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90" r:id="rId5"/>
    <p:sldId id="28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 Cover Slide" id="{CB344858-E8AC-4DD0-9C92-E279453233AB}">
          <p14:sldIdLst>
            <p14:sldId id="290"/>
          </p14:sldIdLst>
        </p14:section>
        <p14:section name="Presentation Templates" id="{D2292F85-605D-492F-8D07-424F5669A7C3}">
          <p14:sldIdLst>
            <p14:sldId id="28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EEEEE4"/>
    <a:srgbClr val="1B3B65"/>
    <a:srgbClr val="657990"/>
    <a:srgbClr val="A0ABB4"/>
    <a:srgbClr val="BCCBD9"/>
    <a:srgbClr val="326296"/>
    <a:srgbClr val="8B98AD"/>
    <a:srgbClr val="8AA9CA"/>
    <a:srgbClr val="758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>
        <p:scale>
          <a:sx n="77" d="100"/>
          <a:sy n="77" d="100"/>
        </p:scale>
        <p:origin x="-204" y="-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A Monika" userId="3b68d60c-c869-4e55-a1d7-a484fc139185" providerId="ADAL" clId="{1A5AAC24-009C-4EA8-8A23-88E15EF1FFD7}"/>
    <pc:docChg chg="modSld">
      <pc:chgData name="KRYSTA Monika" userId="3b68d60c-c869-4e55-a1d7-a484fc139185" providerId="ADAL" clId="{1A5AAC24-009C-4EA8-8A23-88E15EF1FFD7}" dt="2025-07-01T12:52:42.364" v="258" actId="790"/>
      <pc:docMkLst>
        <pc:docMk/>
      </pc:docMkLst>
      <pc:sldChg chg="modSp mod">
        <pc:chgData name="KRYSTA Monika" userId="3b68d60c-c869-4e55-a1d7-a484fc139185" providerId="ADAL" clId="{1A5AAC24-009C-4EA8-8A23-88E15EF1FFD7}" dt="2025-07-01T12:52:42.364" v="258" actId="790"/>
        <pc:sldMkLst>
          <pc:docMk/>
          <pc:sldMk cId="1115389416" sldId="290"/>
        </pc:sldMkLst>
        <pc:spChg chg="mod">
          <ac:chgData name="KRYSTA Monika" userId="3b68d60c-c869-4e55-a1d7-a484fc139185" providerId="ADAL" clId="{1A5AAC24-009C-4EA8-8A23-88E15EF1FFD7}" dt="2025-07-01T12:52:42.364" v="258" actId="790"/>
          <ac:spMkLst>
            <pc:docMk/>
            <pc:sldMk cId="1115389416" sldId="290"/>
            <ac:spMk id="4" creationId="{B2C432A9-8271-B31C-1FB8-AEE25AC05787}"/>
          </ac:spMkLst>
        </pc:spChg>
      </pc:sldChg>
    </pc:docChg>
  </pc:docChgLst>
  <pc:docChgLst>
    <pc:chgData name="KRYSTA Monika" userId="3b68d60c-c869-4e55-a1d7-a484fc139185" providerId="ADAL" clId="{51C38698-9208-40DE-9D85-6DF19AFC0DF7}"/>
    <pc:docChg chg="custSel modSld">
      <pc:chgData name="KRYSTA Monika" userId="3b68d60c-c869-4e55-a1d7-a484fc139185" providerId="ADAL" clId="{51C38698-9208-40DE-9D85-6DF19AFC0DF7}" dt="2025-06-16T13:11:02.442" v="356"/>
      <pc:docMkLst>
        <pc:docMk/>
      </pc:docMkLst>
      <pc:sldChg chg="modSp mod">
        <pc:chgData name="KRYSTA Monika" userId="3b68d60c-c869-4e55-a1d7-a484fc139185" providerId="ADAL" clId="{51C38698-9208-40DE-9D85-6DF19AFC0DF7}" dt="2025-06-16T13:11:02.442" v="356"/>
        <pc:sldMkLst>
          <pc:docMk/>
          <pc:sldMk cId="2678455944" sldId="289"/>
        </pc:sldMkLst>
        <pc:spChg chg="mod">
          <ac:chgData name="KRYSTA Monika" userId="3b68d60c-c869-4e55-a1d7-a484fc139185" providerId="ADAL" clId="{51C38698-9208-40DE-9D85-6DF19AFC0DF7}" dt="2025-06-16T06:09:34.820" v="47" actId="20577"/>
          <ac:spMkLst>
            <pc:docMk/>
            <pc:sldMk cId="2678455944" sldId="289"/>
            <ac:spMk id="2" creationId="{18A207AD-5FDB-9580-4D2A-3A22F97B5FBF}"/>
          </ac:spMkLst>
        </pc:spChg>
        <pc:spChg chg="mod">
          <ac:chgData name="KRYSTA Monika" userId="3b68d60c-c869-4e55-a1d7-a484fc139185" providerId="ADAL" clId="{51C38698-9208-40DE-9D85-6DF19AFC0DF7}" dt="2025-06-16T13:11:02.442" v="356"/>
          <ac:spMkLst>
            <pc:docMk/>
            <pc:sldMk cId="2678455944" sldId="289"/>
            <ac:spMk id="3" creationId="{8AC015EC-7085-FFC6-ED5E-2B0F1E838440}"/>
          </ac:spMkLst>
        </pc:spChg>
      </pc:sldChg>
      <pc:sldChg chg="modSp mod">
        <pc:chgData name="KRYSTA Monika" userId="3b68d60c-c869-4e55-a1d7-a484fc139185" providerId="ADAL" clId="{51C38698-9208-40DE-9D85-6DF19AFC0DF7}" dt="2025-06-16T13:09:33.022" v="307" actId="20577"/>
        <pc:sldMkLst>
          <pc:docMk/>
          <pc:sldMk cId="1115389416" sldId="290"/>
        </pc:sldMkLst>
        <pc:spChg chg="mod">
          <ac:chgData name="KRYSTA Monika" userId="3b68d60c-c869-4e55-a1d7-a484fc139185" providerId="ADAL" clId="{51C38698-9208-40DE-9D85-6DF19AFC0DF7}" dt="2025-06-16T06:10:16.125" v="179" actId="20577"/>
          <ac:spMkLst>
            <pc:docMk/>
            <pc:sldMk cId="1115389416" sldId="290"/>
            <ac:spMk id="2" creationId="{79F3575F-04ED-F07C-527A-71E98F3599B1}"/>
          </ac:spMkLst>
        </pc:spChg>
        <pc:spChg chg="mod">
          <ac:chgData name="KRYSTA Monika" userId="3b68d60c-c869-4e55-a1d7-a484fc139185" providerId="ADAL" clId="{51C38698-9208-40DE-9D85-6DF19AFC0DF7}" dt="2025-06-16T13:09:33.022" v="307" actId="20577"/>
          <ac:spMkLst>
            <pc:docMk/>
            <pc:sldMk cId="1115389416" sldId="290"/>
            <ac:spMk id="3" creationId="{2C4EE331-82EC-DC2E-F549-79BC0DEFA6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7A41B-38FC-4619-9051-846E27F251A9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FC818-4CE7-4808-81BE-9D7329DB0D9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521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3C93C10-B332-1DD4-2759-4577B077B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="" xmlns:a16="http://schemas.microsoft.com/office/drawing/2014/main" id="{E724FF62-9410-51E3-32F3-74927FC22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="" xmlns:a16="http://schemas.microsoft.com/office/drawing/2014/main" id="{692AE71F-F78E-7945-9C38-6D2408A71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0557FBDE-7346-3A60-2D1E-8E99B5770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FC818-4CE7-4808-81BE-9D7329DB0D9E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361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893D7C-F3F4-377C-E5C2-F7C40BDBB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="" xmlns:a16="http://schemas.microsoft.com/office/drawing/2014/main" id="{4878EDD5-DD9B-375B-5B4A-AC14F601B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="" xmlns:a16="http://schemas.microsoft.com/office/drawing/2014/main" id="{8ED5247D-D213-96FE-EBB5-FA6B42959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B7EA455F-B53B-B39E-DC56-4E2F23642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FC818-4CE7-4808-81BE-9D7329DB0D9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918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AA2EBE-2D72-B6A4-EDD7-4AF266A90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1277A786-729D-BFFC-37DB-F1A79D081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341A611-AF14-A507-CF4C-D55889C2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D196A25-B527-D68B-E70F-A27970CA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8A32509-3B1C-0DC9-9CB3-D9C3DC0E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521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08C80B4-88A8-D41A-E1A5-3D09568B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81AE2D30-CBEF-B175-9654-D6378D293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2F9595D-7D32-96A4-9FC7-BED5253E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ACF1D47-2080-2166-B41E-9E50293A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58D858A-AA6F-9FF3-04CA-86F77EDA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155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A1ECBF69-260B-0182-A9C2-8126E9DBE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CB52B609-0619-FAB1-CFFB-E8E0980B6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4B69923-0D37-153A-14FE-18B51275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97D0544-B15E-6DDB-B9AF-3C6A17A5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791B45F0-11CD-429C-A3C3-4ADCD24F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262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52C4325-CD29-2F9A-B408-42AA24C8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1121D2E-D734-A0F6-FF64-ACC79A3B7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14FBE63-DCD2-E5B9-D9FD-112B7AB5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459FA2A-46F1-59C9-7344-37F352DE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DA5EF09-78E6-B02D-2034-4642BFD1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696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AA4D30C-79D5-4820-4C0A-D671FA14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0A99B2D-E137-D40D-D048-FF719E5A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A251CFBA-CBEE-72F6-BC79-DEEBAE28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7A12ED8-6092-38D7-8D52-C7E67F32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0F69004-1BD1-DEA5-3E10-69D00169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191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67A1484-E16F-D64E-7FAF-387BD9FF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E54F6DC-ED9A-09E4-C909-F1041CC1B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462E7DAF-E336-B5C8-07D4-324A39779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8CAF71A2-BA86-DC2F-95D1-A8BF09D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4B053E09-049E-8272-DDE1-947A153A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6843DE89-C1F4-A237-F7A1-635CB5D7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068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080F2F-02CF-EAED-9FDF-034E1852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C410888A-6CE1-2CA3-30AD-212EA82F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7562AC50-8FDC-5340-7E68-AA82612B6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E71B7B7D-9F4C-C363-05A3-41E0D17CE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586A7FE0-CC1A-5740-A076-2BEE2D5D7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2DE66489-B20C-28DE-4C0D-642733F1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E3DB3D62-CE4C-A646-BE96-1801A2D4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6F4FD963-3D27-333D-4BA8-14E0E18D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079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7D2F573-2A56-8695-2384-6A6A004B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79A84875-AEBA-0479-B01D-CCDBFB02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8E29F95-C19A-0C3A-5873-F85BD48F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CFF7A94F-C0C5-EA8E-D417-2DDD8154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249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49B65038-B923-D424-AD70-1993AFD3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395DA87-64CB-1CA0-796D-FB618F14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8584EAC6-2C9F-0E4B-B18F-F57A104D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5569BA0-5620-73D2-A09E-B604D223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3DAC1AF-DB4E-9006-37D1-3568913B9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3D475E79-CC42-EB43-D109-715F3D34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79CC4207-3B72-F770-8531-E66B5C3A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ADE72C59-BC22-552D-42FD-C0C0EFDE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CA1D8DCF-A944-8841-A43F-19E163C4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829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84A3BA7-BA18-0F51-4DAF-D1497CDB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16ECA7BA-DD10-AFC4-8D02-F4D133AB5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B3698240-5FE0-10F0-53FD-0573D2281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A12A8181-FA0D-9156-C490-17F7AA23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A5110D02-DCE2-C109-4266-50B278E8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07407FA6-213F-4181-C407-69756CC3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673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63649E5E-C3ED-4BD5-B415-092EB158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F2D63580-FE7B-9ADC-8EB5-CCAA39D14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792CDF99-5E97-B19D-AD6E-8607828FF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C53ECD-B825-4F55-A5A8-30C373CC45F4}" type="datetimeFigureOut">
              <a:rPr lang="de-AT" smtClean="0"/>
              <a:t>30.08.2025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54A0842D-1751-1DAE-DAE2-D68139E8A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0E5FAEA-01DB-0EA7-C3C2-D06D29097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0CB131-CF9C-4FCC-B1B5-5C6A9C74E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242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D4DAA2A-FD09-3A75-A7F6-BFD9F70B1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79F3575F-04ED-F07C-527A-71E98F3599B1}"/>
              </a:ext>
            </a:extLst>
          </p:cNvPr>
          <p:cNvSpPr txBox="1"/>
          <p:nvPr/>
        </p:nvSpPr>
        <p:spPr>
          <a:xfrm>
            <a:off x="947462" y="1467801"/>
            <a:ext cx="102729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25000" lnSpcReduction="20000"/>
          </a:bodyPr>
          <a:lstStyle/>
          <a:p>
            <a:pPr>
              <a:lnSpc>
                <a:spcPct val="115000"/>
              </a:lnSpc>
            </a:pPr>
            <a:r>
              <a:rPr lang="en-GB" sz="8800" dirty="0">
                <a:solidFill>
                  <a:srgbClr val="002060"/>
                </a:solidFill>
                <a:latin typeface="Arial"/>
                <a:ea typeface="Times New Roman"/>
                <a:cs typeface="Arial Unicode MS"/>
              </a:rPr>
              <a:t>Bridging the gap between On-Site Inspection and Integrated Field Exercise</a:t>
            </a:r>
            <a:endParaRPr lang="en-GB" sz="6000" dirty="0">
              <a:solidFill>
                <a:srgbClr val="002060"/>
              </a:solidFill>
              <a:effectLst/>
              <a:latin typeface="Calibri"/>
              <a:ea typeface="Calibri"/>
              <a:cs typeface="Arial Unicode M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8829CC6-DA39-8CB3-0B8B-9D47C6C0AFFE}"/>
              </a:ext>
            </a:extLst>
          </p:cNvPr>
          <p:cNvSpPr txBox="1">
            <a:spLocks/>
          </p:cNvSpPr>
          <p:nvPr/>
        </p:nvSpPr>
        <p:spPr>
          <a:xfrm>
            <a:off x="1011909" y="-2006970"/>
            <a:ext cx="8021508" cy="559293"/>
          </a:xfrm>
          <a:prstGeom prst="rect">
            <a:avLst/>
          </a:prstGeom>
        </p:spPr>
        <p:txBody>
          <a:bodyPr anchor="t"/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1A3A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Introduction </a:t>
            </a:r>
            <a:r>
              <a:rPr lang="x-none" dirty="0"/>
              <a:t>Slide Title goes here</a:t>
            </a:r>
            <a:r>
              <a:rPr lang="de-AT" dirty="0"/>
              <a:t> </a:t>
            </a:r>
            <a:r>
              <a:rPr lang="x-none" sz="18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[Font: Arial Bold/Size: 1</a:t>
            </a:r>
            <a:r>
              <a:rPr lang="de-AT" sz="18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x-none" sz="18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x-none" dirty="0"/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2C4EE331-82EC-DC2E-F549-79BC0DEFA6D6}"/>
              </a:ext>
            </a:extLst>
          </p:cNvPr>
          <p:cNvSpPr txBox="1"/>
          <p:nvPr/>
        </p:nvSpPr>
        <p:spPr>
          <a:xfrm>
            <a:off x="992207" y="2352072"/>
            <a:ext cx="102729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4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Nalin</a:t>
            </a: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Silva and </a:t>
            </a: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W.A.G.K.  </a:t>
            </a:r>
            <a:r>
              <a:rPr lang="en-GB" sz="14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Wickramasinghe</a:t>
            </a:r>
            <a:endParaRPr lang="en-GB" sz="1400" dirty="0" smtClean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Survey and Mines Bureau Sri Lanka </a:t>
            </a:r>
            <a:endParaRPr lang="en-US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C6E1171C-1CE4-ACA7-57E4-43A11936B64D}"/>
              </a:ext>
            </a:extLst>
          </p:cNvPr>
          <p:cNvSpPr txBox="1"/>
          <p:nvPr/>
        </p:nvSpPr>
        <p:spPr>
          <a:xfrm>
            <a:off x="2518771" y="4293573"/>
            <a:ext cx="7219861" cy="193899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presentation intends to discuss the widening gap between the Integrated Field Exercise (IFE) and the On-Site Inspection with measures to bridge the same. </a:t>
            </a:r>
            <a:endParaRPr lang="en-GB" sz="1600" dirty="0"/>
          </a:p>
          <a:p>
            <a:endParaRPr lang="de-AT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C432A9-8271-B31C-1FB8-AEE25AC05787}"/>
              </a:ext>
            </a:extLst>
          </p:cNvPr>
          <p:cNvSpPr txBox="1"/>
          <p:nvPr/>
        </p:nvSpPr>
        <p:spPr>
          <a:xfrm>
            <a:off x="2636519" y="6440942"/>
            <a:ext cx="6984367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This presentation has been generated for illustration purposes only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58ED474-103C-6A3B-EC82-465BE0A892FE}"/>
              </a:ext>
            </a:extLst>
          </p:cNvPr>
          <p:cNvSpPr txBox="1">
            <a:spLocks/>
          </p:cNvSpPr>
          <p:nvPr/>
        </p:nvSpPr>
        <p:spPr>
          <a:xfrm>
            <a:off x="11484608" y="872952"/>
            <a:ext cx="701041" cy="3965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002060"/>
                </a:solidFill>
                <a:latin typeface="Arial"/>
                <a:ea typeface="Times New Roman"/>
              </a:rPr>
              <a:t>P4.5-439</a:t>
            </a:r>
            <a:endParaRPr lang="x-none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 t="5172" b="5853"/>
          <a:stretch/>
        </p:blipFill>
        <p:spPr bwMode="auto">
          <a:xfrm>
            <a:off x="10494009" y="1883421"/>
            <a:ext cx="1109558" cy="9760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427188" y="2859489"/>
            <a:ext cx="3634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2">
                    <a:lumMod val="50000"/>
                  </a:schemeClr>
                </a:solidFill>
              </a:rPr>
              <a:t>Geological Survey and Mines Bureau, Sri Lanka</a:t>
            </a:r>
            <a:endParaRPr lang="en-GB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9C90B4C-20AC-3DCD-F6D3-EAEB7B5EB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10E208C2-D2F2-D7DD-F85C-EC929165F879}"/>
              </a:ext>
            </a:extLst>
          </p:cNvPr>
          <p:cNvSpPr txBox="1">
            <a:spLocks/>
          </p:cNvSpPr>
          <p:nvPr/>
        </p:nvSpPr>
        <p:spPr>
          <a:xfrm>
            <a:off x="160018" y="948894"/>
            <a:ext cx="3798001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x-none" sz="1400" dirty="0"/>
          </a:p>
        </p:txBody>
      </p:sp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8A207AD-5FDB-9580-4D2A-3A22F97B5FBF}"/>
              </a:ext>
            </a:extLst>
          </p:cNvPr>
          <p:cNvSpPr txBox="1"/>
          <p:nvPr/>
        </p:nvSpPr>
        <p:spPr>
          <a:xfrm>
            <a:off x="3869267" y="46166"/>
            <a:ext cx="8306858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en-GB" sz="2000" dirty="0">
                <a:solidFill>
                  <a:schemeClr val="bg2"/>
                </a:solidFill>
                <a:latin typeface="Arial"/>
                <a:ea typeface="Times New Roman"/>
                <a:cs typeface="Arial Unicode MS"/>
              </a:rPr>
              <a:t>Bridging the gap between On-Site Inspection and </a:t>
            </a:r>
            <a:r>
              <a:rPr lang="en-GB" sz="2000" dirty="0" smtClean="0">
                <a:solidFill>
                  <a:schemeClr val="bg2"/>
                </a:solidFill>
                <a:latin typeface="Arial"/>
                <a:ea typeface="Times New Roman"/>
                <a:cs typeface="Arial Unicode MS"/>
              </a:rPr>
              <a:t>                                                    Integrated </a:t>
            </a:r>
            <a:r>
              <a:rPr lang="en-GB" sz="2000" dirty="0">
                <a:solidFill>
                  <a:schemeClr val="bg2"/>
                </a:solidFill>
                <a:latin typeface="Arial"/>
                <a:ea typeface="Times New Roman"/>
                <a:cs typeface="Arial Unicode MS"/>
              </a:rPr>
              <a:t>Field Exercise</a:t>
            </a:r>
            <a:endParaRPr lang="en-GB" sz="2000" dirty="0">
              <a:solidFill>
                <a:schemeClr val="bg2"/>
              </a:solidFill>
              <a:latin typeface="Calibri"/>
              <a:ea typeface="Calibri"/>
              <a:cs typeface="Arial Unicode M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D656F5E4-585E-076C-B7B6-EF5A15DC6B52}"/>
              </a:ext>
            </a:extLst>
          </p:cNvPr>
          <p:cNvSpPr txBox="1"/>
          <p:nvPr/>
        </p:nvSpPr>
        <p:spPr>
          <a:xfrm>
            <a:off x="160020" y="1389997"/>
            <a:ext cx="3798000" cy="43817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latin typeface="Arial"/>
                <a:ea typeface="Times New Roman"/>
              </a:rPr>
              <a:t>An Integrated Field Exercise (IFE) is the most advanced training procedure that simulates an on-site inspection (OSI) and is designed to train inspectors, providing hands-on experience of a potential OSI. Once the Treaty enters into force (EIF), conduct of an OSI on a request of an ambiguous event may become a reality and the OSI inspectorate shall have adequate training to deliver the expected outcome. Hence, the IFE in theory shall provide an environment that resembles an </a:t>
            </a:r>
            <a:r>
              <a:rPr lang="en-GB" sz="1200" dirty="0" smtClean="0">
                <a:latin typeface="Arial"/>
                <a:ea typeface="Times New Roman"/>
              </a:rPr>
              <a:t>OSI. </a:t>
            </a:r>
            <a:r>
              <a:rPr lang="en-GB" sz="1200" dirty="0">
                <a:latin typeface="Arial"/>
                <a:ea typeface="Times New Roman"/>
              </a:rPr>
              <a:t>However, the artificiality of an IFE, compared to OSI, is inevitable and cannot be avoided. </a:t>
            </a:r>
            <a:endParaRPr lang="en-GB" sz="1200" dirty="0" smtClean="0">
              <a:latin typeface="Arial"/>
              <a:ea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200" dirty="0" smtClean="0">
                <a:latin typeface="Arial"/>
                <a:ea typeface="Times New Roman"/>
              </a:rPr>
              <a:t>However in the context of an inspection, IFE could be considered as an artificial initiative compared to an OSI.</a:t>
            </a:r>
          </a:p>
          <a:p>
            <a:pPr>
              <a:spcBef>
                <a:spcPts val="600"/>
              </a:spcBef>
            </a:pPr>
            <a:endParaRPr lang="en-GB" sz="1200" dirty="0">
              <a:latin typeface="Arial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0070C0"/>
                </a:solidFill>
                <a:latin typeface="Calibri"/>
                <a:ea typeface="Calibri"/>
                <a:cs typeface="Arial Unicode MS"/>
              </a:rPr>
              <a:t> </a:t>
            </a:r>
            <a:endParaRPr lang="en-GB" sz="1200" dirty="0">
              <a:latin typeface="Calibri"/>
              <a:ea typeface="Calibri"/>
              <a:cs typeface="Arial Unicode MS"/>
            </a:endParaRPr>
          </a:p>
          <a:p>
            <a:pPr>
              <a:spcBef>
                <a:spcPts val="600"/>
              </a:spcBef>
            </a:pPr>
            <a:endParaRPr lang="en-GB" sz="1200" dirty="0" smtClean="0">
              <a:latin typeface="Arial"/>
              <a:ea typeface="Times New Roman"/>
            </a:endParaRPr>
          </a:p>
          <a:p>
            <a:endParaRPr lang="en-GB" sz="1200" dirty="0">
              <a:latin typeface="Arial"/>
            </a:endParaRPr>
          </a:p>
          <a:p>
            <a:endParaRPr lang="de-AT" sz="1200" dirty="0"/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0B56D095-DF7C-7F75-ACDC-26C9BCA82DBD}"/>
              </a:ext>
            </a:extLst>
          </p:cNvPr>
          <p:cNvSpPr txBox="1"/>
          <p:nvPr/>
        </p:nvSpPr>
        <p:spPr>
          <a:xfrm>
            <a:off x="4224695" y="2868928"/>
            <a:ext cx="3893809" cy="40602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ain contrasts between IFE and OSI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 Integrated Field Exercise (IFE) is a pre-planned work-out that is  having enough time and space to design and conduct. Transferring IFE experience to OSI environment reduction of artificiality is must. 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logistical issues, potential environments that IFE could select is limited and usually dwell on “comfort zones”, though OSI can be taken place in an uncompromising situations.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an IFE, injects plays a major role and “enthusiasm” of Inspectors could not maintain at high esteem and build-up to a level to address issues that an  OSI will pose.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Inspected State Party (ISP) of an IFE is well trained and naturally a “friendly” outfit compared to the ISP that OSI  may taking place.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E58ED474-103C-6A3B-EC82-465BE0A892FE}"/>
              </a:ext>
            </a:extLst>
          </p:cNvPr>
          <p:cNvSpPr txBox="1">
            <a:spLocks/>
          </p:cNvSpPr>
          <p:nvPr/>
        </p:nvSpPr>
        <p:spPr>
          <a:xfrm>
            <a:off x="11490959" y="868536"/>
            <a:ext cx="701041" cy="3965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002060"/>
                </a:solidFill>
                <a:latin typeface="Arial"/>
                <a:ea typeface="Times New Roman"/>
              </a:rPr>
              <a:t>P4.5-439</a:t>
            </a:r>
            <a:endParaRPr lang="x-none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8AC015EC-7085-FFC6-ED5E-2B0F1E838440}"/>
              </a:ext>
            </a:extLst>
          </p:cNvPr>
          <p:cNvSpPr txBox="1"/>
          <p:nvPr/>
        </p:nvSpPr>
        <p:spPr>
          <a:xfrm>
            <a:off x="3869267" y="707886"/>
            <a:ext cx="70055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Nalin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 Silva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W.A.G.K.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Wickramasinghe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Geological Survey and Mines Bureau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E3776AC-7BE1-FF02-87E8-E427966902FE}"/>
              </a:ext>
            </a:extLst>
          </p:cNvPr>
          <p:cNvSpPr txBox="1">
            <a:spLocks/>
          </p:cNvSpPr>
          <p:nvPr/>
        </p:nvSpPr>
        <p:spPr>
          <a:xfrm>
            <a:off x="4196999" y="2556745"/>
            <a:ext cx="3798001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Issues</a:t>
            </a:r>
            <a:endParaRPr lang="x-none" sz="140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A07ACA4-64C2-C205-3708-32A126EF5FD2}"/>
              </a:ext>
            </a:extLst>
          </p:cNvPr>
          <p:cNvSpPr txBox="1">
            <a:spLocks/>
          </p:cNvSpPr>
          <p:nvPr/>
        </p:nvSpPr>
        <p:spPr>
          <a:xfrm>
            <a:off x="8022696" y="993411"/>
            <a:ext cx="3798001" cy="396586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Remedial Measures</a:t>
            </a:r>
          </a:p>
          <a:p>
            <a:endParaRPr lang="x-none" sz="1400" dirty="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5C3E75AC-18B1-A2BB-04BD-778470D271C7}"/>
              </a:ext>
            </a:extLst>
          </p:cNvPr>
          <p:cNvSpPr txBox="1">
            <a:spLocks/>
          </p:cNvSpPr>
          <p:nvPr/>
        </p:nvSpPr>
        <p:spPr>
          <a:xfrm>
            <a:off x="8492879" y="4161905"/>
            <a:ext cx="3605908" cy="1675602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key differences between IFE and OSI have to be addressed in an effective manner enabling the IFE mindset to transfer  towards the OSI.   </a:t>
            </a:r>
            <a:endParaRPr lang="x-none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4999706"/>
            <a:ext cx="2666922" cy="154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 t="5172" b="5853"/>
          <a:stretch/>
        </p:blipFill>
        <p:spPr bwMode="auto">
          <a:xfrm>
            <a:off x="10608309" y="5604933"/>
            <a:ext cx="1109558" cy="9760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41488" y="6581001"/>
            <a:ext cx="3634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2">
                    <a:lumMod val="50000"/>
                  </a:schemeClr>
                </a:solidFill>
              </a:rPr>
              <a:t>Geological Survey and Mines Bureau, Sri Lanka</a:t>
            </a:r>
            <a:endParaRPr lang="en-GB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D656F5E4-585E-076C-B7B6-EF5A15DC6B52}"/>
              </a:ext>
            </a:extLst>
          </p:cNvPr>
          <p:cNvSpPr txBox="1"/>
          <p:nvPr/>
        </p:nvSpPr>
        <p:spPr>
          <a:xfrm>
            <a:off x="8398933" y="1484475"/>
            <a:ext cx="3605908" cy="10423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0070C0"/>
                </a:solidFill>
                <a:latin typeface="Calibri"/>
                <a:ea typeface="Calibri"/>
                <a:cs typeface="Arial Unicode MS"/>
              </a:rPr>
              <a:t> </a:t>
            </a:r>
            <a:endParaRPr lang="en-GB" sz="1200" dirty="0">
              <a:latin typeface="Calibri"/>
              <a:ea typeface="Calibri"/>
              <a:cs typeface="Arial Unicode MS"/>
            </a:endParaRPr>
          </a:p>
          <a:p>
            <a:pPr>
              <a:spcBef>
                <a:spcPts val="600"/>
              </a:spcBef>
            </a:pPr>
            <a:endParaRPr lang="en-GB" sz="1200" dirty="0" smtClean="0">
              <a:latin typeface="Arial"/>
              <a:ea typeface="Times New Roman"/>
            </a:endParaRPr>
          </a:p>
          <a:p>
            <a:endParaRPr lang="en-GB" sz="1200" dirty="0">
              <a:latin typeface="Arial"/>
            </a:endParaRPr>
          </a:p>
          <a:p>
            <a:endParaRPr lang="de-AT" sz="1200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5C3E75AC-18B1-A2BB-04BD-778470D271C7}"/>
              </a:ext>
            </a:extLst>
          </p:cNvPr>
          <p:cNvSpPr txBox="1">
            <a:spLocks/>
          </p:cNvSpPr>
          <p:nvPr/>
        </p:nvSpPr>
        <p:spPr>
          <a:xfrm>
            <a:off x="8398935" y="2421403"/>
            <a:ext cx="3605908" cy="1675602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.Opportunities shall developed to accommodate any potential  OSI environment  with added variables based on prototype and virtual training facilities.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IFE could be designed with minimum of injects and reducing the artificiality as  far as possible.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role of Control Team shall be kept invisible and the involvement of the Exercise Management could be limited to key requirements.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engagement of ISP in an OSI and the dependence of Inspection Team  on ISP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needed to be analyzed further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x-none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2" b="33083"/>
          <a:stretch/>
        </p:blipFill>
        <p:spPr bwMode="auto">
          <a:xfrm>
            <a:off x="4145347" y="1443268"/>
            <a:ext cx="4158760" cy="111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4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-POSTER Template_visual dr 26_250609" id="{B1F6B71B-FEA1-4E41-B25E-FFAFBBD1640C}" vid="{76F54DD8-8782-4B54-B260-E4E227B9417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43835-892f-4438-b97f-a194acad537d">
      <Terms xmlns="http://schemas.microsoft.com/office/infopath/2007/PartnerControls"/>
    </lcf76f155ced4ddcb4097134ff3c332f>
    <TaxCatchAll xmlns="92ea592d-9254-4852-90b7-7d20b5286f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C10656680304EA4A371A737EC296E" ma:contentTypeVersion="13" ma:contentTypeDescription="Create a new document." ma:contentTypeScope="" ma:versionID="11f42e4868807888b35289107d1404d8">
  <xsd:schema xmlns:xsd="http://www.w3.org/2001/XMLSchema" xmlns:xs="http://www.w3.org/2001/XMLSchema" xmlns:p="http://schemas.microsoft.com/office/2006/metadata/properties" xmlns:ns2="dee43835-892f-4438-b97f-a194acad537d" xmlns:ns3="92ea592d-9254-4852-90b7-7d20b5286f68" targetNamespace="http://schemas.microsoft.com/office/2006/metadata/properties" ma:root="true" ma:fieldsID="a733c18ec0ca6fc540137f3b391bd7b8" ns2:_="" ns3:_="">
    <xsd:import namespace="dee43835-892f-4438-b97f-a194acad537d"/>
    <xsd:import namespace="92ea592d-9254-4852-90b7-7d20b5286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43835-892f-4438-b97f-a194acad5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a592d-9254-4852-90b7-7d20b5286f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4da7c0-8a0d-42fa-a26f-7bb62f36dfe9}" ma:internalName="TaxCatchAll" ma:showField="CatchAllData" ma:web="92ea592d-9254-4852-90b7-7d20b5286f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1B2391-BB47-4844-8BD8-08DE9757A5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661AFE-A0D9-40C8-858B-22DCD61367BE}">
  <ds:schemaRefs>
    <ds:schemaRef ds:uri="http://purl.org/dc/elements/1.1/"/>
    <ds:schemaRef ds:uri="dee43835-892f-4438-b97f-a194acad537d"/>
    <ds:schemaRef ds:uri="http://purl.org/dc/terms/"/>
    <ds:schemaRef ds:uri="http://schemas.openxmlformats.org/package/2006/metadata/core-properties"/>
    <ds:schemaRef ds:uri="92ea592d-9254-4852-90b7-7d20b5286f68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F9B3A1-0342-4164-BC40-00BFCA257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43835-892f-4438-b97f-a194acad537d"/>
    <ds:schemaRef ds:uri="92ea592d-9254-4852-90b7-7d20b5286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E-POSTER Template_visual dr 26_250609</Template>
  <TotalTime>1374</TotalTime>
  <Words>500</Words>
  <Application>Microsoft Office PowerPoint</Application>
  <PresentationFormat>Custom</PresentationFormat>
  <Paragraphs>40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HASSANI Hossein</dc:creator>
  <cp:lastModifiedBy>Nalin</cp:lastModifiedBy>
  <cp:revision>41</cp:revision>
  <dcterms:created xsi:type="dcterms:W3CDTF">2025-06-09T12:44:39Z</dcterms:created>
  <dcterms:modified xsi:type="dcterms:W3CDTF">2025-08-30T00:18:08Z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0x01010032AC10656680304EA4A371A737EC296E</vt:lpwstr>
  </property>
  <property fmtid="{D5CDD505-2E9C-101B-9397-08002B2CF9AE}" pid="3" name="MediaServiceImageTags">
    <vt:lpwstr/>
  </property>
</Properties>
</file>