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ver Slide" id="{5A9DDE9F-56A0-48E2-B182-B820FCE60929}">
          <p14:sldIdLst>
            <p14:sldId id="257"/>
          </p14:sldIdLst>
        </p14:section>
        <p14:section name="Presentation Slides" id="{AA65376A-F1B8-4985-9D91-856E127C1E0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CBD9"/>
    <a:srgbClr val="1A3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00" autoAdjust="0"/>
    <p:restoredTop sz="96405"/>
  </p:normalViewPr>
  <p:slideViewPr>
    <p:cSldViewPr snapToGrid="0">
      <p:cViewPr varScale="1">
        <p:scale>
          <a:sx n="95" d="100"/>
          <a:sy n="95" d="100"/>
        </p:scale>
        <p:origin x="200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EE1869-5269-CC07-95A4-938BB2367A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A2D0BAD-BBCA-D82B-2CE6-14812CBCD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3492FB-9762-1EA3-8568-54377AB86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C8554EC-8FB0-E226-92C6-A11275967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901AC1-1973-C97E-1C32-B35C6E179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0797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BE62C-B8DA-21FE-3717-7E3AE1352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D8C027-1CCC-AAB3-EB2B-8DBFA63D17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ED7451-563E-EEFA-F37F-1177A4220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5871C2-9481-23A1-6D51-71521B62F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C701441-382B-C63A-FF99-28B8A681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206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D13415FA-D683-0C86-28DD-9D7E28548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2826CD-D775-59F4-BFA8-F5154111E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8D66EB-FE3F-6B40-972C-8B5D57A0A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03E36A-1179-9DCA-14D7-A461F278E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39AF862-474C-293E-C9C5-EFE874F79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8682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60D616-9150-8F3E-6FBE-F751E77CDF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735E4BF-FDCD-FFBB-4D0C-39E150D36A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000F0AA-E80D-5BC8-F4D2-94A672D58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86EE4DF-C324-0266-C67C-B1BB588CC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7CEA5BF-39A4-41D5-13C7-118532E8F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94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E6B60A-FD3E-1765-D5CB-105BC4E49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0A6BAD0-EB56-D041-CB89-C903B52D4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699A2D-7445-8118-C132-359093F7E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066CC21-4A10-2E5E-1811-1B1A5CA36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EC5CDB-E094-3658-9593-29EFB7C03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126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E70FB-4890-3F05-1356-B62F6837A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FCA0F9-2597-1F3F-4FD3-CB739AFC32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4F59239-63FB-AAF0-E4BC-EEF28F5093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1FCB0CA-F508-F112-C731-2E64CA7CA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E9BDECA-3B42-33FA-D220-2C4ED125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2322373-01F2-6BD5-ADBB-850485D32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7656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43586-6B9B-D0FE-9F5A-4611D157C2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92BB6AC-10BB-66CD-8FA4-4FE25860E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3226624-5BB7-475D-D61F-4A398C5E0D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A3C304F-B265-FF1D-E93E-E546B1B53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790861B-D46E-0A07-8D8A-74C11A5C3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8319FD1-8EB5-7386-112B-2FC3DE28E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D738F37E-8227-C5BA-017F-012F8B047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A09802C-D5EA-2E6E-1A09-CC414C3B9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7531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DA458B-16E3-B6D6-6430-3033C0EF1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013D3E3-66AA-1102-13EE-F026ED13E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F7220D3-1B70-85EC-1B61-C2FA50009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DB5F4C2-0D9C-0052-6D88-CB9B63790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12562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82213A4-E48F-6AEA-05B4-E0C148224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9DF17E6-A957-2DC1-05DF-BCE937F23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1AFAD21-3D79-CCC2-6406-21755C3FA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047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008D36-B9E6-4456-E5DD-6BF010FC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305C757-69C7-7392-4934-5005B43B39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AF06286-9402-7133-2C42-E072EABF2C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6FCC9-2D9B-0132-AE91-07809B319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963375-1424-5BE9-5D5A-10BC80F4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F5CEDF7-0B6B-15B2-A4AC-D04D5E1BF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5279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65153-8FE7-02C5-27E0-3FD10EB78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93D537C-6AC4-B5BE-49EC-FDA8A55E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AB3DB66-5F86-204B-5FDC-920A3B6759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F38B14E-FA25-0A84-3CD5-4796AEE04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DD2ED25-6293-3332-54CF-F1C99A76D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30BD201-E90E-75BE-7C53-621203610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5536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E34011B-B6C4-D1B4-5659-189E50B41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5CF3D06-EB14-E216-1F24-D0D50B309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44C714D-AD6B-3B71-F291-0AF0F2D9FF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D204A99-DD2E-46A5-9E4A-9E0EB615E918}" type="datetimeFigureOut">
              <a:rPr lang="de-AT" smtClean="0"/>
              <a:t>01.09.25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C7138C1-F3F4-8177-60B1-35B748E939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6AAEEA4-E31B-39A7-94EA-C19E72BAB1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DDCD3A-A287-4809-A4A9-44E456689E5A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4102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Ein Bild, das Text, Screenshot, Brief, Briefumschlag enthält.&#10;&#10;KI-generierte Inhalte können fehlerhaft sein.">
            <a:extLst>
              <a:ext uri="{FF2B5EF4-FFF2-40B4-BE49-F238E27FC236}">
                <a16:creationId xmlns:a16="http://schemas.microsoft.com/office/drawing/2014/main" id="{4212E3CC-C8F3-8724-236C-B7DF711CDA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3">
            <a:extLst>
              <a:ext uri="{FF2B5EF4-FFF2-40B4-BE49-F238E27FC236}">
                <a16:creationId xmlns:a16="http://schemas.microsoft.com/office/drawing/2014/main" id="{5641CF85-E5C3-9FF3-BBD7-6666AB809856}"/>
              </a:ext>
            </a:extLst>
          </p:cNvPr>
          <p:cNvSpPr txBox="1"/>
          <p:nvPr/>
        </p:nvSpPr>
        <p:spPr>
          <a:xfrm>
            <a:off x="947462" y="1244757"/>
            <a:ext cx="10272988" cy="746575"/>
          </a:xfrm>
          <a:prstGeom prst="rect">
            <a:avLst/>
          </a:prstGeom>
          <a:noFill/>
        </p:spPr>
        <p:txBody>
          <a:bodyPr wrap="square" lIns="0" tIns="0" rIns="0" bIns="0" rtlCol="0" anchor="ctr">
            <a:noAutofit/>
          </a:bodyPr>
          <a:lstStyle/>
          <a:p>
            <a:pPr algn="just"/>
            <a:r>
              <a:rPr lang="en-GB" sz="2200" b="1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On-Site Inspection Capabilities Under the CTBT: Integrating Lessons from the Co-Expertise Process in Radiological Risk Communication and Stakeholder Engagement </a:t>
            </a:r>
          </a:p>
        </p:txBody>
      </p:sp>
      <p:sp>
        <p:nvSpPr>
          <p:cNvPr id="10" name="TextBox 3">
            <a:extLst>
              <a:ext uri="{FF2B5EF4-FFF2-40B4-BE49-F238E27FC236}">
                <a16:creationId xmlns:a16="http://schemas.microsoft.com/office/drawing/2014/main" id="{3D37EAC3-90CD-EA42-4DD4-7E98DD56B841}"/>
              </a:ext>
            </a:extLst>
          </p:cNvPr>
          <p:cNvSpPr txBox="1"/>
          <p:nvPr/>
        </p:nvSpPr>
        <p:spPr>
          <a:xfrm>
            <a:off x="947463" y="2344870"/>
            <a:ext cx="10272988" cy="502511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/>
          <a:p>
            <a:r>
              <a:rPr lang="en-GB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ZAR WIN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704B700-9CAA-AD00-BCFB-1247EE1D285E}"/>
              </a:ext>
            </a:extLst>
          </p:cNvPr>
          <p:cNvSpPr txBox="1"/>
          <p:nvPr/>
        </p:nvSpPr>
        <p:spPr>
          <a:xfrm>
            <a:off x="947462" y="2952157"/>
            <a:ext cx="8058149" cy="594632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/>
          </a:bodyPr>
          <a:lstStyle>
            <a:defPPr>
              <a:defRPr lang="de-DE"/>
            </a:defPPr>
            <a:lvl1pPr>
              <a:defRPr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400" noProof="0" dirty="0"/>
              <a:t>Graduate School of Biomedical Sciences, Atomic Bomb Disease Institute, Nagasaki University, Japan</a:t>
            </a:r>
          </a:p>
        </p:txBody>
      </p:sp>
      <p:sp>
        <p:nvSpPr>
          <p:cNvPr id="13" name="TextBox 3">
            <a:extLst>
              <a:ext uri="{FF2B5EF4-FFF2-40B4-BE49-F238E27FC236}">
                <a16:creationId xmlns:a16="http://schemas.microsoft.com/office/drawing/2014/main" id="{D1B99D56-EC8A-2AAE-205C-D5BC83000B29}"/>
              </a:ext>
            </a:extLst>
          </p:cNvPr>
          <p:cNvSpPr txBox="1"/>
          <p:nvPr/>
        </p:nvSpPr>
        <p:spPr>
          <a:xfrm>
            <a:off x="2636519" y="6440942"/>
            <a:ext cx="6984367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(if any) [Arial Regular/ Font Size 8]</a:t>
            </a:r>
          </a:p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Ut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enim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ad minim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veniam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quis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nostrud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exercitation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ullamco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laboris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nisi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ut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aliquip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ex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ea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commodo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consequat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. Lorem ipsum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dolor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sit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amet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GB" sz="800" noProof="0" dirty="0" err="1">
                <a:solidFill>
                  <a:schemeClr val="bg1">
                    <a:lumMod val="65000"/>
                  </a:schemeClr>
                </a:solidFill>
              </a:rPr>
              <a:t>consectetur</a:t>
            </a:r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 .</a:t>
            </a: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D46122D2-621E-31CE-451D-B174F76F9990}"/>
              </a:ext>
            </a:extLst>
          </p:cNvPr>
          <p:cNvSpPr txBox="1"/>
          <p:nvPr/>
        </p:nvSpPr>
        <p:spPr>
          <a:xfrm>
            <a:off x="2636518" y="4273613"/>
            <a:ext cx="6984367" cy="1703497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b="1" dirty="0">
                <a:solidFill>
                  <a:schemeClr val="tx2"/>
                </a:solidFill>
              </a:rPr>
              <a:t>On-Site Inspections</a:t>
            </a:r>
            <a:r>
              <a:rPr lang="en-US" dirty="0"/>
              <a:t> (OSIs) under the </a:t>
            </a:r>
            <a:r>
              <a:rPr lang="en-US" b="1" dirty="0">
                <a:solidFill>
                  <a:schemeClr val="tx2"/>
                </a:solidFill>
              </a:rPr>
              <a:t>CTBT</a:t>
            </a:r>
            <a:r>
              <a:rPr lang="en-US" dirty="0"/>
              <a:t> may face radiological concerns where trust is as vital as data. Lessons from </a:t>
            </a:r>
            <a:r>
              <a:rPr lang="en-US" b="1" dirty="0">
                <a:solidFill>
                  <a:schemeClr val="tx2"/>
                </a:solidFill>
              </a:rPr>
              <a:t>Chernobyl and Fukushima</a:t>
            </a:r>
            <a:r>
              <a:rPr lang="en-US" dirty="0"/>
              <a:t> show that </a:t>
            </a:r>
            <a:r>
              <a:rPr lang="en-US" b="1" dirty="0">
                <a:solidFill>
                  <a:schemeClr val="tx2"/>
                </a:solidFill>
              </a:rPr>
              <a:t>dialogue, participatory monitoring, and transparency foster cooperation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Applying </a:t>
            </a:r>
            <a:r>
              <a:rPr lang="en-US" b="1" dirty="0">
                <a:solidFill>
                  <a:schemeClr val="tx2"/>
                </a:solidFill>
              </a:rPr>
              <a:t>co-expertise process</a:t>
            </a:r>
            <a:r>
              <a:rPr lang="en-US" dirty="0"/>
              <a:t> plus digital tools and AI enhances awareness, trust, and credibility, making OSIs more effective and resilient.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91A715-793F-3235-8617-18E9A2538876}"/>
              </a:ext>
            </a:extLst>
          </p:cNvPr>
          <p:cNvSpPr txBox="1">
            <a:spLocks/>
          </p:cNvSpPr>
          <p:nvPr/>
        </p:nvSpPr>
        <p:spPr>
          <a:xfrm>
            <a:off x="11490959" y="860612"/>
            <a:ext cx="701041" cy="199290"/>
          </a:xfrm>
          <a:prstGeom prst="rect">
            <a:avLst/>
          </a:prstGeom>
        </p:spPr>
        <p:txBody>
          <a:bodyPr lIns="0" tIns="0" rIns="0" bIns="0" anchor="b" anchorCtr="0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800" dirty="0">
              <a:solidFill>
                <a:srgbClr val="1A3A64"/>
              </a:solidFill>
              <a:highlight>
                <a:srgbClr val="BCCBD9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P4.5-513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Nagasaki Universary Official Website (ENGLISH)">
            <a:extLst>
              <a:ext uri="{FF2B5EF4-FFF2-40B4-BE49-F238E27FC236}">
                <a16:creationId xmlns:a16="http://schemas.microsoft.com/office/drawing/2014/main" id="{CF49DAF8-D6B7-13A2-B2FA-202CC69A21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610" y="2353156"/>
            <a:ext cx="3157075" cy="1657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37350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3">
            <a:extLst>
              <a:ext uri="{FF2B5EF4-FFF2-40B4-BE49-F238E27FC236}">
                <a16:creationId xmlns:a16="http://schemas.microsoft.com/office/drawing/2014/main" id="{E5B67DD5-AF62-4996-BFC8-D0709EAAF04C}"/>
              </a:ext>
            </a:extLst>
          </p:cNvPr>
          <p:cNvSpPr txBox="1"/>
          <p:nvPr/>
        </p:nvSpPr>
        <p:spPr>
          <a:xfrm>
            <a:off x="8252072" y="1549110"/>
            <a:ext cx="3798000" cy="4985980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endParaRPr lang="en-GB" sz="1200" noProof="0" dirty="0"/>
          </a:p>
          <a:p>
            <a:r>
              <a:rPr lang="en-GB" sz="1200" noProof="0" dirty="0"/>
              <a:t>Combining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co-expertise</a:t>
            </a:r>
            <a:r>
              <a:rPr lang="en-GB" sz="1200" noProof="0" dirty="0"/>
              <a:t> with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digital tools</a:t>
            </a:r>
            <a:r>
              <a:rPr lang="en-GB" sz="1200" noProof="0" dirty="0"/>
              <a:t> makes OSIs: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 technically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credible</a:t>
            </a:r>
            <a:r>
              <a:rPr lang="en-GB" sz="1200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socially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More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resilient</a:t>
            </a:r>
            <a:r>
              <a:rPr lang="en-GB" sz="1200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operationally</a:t>
            </a:r>
          </a:p>
          <a:p>
            <a:r>
              <a:rPr lang="en-GB" sz="1200" noProof="0" dirty="0"/>
              <a:t>Builds trust, cooperation, and confidence in CTBT verification outcomes.</a:t>
            </a:r>
          </a:p>
          <a:p>
            <a:endParaRPr lang="en-GB" sz="1200" dirty="0"/>
          </a:p>
          <a:p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References</a:t>
            </a:r>
            <a:r>
              <a:rPr lang="en-GB" sz="1200" noProof="0" dirty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noProof="0" dirty="0"/>
              <a:t>ICRP, Radiological protection of people after a large nuclear accident, ICRP Publication 146, 2020.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noProof="0" dirty="0" err="1"/>
              <a:t>Lochard</a:t>
            </a:r>
            <a:r>
              <a:rPr lang="en-GB" sz="900" noProof="0" dirty="0"/>
              <a:t> J. et al., The co-expertise process after Fukushima, Radioprotection 55(HS1), 2020.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noProof="0" dirty="0"/>
              <a:t>Thu </a:t>
            </a:r>
            <a:r>
              <a:rPr lang="en-GB" sz="900" noProof="0" dirty="0" err="1"/>
              <a:t>Zar</a:t>
            </a:r>
            <a:r>
              <a:rPr lang="en-GB" sz="900" noProof="0" dirty="0"/>
              <a:t> W. et al., Risk communication after nuclear accidents: co-expertise lessons, Radioprotection 57(4), 2022.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noProof="0" dirty="0"/>
              <a:t>CTBTO (2024) On-Site Inspection Techniques.</a:t>
            </a:r>
          </a:p>
        </p:txBody>
      </p:sp>
      <p:sp>
        <p:nvSpPr>
          <p:cNvPr id="20" name="TextBox 3">
            <a:extLst>
              <a:ext uri="{FF2B5EF4-FFF2-40B4-BE49-F238E27FC236}">
                <a16:creationId xmlns:a16="http://schemas.microsoft.com/office/drawing/2014/main" id="{1E89CD43-FF80-3593-7026-BDF338BBFF94}"/>
              </a:ext>
            </a:extLst>
          </p:cNvPr>
          <p:cNvSpPr txBox="1"/>
          <p:nvPr/>
        </p:nvSpPr>
        <p:spPr>
          <a:xfrm>
            <a:off x="4196999" y="1549110"/>
            <a:ext cx="3798000" cy="5211136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Improved situational awareness</a:t>
            </a:r>
            <a:r>
              <a:rPr lang="en-GB" sz="1100" noProof="0" dirty="0"/>
              <a:t> through local input + joint monitoring.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Trust &amp; cooperation</a:t>
            </a:r>
            <a:r>
              <a:rPr lang="en-GB" sz="1100" noProof="0" dirty="0"/>
              <a:t> grew with transparent communication.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Risk fears reduced</a:t>
            </a:r>
            <a:r>
              <a:rPr lang="en-GB" sz="1100" noProof="0" dirty="0"/>
              <a:t> when stakeholders engaged directly in monitoring.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Digital/AI tools</a:t>
            </a:r>
            <a:r>
              <a:rPr lang="en-GB" sz="1100" noProof="0" dirty="0"/>
              <a:t> enabled fast, clear data visualization and analysis.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b="1" noProof="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Training &amp; protocols</a:t>
            </a:r>
            <a:r>
              <a:rPr lang="en-GB" sz="1100" noProof="0" dirty="0"/>
              <a:t> can embed stakeholder engagement into OSIs.</a:t>
            </a:r>
          </a:p>
          <a:p>
            <a:endParaRPr lang="en-GB" sz="1100" noProof="0" dirty="0"/>
          </a:p>
          <a:p>
            <a:endParaRPr lang="en-GB" sz="1100" noProof="0" dirty="0"/>
          </a:p>
          <a:p>
            <a:endParaRPr lang="en-GB" sz="1100" noProof="0" dirty="0"/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id="{9A5EB31E-0D60-B708-DDA3-638C6CE2CC33}"/>
              </a:ext>
            </a:extLst>
          </p:cNvPr>
          <p:cNvSpPr txBox="1"/>
          <p:nvPr/>
        </p:nvSpPr>
        <p:spPr>
          <a:xfrm>
            <a:off x="4196999" y="55008"/>
            <a:ext cx="7133942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normAutofit fontScale="77500" lnSpcReduction="20000"/>
          </a:bodyPr>
          <a:lstStyle/>
          <a:p>
            <a:r>
              <a:rPr lang="en-GB" sz="1600" b="1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Enhancing On-Site Inspection Capabilities Under the CTBT: Integrating Lessons from the Co-Expertise Process in Radiological Risk Communication and Stakeholder Engagement </a:t>
            </a:r>
          </a:p>
        </p:txBody>
      </p:sp>
      <p:sp>
        <p:nvSpPr>
          <p:cNvPr id="8" name="TextBox 3">
            <a:extLst>
              <a:ext uri="{FF2B5EF4-FFF2-40B4-BE49-F238E27FC236}">
                <a16:creationId xmlns:a16="http://schemas.microsoft.com/office/drawing/2014/main" id="{E90810EB-C9FE-C1F2-4CE1-32C95CB36FE8}"/>
              </a:ext>
            </a:extLst>
          </p:cNvPr>
          <p:cNvSpPr txBox="1"/>
          <p:nvPr/>
        </p:nvSpPr>
        <p:spPr>
          <a:xfrm>
            <a:off x="160019" y="1549110"/>
            <a:ext cx="3798000" cy="4378974"/>
          </a:xfrm>
          <a:prstGeom prst="rect">
            <a:avLst/>
          </a:prstGeom>
          <a:noFill/>
        </p:spPr>
        <p:txBody>
          <a:bodyPr wrap="square" lIns="0" tIns="0" rIns="0" bIns="0">
            <a:noAutofit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1200" noProof="0" dirty="0"/>
              <a:t>On-Site Inspections (OSIs) under the CTBT may face radiological concerns beyond technical verification.</a:t>
            </a:r>
          </a:p>
          <a:p>
            <a:r>
              <a:rPr lang="en-GB" sz="1200" noProof="0" dirty="0"/>
              <a:t>Past nuclear accidents (Chernobyl, Fukushima) showed: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One-way communication of radiation data was not enough.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Trust and cooperation depended on stakeholder involvement.</a:t>
            </a:r>
          </a:p>
          <a:p>
            <a:r>
              <a:rPr lang="en-GB" sz="1200" noProof="0" dirty="0"/>
              <a:t>One-way communication was insufficient.</a:t>
            </a:r>
          </a:p>
          <a:p>
            <a:r>
              <a:rPr lang="en-GB" sz="1200" noProof="0" dirty="0"/>
              <a:t>The co-expertise process: </a:t>
            </a:r>
            <a:r>
              <a:rPr lang="en-GB" sz="1200" b="1" noProof="0" dirty="0">
                <a:solidFill>
                  <a:schemeClr val="tx2"/>
                </a:solidFill>
              </a:rPr>
              <a:t>structured dialogue, participatory monitoring, and trust-building</a:t>
            </a:r>
            <a:r>
              <a:rPr lang="en-GB" sz="1200" noProof="0" dirty="0"/>
              <a:t>.</a:t>
            </a:r>
          </a:p>
          <a:p>
            <a:r>
              <a:rPr lang="en-GB" sz="1200" noProof="0" dirty="0"/>
              <a:t>Aim: Adapt these methods to improve OSI training and field practice.</a:t>
            </a:r>
          </a:p>
          <a:p>
            <a:endParaRPr lang="en-GB" sz="1200" noProof="0" dirty="0"/>
          </a:p>
          <a:p>
            <a:endParaRPr lang="en-GB" sz="1200" dirty="0"/>
          </a:p>
          <a:p>
            <a:endParaRPr lang="en-GB" sz="1200" noProof="0" dirty="0"/>
          </a:p>
          <a:p>
            <a:r>
              <a:rPr lang="en-GB" sz="1200" noProof="0" dirty="0"/>
              <a:t>Reviewed co-expertise lessons from nuclear accident recovery.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Identified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 relevant to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OSI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Structured dialogue</a:t>
            </a: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 with stakeholders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Participatory </a:t>
            </a:r>
            <a:r>
              <a:rPr lang="en-GB" sz="1200" b="1" noProof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radiation monitoring</a:t>
            </a:r>
          </a:p>
          <a:p>
            <a:r>
              <a:rPr lang="en-GB" sz="1200" noProof="0" dirty="0"/>
              <a:t>Transparent communication strategies</a:t>
            </a:r>
          </a:p>
          <a:p>
            <a:r>
              <a:rPr lang="en-GB" sz="1200" noProof="0" dirty="0"/>
              <a:t>Explored use of digital tools &amp; AI for real-time, interactive risk assessment.</a:t>
            </a:r>
          </a:p>
          <a:p>
            <a:endParaRPr lang="en-GB" sz="1200" noProof="0" dirty="0"/>
          </a:p>
        </p:txBody>
      </p:sp>
      <p:sp>
        <p:nvSpPr>
          <p:cNvPr id="15" name="TextBox 3">
            <a:extLst>
              <a:ext uri="{FF2B5EF4-FFF2-40B4-BE49-F238E27FC236}">
                <a16:creationId xmlns:a16="http://schemas.microsoft.com/office/drawing/2014/main" id="{143C780A-D306-D9FA-EEC7-455406624C00}"/>
              </a:ext>
            </a:extLst>
          </p:cNvPr>
          <p:cNvSpPr txBox="1"/>
          <p:nvPr/>
        </p:nvSpPr>
        <p:spPr>
          <a:xfrm>
            <a:off x="4196999" y="659697"/>
            <a:ext cx="7005502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normAutofit/>
          </a:bodyPr>
          <a:lstStyle/>
          <a:p>
            <a:r>
              <a:rPr lang="en-GB" sz="1200" noProof="0" dirty="0">
                <a:solidFill>
                  <a:srgbClr val="1A3A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ZAR WIN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D44A0D56-4CCC-CD44-4432-02AE7D654D6B}"/>
              </a:ext>
            </a:extLst>
          </p:cNvPr>
          <p:cNvSpPr txBox="1"/>
          <p:nvPr/>
        </p:nvSpPr>
        <p:spPr>
          <a:xfrm>
            <a:off x="160019" y="6256275"/>
            <a:ext cx="3798000" cy="369332"/>
          </a:xfrm>
          <a:prstGeom prst="rect">
            <a:avLst/>
          </a:prstGeom>
          <a:noFill/>
        </p:spPr>
        <p:txBody>
          <a:bodyPr wrap="square" lIns="0" tIns="0" rIns="0" bIns="0" anchor="ctr">
            <a:normAutofit fontScale="92500"/>
          </a:bodyPr>
          <a:lstStyle>
            <a:defPPr>
              <a:defRPr lang="de-DE"/>
            </a:defPPr>
            <a:lvl1pPr algn="just">
              <a:defRPr sz="1400" b="0" i="0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sz="800" noProof="0" dirty="0">
                <a:solidFill>
                  <a:schemeClr val="bg1">
                    <a:lumMod val="65000"/>
                  </a:schemeClr>
                </a:solidFill>
              </a:rPr>
              <a:t>DISCLAIMER </a:t>
            </a:r>
            <a:r>
              <a:rPr lang="en-US" sz="1000" dirty="0"/>
              <a:t>The views expressed are those of the author(s) and do not necessarily reflect those of the CTBTO Preparatory Commission.</a:t>
            </a:r>
            <a:endParaRPr lang="en-GB" sz="800" noProof="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4" name="TextBox 3">
            <a:extLst>
              <a:ext uri="{FF2B5EF4-FFF2-40B4-BE49-F238E27FC236}">
                <a16:creationId xmlns:a16="http://schemas.microsoft.com/office/drawing/2014/main" id="{A34004C7-4749-B7E3-E7D7-B3572BC231EF}"/>
              </a:ext>
            </a:extLst>
          </p:cNvPr>
          <p:cNvSpPr txBox="1"/>
          <p:nvPr/>
        </p:nvSpPr>
        <p:spPr>
          <a:xfrm>
            <a:off x="160019" y="107534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Introduction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3">
            <a:extLst>
              <a:ext uri="{FF2B5EF4-FFF2-40B4-BE49-F238E27FC236}">
                <a16:creationId xmlns:a16="http://schemas.microsoft.com/office/drawing/2014/main" id="{79016AB2-B6CD-8ED7-A756-5A1288745A4D}"/>
              </a:ext>
            </a:extLst>
          </p:cNvPr>
          <p:cNvSpPr txBox="1"/>
          <p:nvPr/>
        </p:nvSpPr>
        <p:spPr>
          <a:xfrm>
            <a:off x="4187951" y="1075342"/>
            <a:ext cx="3816093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Main Results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2673B92-7009-6C86-1F81-02E0CB1EF455}"/>
              </a:ext>
            </a:extLst>
          </p:cNvPr>
          <p:cNvSpPr txBox="1">
            <a:spLocks/>
          </p:cNvSpPr>
          <p:nvPr/>
        </p:nvSpPr>
        <p:spPr>
          <a:xfrm>
            <a:off x="11490959" y="-202455"/>
            <a:ext cx="701041" cy="1262357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050" b="1" noProof="0" dirty="0">
                <a:solidFill>
                  <a:srgbClr val="1B3B6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P4.5-513</a:t>
            </a:r>
            <a:endParaRPr lang="en-GB" sz="2800" b="1" noProof="0" dirty="0">
              <a:solidFill>
                <a:srgbClr val="1B3B6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5209C4D4-EEA9-9A9D-10B3-F1C065B267AA}"/>
              </a:ext>
            </a:extLst>
          </p:cNvPr>
          <p:cNvSpPr/>
          <p:nvPr/>
        </p:nvSpPr>
        <p:spPr>
          <a:xfrm>
            <a:off x="4178906" y="4230963"/>
            <a:ext cx="3816093" cy="2098396"/>
          </a:xfrm>
          <a:custGeom>
            <a:avLst/>
            <a:gdLst/>
            <a:ahLst/>
            <a:cxnLst/>
            <a:rect l="l" t="t" r="r" b="b"/>
            <a:pathLst>
              <a:path w="10566247" h="5769727">
                <a:moveTo>
                  <a:pt x="0" y="0"/>
                </a:moveTo>
                <a:lnTo>
                  <a:pt x="10566247" y="0"/>
                </a:lnTo>
                <a:lnTo>
                  <a:pt x="10566247" y="5769727"/>
                </a:lnTo>
                <a:lnTo>
                  <a:pt x="0" y="576972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6944" t="-60329" r="-60501" b="-14460"/>
            </a:stretch>
          </a:blipFill>
        </p:spPr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6058C4-6505-6121-82A0-6A46B666EEA6}"/>
              </a:ext>
            </a:extLst>
          </p:cNvPr>
          <p:cNvSpPr txBox="1"/>
          <p:nvPr/>
        </p:nvSpPr>
        <p:spPr>
          <a:xfrm>
            <a:off x="4178906" y="3630706"/>
            <a:ext cx="381609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100" noProof="0" dirty="0">
                <a:latin typeface="Arial" panose="020B0604020202020204" pitchFamily="34" charset="0"/>
                <a:cs typeface="Arial" panose="020B0604020202020204" pitchFamily="34" charset="0"/>
              </a:rPr>
              <a:t>Key elements of the process include its theoretical and methodological foundations: risk assessment, risk management, risk perception, risk communication and risk governance.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81FE4D8-DB54-59F4-61AA-A93BC64AD15E}"/>
              </a:ext>
            </a:extLst>
          </p:cNvPr>
          <p:cNvSpPr txBox="1"/>
          <p:nvPr/>
        </p:nvSpPr>
        <p:spPr>
          <a:xfrm>
            <a:off x="4424082" y="6329359"/>
            <a:ext cx="35709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THE THREE PILLARS OF THE CO-EXPERTISE PROCESS</a:t>
            </a:r>
          </a:p>
        </p:txBody>
      </p:sp>
      <p:pic>
        <p:nvPicPr>
          <p:cNvPr id="6" name="Picture 2" descr="Nagasaki Universary Official Website (ENGLISH)">
            <a:extLst>
              <a:ext uri="{FF2B5EF4-FFF2-40B4-BE49-F238E27FC236}">
                <a16:creationId xmlns:a16="http://schemas.microsoft.com/office/drawing/2014/main" id="{DC2D320D-FF17-2F6E-E9DD-058E35AB59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8257" y="5928084"/>
            <a:ext cx="1953743" cy="1025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3">
            <a:extLst>
              <a:ext uri="{FF2B5EF4-FFF2-40B4-BE49-F238E27FC236}">
                <a16:creationId xmlns:a16="http://schemas.microsoft.com/office/drawing/2014/main" id="{1717F113-64F3-03E0-1EEF-870977CBB6A0}"/>
              </a:ext>
            </a:extLst>
          </p:cNvPr>
          <p:cNvSpPr txBox="1"/>
          <p:nvPr/>
        </p:nvSpPr>
        <p:spPr>
          <a:xfrm>
            <a:off x="163936" y="4082582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Methods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3">
            <a:extLst>
              <a:ext uri="{FF2B5EF4-FFF2-40B4-BE49-F238E27FC236}">
                <a16:creationId xmlns:a16="http://schemas.microsoft.com/office/drawing/2014/main" id="{03EA1363-44EF-F508-EAD2-F2BBCD145CC1}"/>
              </a:ext>
            </a:extLst>
          </p:cNvPr>
          <p:cNvSpPr txBox="1"/>
          <p:nvPr/>
        </p:nvSpPr>
        <p:spPr>
          <a:xfrm>
            <a:off x="4267963" y="3295700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THE CO-EXPERTISE PROCESS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7" name="TextBox 3">
            <a:extLst>
              <a:ext uri="{FF2B5EF4-FFF2-40B4-BE49-F238E27FC236}">
                <a16:creationId xmlns:a16="http://schemas.microsoft.com/office/drawing/2014/main" id="{E80E2C7A-5347-4938-3996-A90563996A53}"/>
              </a:ext>
            </a:extLst>
          </p:cNvPr>
          <p:cNvSpPr txBox="1"/>
          <p:nvPr/>
        </p:nvSpPr>
        <p:spPr>
          <a:xfrm>
            <a:off x="8252072" y="1025193"/>
            <a:ext cx="3798000" cy="396586"/>
          </a:xfrm>
          <a:prstGeom prst="rect">
            <a:avLst/>
          </a:prstGeom>
          <a:noFill/>
          <a:ln>
            <a:noFill/>
          </a:ln>
        </p:spPr>
        <p:txBody>
          <a:bodyPr lIns="0" rIns="0" anchor="ctr"/>
          <a:lstStyle>
            <a:defPPr>
              <a:defRPr lang="de-DE"/>
            </a:defPPr>
            <a:lvl1pPr algn="ctr">
              <a:lnSpc>
                <a:spcPct val="90000"/>
              </a:lnSpc>
              <a:spcBef>
                <a:spcPct val="0"/>
              </a:spcBef>
              <a:buNone/>
              <a:defRPr sz="1400" b="1">
                <a:solidFill>
                  <a:srgbClr val="1A3A64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Conclusions</a:t>
            </a:r>
            <a:endParaRPr lang="en-GB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2CB7C279-BB40-16F3-0C90-390D546059E2}"/>
              </a:ext>
            </a:extLst>
          </p:cNvPr>
          <p:cNvSpPr/>
          <p:nvPr/>
        </p:nvSpPr>
        <p:spPr>
          <a:xfrm>
            <a:off x="10846846" y="1702520"/>
            <a:ext cx="1178859" cy="1578939"/>
          </a:xfrm>
          <a:custGeom>
            <a:avLst/>
            <a:gdLst/>
            <a:ahLst/>
            <a:cxnLst/>
            <a:rect l="l" t="t" r="r" b="b"/>
            <a:pathLst>
              <a:path w="3110213" h="4540457">
                <a:moveTo>
                  <a:pt x="0" y="0"/>
                </a:moveTo>
                <a:lnTo>
                  <a:pt x="3110213" y="0"/>
                </a:lnTo>
                <a:lnTo>
                  <a:pt x="3110213" y="4540457"/>
                </a:lnTo>
                <a:lnTo>
                  <a:pt x="0" y="4540457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D6028E-0219-B571-F521-44E2A6423B34}"/>
              </a:ext>
            </a:extLst>
          </p:cNvPr>
          <p:cNvSpPr txBox="1"/>
          <p:nvPr/>
        </p:nvSpPr>
        <p:spPr>
          <a:xfrm>
            <a:off x="8233978" y="1484022"/>
            <a:ext cx="261914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200" b="1" spc="74" dirty="0">
                <a:solidFill>
                  <a:srgbClr val="145DA0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Co-expertise process</a:t>
            </a:r>
            <a:r>
              <a:rPr lang="en-US" sz="1200" spc="74" dirty="0">
                <a:solidFill>
                  <a:srgbClr val="145DA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is the abbreviation of ‘co-operation between experts and stakeholders.’</a:t>
            </a:r>
          </a:p>
          <a:p>
            <a:pPr algn="just"/>
            <a:endParaRPr lang="en-US" sz="1100" spc="74" dirty="0">
              <a:solidFill>
                <a:srgbClr val="145DA0"/>
              </a:solidFill>
              <a:latin typeface="Arial" panose="020B0604020202020204" pitchFamily="34" charset="0"/>
              <a:cs typeface="Arial" panose="020B0604020202020204" pitchFamily="34" charset="0"/>
              <a:sym typeface="Times New Roman"/>
            </a:endParaRPr>
          </a:p>
          <a:p>
            <a:pPr algn="just"/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The </a:t>
            </a:r>
            <a:r>
              <a:rPr lang="en-US" sz="1100" b="1" dirty="0">
                <a:solidFill>
                  <a:srgbClr val="145DA0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co-expertise process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, recommended by the International Commission on Radiological Protection (ICRP), supports affected populations in </a:t>
            </a:r>
            <a:r>
              <a:rPr lang="en-US" sz="1100" b="1" dirty="0">
                <a:solidFill>
                  <a:srgbClr val="145DA0"/>
                </a:solidFill>
                <a:latin typeface="Arial" panose="020B0604020202020204" pitchFamily="34" charset="0"/>
                <a:ea typeface="Times New Roman Bold"/>
                <a:cs typeface="Arial" panose="020B0604020202020204" pitchFamily="34" charset="0"/>
                <a:sym typeface="Times New Roman Bold"/>
              </a:rPr>
              <a:t>understanding radiological risks and making informed decisions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4237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nT2025_E-Poster Template_CLEAN" id="{0EBCCD38-EFA5-4A59-98E1-17915631503A}" vid="{43BEDF90-3C52-4D4C-AD5D-39E9BB77726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179</TotalTime>
  <Words>531</Words>
  <Application>Microsoft Macintosh PowerPoint</Application>
  <PresentationFormat>Widescreen</PresentationFormat>
  <Paragraphs>69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Thuzar Win</dc:creator>
  <cp:lastModifiedBy>Thuzar Win</cp:lastModifiedBy>
  <cp:revision>2</cp:revision>
  <dcterms:created xsi:type="dcterms:W3CDTF">2025-09-01T10:00:38Z</dcterms:created>
  <dcterms:modified xsi:type="dcterms:W3CDTF">2025-09-01T13:00:02Z</dcterms:modified>
</cp:coreProperties>
</file>