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0" autoAdjust="0"/>
    <p:restoredTop sz="94691"/>
  </p:normalViewPr>
  <p:slideViewPr>
    <p:cSldViewPr snapToGrid="0">
      <p:cViewPr varScale="1">
        <p:scale>
          <a:sx n="149" d="100"/>
          <a:sy n="149" d="100"/>
        </p:scale>
        <p:origin x="36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arez, Reynold" userId="13511be5-09e3-4de1-bf6a-d6049f608dee" providerId="ADAL" clId="{DDDE306C-1D3C-4502-A759-1F520BC5BEA3}"/>
    <pc:docChg chg="modSld">
      <pc:chgData name="Suarez, Reynold" userId="13511be5-09e3-4de1-bf6a-d6049f608dee" providerId="ADAL" clId="{DDDE306C-1D3C-4502-A759-1F520BC5BEA3}" dt="2025-08-29T16:54:23.257" v="20" actId="1076"/>
      <pc:docMkLst>
        <pc:docMk/>
      </pc:docMkLst>
      <pc:sldChg chg="addSp modSp mod">
        <pc:chgData name="Suarez, Reynold" userId="13511be5-09e3-4de1-bf6a-d6049f608dee" providerId="ADAL" clId="{DDDE306C-1D3C-4502-A759-1F520BC5BEA3}" dt="2025-08-29T16:54:23.257" v="20" actId="1076"/>
        <pc:sldMkLst>
          <pc:docMk/>
          <pc:sldMk cId="223735078" sldId="257"/>
        </pc:sldMkLst>
        <pc:spChg chg="add mod">
          <ac:chgData name="Suarez, Reynold" userId="13511be5-09e3-4de1-bf6a-d6049f608dee" providerId="ADAL" clId="{DDDE306C-1D3C-4502-A759-1F520BC5BEA3}" dt="2025-08-29T16:54:23.257" v="20" actId="1076"/>
          <ac:spMkLst>
            <pc:docMk/>
            <pc:sldMk cId="223735078" sldId="257"/>
            <ac:spMk id="8" creationId="{04D7589A-7EDE-7121-74B3-FA160730B48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29.08.2025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400" b="1" noProof="0" dirty="0">
                <a:solidFill>
                  <a:srgbClr val="1A3A64"/>
                </a:solidFill>
                <a:latin typeface="Arial" panose="020B0604020202020204" pitchFamily="34" charset="0"/>
                <a:cs typeface="Arial" panose="020B0604020202020204" pitchFamily="34" charset="0"/>
              </a:rPr>
              <a:t>Predictive Analytics for radionuclide systems of the International Monitoring System</a:t>
            </a:r>
            <a:endParaRPr lang="en-GB" sz="24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R. Suarez, J. Dermigny, D. Keller, J. C. Hayes, L. Lidey, </a:t>
            </a:r>
            <a:r>
              <a:rPr lang="en-GB" dirty="0">
                <a:solidFill>
                  <a:srgbClr val="1A3A64"/>
                </a:solidFill>
                <a:latin typeface="Arial" panose="020B0604020202020204" pitchFamily="34" charset="0"/>
                <a:cs typeface="Arial" panose="020B0604020202020204" pitchFamily="34" charset="0"/>
              </a:rPr>
              <a:t>A. Usenko</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Pacific Northwest National Laboratory (PNNL)</a:t>
            </a:r>
          </a:p>
        </p:txBody>
      </p:sp>
      <p:sp>
        <p:nvSpPr>
          <p:cNvPr id="13" name="TextBox 3">
            <a:extLst>
              <a:ext uri="{FF2B5EF4-FFF2-40B4-BE49-F238E27FC236}">
                <a16:creationId xmlns:a16="http://schemas.microsoft.com/office/drawing/2014/main" id="{D1B99D56-EC8A-2AAE-205C-D5BC83000B29}"/>
              </a:ext>
            </a:extLst>
          </p:cNvPr>
          <p:cNvSpPr txBox="1"/>
          <p:nvPr/>
        </p:nvSpPr>
        <p:spPr>
          <a:xfrm>
            <a:off x="82506" y="6425177"/>
            <a:ext cx="3748515" cy="369332"/>
          </a:xfrm>
          <a:prstGeom prst="rect">
            <a:avLst/>
          </a:prstGeom>
          <a:noFill/>
        </p:spPr>
        <p:txBody>
          <a:bodyPr wrap="square" lIns="0" tIns="0" rIns="0" bIns="0" anchor="ctr">
            <a:normAutofit fontScale="9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900" b="1" dirty="0">
                <a:latin typeface="Calibri-Bold"/>
              </a:rPr>
              <a:t>Acknowledgements:</a:t>
            </a:r>
            <a:endParaRPr lang="en-US" sz="800" i="1" dirty="0">
              <a:solidFill>
                <a:srgbClr val="000000"/>
              </a:solidFill>
              <a:latin typeface="Aptos" panose="020B0004020202020204" pitchFamily="34" charset="0"/>
              <a:ea typeface="Times New Roman" panose="02020603050405020304" pitchFamily="18" charset="0"/>
              <a:cs typeface="Aptos" panose="020B0004020202020204" pitchFamily="34" charset="0"/>
            </a:endParaRPr>
          </a:p>
          <a:p>
            <a:r>
              <a:rPr lang="en-US" sz="800" i="1" dirty="0">
                <a:solidFill>
                  <a:srgbClr val="000000"/>
                </a:solidFill>
                <a:latin typeface="Aptos" panose="020B0004020202020204" pitchFamily="34" charset="0"/>
                <a:ea typeface="Times New Roman" panose="02020603050405020304" pitchFamily="18" charset="0"/>
                <a:cs typeface="Aptos" panose="020B0004020202020204" pitchFamily="34" charset="0"/>
              </a:rPr>
              <a:t>The authors wish to acknowledge the funding support of the Nuclear Arms Control Technology Program of the U.S. Department of Defense, Defense Threat Reduction Agency</a:t>
            </a:r>
          </a:p>
          <a:p>
            <a:r>
              <a:rPr lang="en-US" sz="800" i="1" dirty="0">
                <a:solidFill>
                  <a:srgbClr val="000000"/>
                </a:solidFill>
                <a:latin typeface="Aptos" panose="020B0004020202020204" pitchFamily="34" charset="0"/>
                <a:ea typeface="Times New Roman" panose="02020603050405020304" pitchFamily="18" charset="0"/>
                <a:cs typeface="Aptos" panose="020B0004020202020204" pitchFamily="34" charset="0"/>
              </a:rPr>
              <a:t>Cleared for Release</a:t>
            </a:r>
          </a:p>
        </p:txBody>
      </p:sp>
      <p:sp>
        <p:nvSpPr>
          <p:cNvPr id="14" name="TextBox 3">
            <a:extLst>
              <a:ext uri="{FF2B5EF4-FFF2-40B4-BE49-F238E27FC236}">
                <a16:creationId xmlns:a16="http://schemas.microsoft.com/office/drawing/2014/main" id="{D46122D2-621E-31CE-451D-B174F76F9990}"/>
              </a:ext>
            </a:extLst>
          </p:cNvPr>
          <p:cNvSpPr txBox="1"/>
          <p:nvPr/>
        </p:nvSpPr>
        <p:spPr>
          <a:xfrm>
            <a:off x="2603816" y="4831906"/>
            <a:ext cx="6984367" cy="111658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dirty="0"/>
              <a:t>This presentation provides an update to research being conducted at PNNL to detect failures in radionuclide systems early. </a:t>
            </a:r>
            <a:r>
              <a:rPr lang="en-US" dirty="0"/>
              <a:t>The idea is to use several techniques to identify critical failures early such that they can be mitigated before becoming catastrophic. This poster highlights recent advancements.</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709449"/>
            <a:ext cx="701041" cy="342571"/>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P4.4-728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A7E5FCE-7837-22D1-9FF2-6F6C60A40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5947" y="2635429"/>
            <a:ext cx="1578590" cy="752996"/>
          </a:xfrm>
          <a:prstGeom prst="rect">
            <a:avLst/>
          </a:prstGeom>
        </p:spPr>
      </p:pic>
      <p:sp>
        <p:nvSpPr>
          <p:cNvPr id="7" name="TextBox 6">
            <a:extLst>
              <a:ext uri="{FF2B5EF4-FFF2-40B4-BE49-F238E27FC236}">
                <a16:creationId xmlns:a16="http://schemas.microsoft.com/office/drawing/2014/main" id="{BD9ED05E-CAA2-5A58-E60E-392649A71CEA}"/>
              </a:ext>
            </a:extLst>
          </p:cNvPr>
          <p:cNvSpPr txBox="1"/>
          <p:nvPr/>
        </p:nvSpPr>
        <p:spPr>
          <a:xfrm>
            <a:off x="4102851" y="6417076"/>
            <a:ext cx="5394960" cy="338554"/>
          </a:xfrm>
          <a:prstGeom prst="rect">
            <a:avLst/>
          </a:prstGeom>
          <a:noFill/>
        </p:spPr>
        <p:txBody>
          <a:bodyPr wrap="square">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71D49"/>
                </a:solidFill>
                <a:effectLst/>
                <a:uLnTx/>
                <a:uFillTx/>
                <a:latin typeface="Arial"/>
                <a:ea typeface="+mn-ea"/>
                <a:cs typeface="+mn-cs"/>
              </a:rPr>
              <a:t>The views expressed here do not necessarily reflect the opinion of the United States Government,</a:t>
            </a:r>
          </a:p>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71D49"/>
                </a:solidFill>
                <a:effectLst/>
                <a:uLnTx/>
                <a:uFillTx/>
                <a:latin typeface="Arial"/>
                <a:ea typeface="+mn-ea"/>
                <a:cs typeface="+mn-cs"/>
              </a:rPr>
              <a:t>the United States Department of Energy, or the Pacific Northwest National Laboratory</a:t>
            </a:r>
            <a:endParaRPr kumimoji="0" lang="en-US" sz="800" b="0" i="0" u="none" strike="noStrike" kern="1200" cap="none" spc="0" normalizeH="0" baseline="0" noProof="0" dirty="0">
              <a:ln>
                <a:noFill/>
              </a:ln>
              <a:solidFill>
                <a:srgbClr val="071D49"/>
              </a:solidFill>
              <a:effectLst/>
              <a:uLnTx/>
              <a:uFillTx/>
              <a:latin typeface="Arial"/>
              <a:ea typeface="+mn-ea"/>
              <a:cs typeface="+mn-cs"/>
            </a:endParaRPr>
          </a:p>
        </p:txBody>
      </p:sp>
      <p:sp>
        <p:nvSpPr>
          <p:cNvPr id="8" name="TextBox 7">
            <a:extLst>
              <a:ext uri="{FF2B5EF4-FFF2-40B4-BE49-F238E27FC236}">
                <a16:creationId xmlns:a16="http://schemas.microsoft.com/office/drawing/2014/main" id="{04D7589A-7EDE-7121-74B3-FA160730B48C}"/>
              </a:ext>
            </a:extLst>
          </p:cNvPr>
          <p:cNvSpPr txBox="1"/>
          <p:nvPr/>
        </p:nvSpPr>
        <p:spPr>
          <a:xfrm>
            <a:off x="11244537" y="6663297"/>
            <a:ext cx="864957" cy="184666"/>
          </a:xfrm>
          <a:prstGeom prst="rect">
            <a:avLst/>
          </a:prstGeom>
          <a:noFill/>
        </p:spPr>
        <p:txBody>
          <a:bodyPr wrap="square">
            <a:spAutoFit/>
          </a:bodyPr>
          <a:lstStyle/>
          <a:p>
            <a:r>
              <a:rPr lang="en-US" sz="600" dirty="0">
                <a:solidFill>
                  <a:srgbClr val="191C1F"/>
                </a:solidFill>
                <a:effectLst/>
                <a:latin typeface="Arial" panose="020B0604020202020204" pitchFamily="34" charset="0"/>
                <a:ea typeface="Aptos" panose="020B0004020202020204" pitchFamily="34" charset="0"/>
              </a:rPr>
              <a:t>PNNL-SA-215414</a:t>
            </a:r>
            <a:endParaRPr lang="en-US" sz="600" dirty="0"/>
          </a:p>
        </p:txBody>
      </p:sp>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172227" y="1715365"/>
            <a:ext cx="3890683" cy="352165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900" dirty="0"/>
              <a:t> </a:t>
            </a:r>
          </a:p>
          <a:p>
            <a:r>
              <a:rPr lang="en-US" sz="900" dirty="0"/>
              <a:t>Modeling sensor behavior using VAEs has several promising use-cases for anomaly detection and failure prevention.</a:t>
            </a:r>
          </a:p>
          <a:p>
            <a:endParaRPr lang="en-US" sz="900" dirty="0"/>
          </a:p>
          <a:p>
            <a:r>
              <a:rPr lang="en-US" sz="900" b="1" dirty="0"/>
              <a:t>Change Detection:</a:t>
            </a:r>
          </a:p>
          <a:p>
            <a:endParaRPr lang="en-US" sz="900" dirty="0"/>
          </a:p>
          <a:p>
            <a:r>
              <a:rPr lang="en-US" sz="900" dirty="0"/>
              <a:t>Consider this deteriorating pressure scenario from US75</a:t>
            </a:r>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We can define a prior distribution or baseline using known “normal” sensor data like at t=125. As the sensor changes, we can compute similarity against the baseline using distribution tests such as KL-divergence. Here we see that KL-Divergence is sensitive to deterioration in the sensor readings.</a:t>
            </a:r>
          </a:p>
          <a:p>
            <a:endParaRPr lang="en-US" sz="90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209837" y="1715363"/>
            <a:ext cx="3798000" cy="5253881"/>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900" b="1" noProof="0" dirty="0"/>
              <a:t>Algorithms</a:t>
            </a:r>
          </a:p>
          <a:p>
            <a:r>
              <a:rPr lang="en-GB" sz="900" dirty="0"/>
              <a:t>Anomaly detection algorithms typically compare data in a reduced-dimensional space called a </a:t>
            </a:r>
            <a:r>
              <a:rPr lang="en-GB" sz="900" i="1" dirty="0"/>
              <a:t>latent </a:t>
            </a:r>
            <a:r>
              <a:rPr lang="en-GB" sz="900" dirty="0"/>
              <a:t>space. Recent algorithm research has focused on methods using Variational Auto Encoders (VAE) to improve the structure of the latent space and make probabilistic assignments more meaningful. </a:t>
            </a:r>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r>
              <a:rPr lang="en-GB" sz="900" i="1" dirty="0"/>
              <a:t>Probabilistic Latent Space Modeling</a:t>
            </a:r>
            <a:endParaRPr lang="en-GB" sz="900" dirty="0"/>
          </a:p>
          <a:p>
            <a:r>
              <a:rPr lang="en-GB" sz="900" dirty="0"/>
              <a:t>VAE encoder learns a distribution (mean and variance) for latent space instead of fixed-point embeddings. This probabilistic approach enables the VAE to capture uncertainty in the latent representation. Anomalies can be detected as data points that do not conform to the aggregate posterior.</a:t>
            </a:r>
          </a:p>
          <a:p>
            <a:endParaRPr lang="en-GB" sz="900" i="1" dirty="0"/>
          </a:p>
          <a:p>
            <a:r>
              <a:rPr lang="en-GB" sz="900" i="1" dirty="0"/>
              <a:t>Regularized Latent Space Structure</a:t>
            </a:r>
            <a:endParaRPr lang="en-GB" sz="900" dirty="0"/>
          </a:p>
          <a:p>
            <a:r>
              <a:rPr lang="en-GB" sz="900" dirty="0"/>
              <a:t>VAEs incorporate a regularization term in their loss function, which ensures the latent space approximates a prior distribution. This leads to a smoother and more organized latent space, making anomalies more evident as points that deviate significantly from normal data patterns. </a:t>
            </a:r>
          </a:p>
          <a:p>
            <a:endParaRPr lang="en-GB" sz="900" dirty="0"/>
          </a:p>
          <a:p>
            <a:r>
              <a:rPr lang="en-GB" sz="900" i="1" dirty="0"/>
              <a:t>Tunable Prior Parameters:</a:t>
            </a:r>
          </a:p>
          <a:p>
            <a:r>
              <a:rPr lang="en-GB" sz="900" noProof="0" dirty="0"/>
              <a:t>VAEs generally assume a gaussian as a latent distribution – to support the variation of normal data in IMS sensor data, we use VAMPrior technique allowing multiple distributions</a:t>
            </a:r>
            <a:r>
              <a:rPr lang="en-GB" sz="900" dirty="0"/>
              <a:t> to describe the aggregate posterior.</a:t>
            </a:r>
            <a:endParaRPr lang="en-GB" sz="9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Predictive Analytics for radionuclide systems of the International Monitoring System</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72857" y="1715364"/>
            <a:ext cx="3798000" cy="328006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000" noProof="0" dirty="0"/>
              <a:t>Sensor data from radionuclide systems within the International Monitoring System (IMS) provide critical information about the operating status of a given station. Typically, station operators monitor sensors for significant deviations from normal operation to signify a potential problem and take some action. Detecting subtle changes over long periods of time always presents a challenge, but such a detection could provide valuable insight into an impending failure. To address this, Pacific Northwest National Laboratory (PNNL) is currently working towards the idea of predictive analytics through a comprehensive strategy. The idea is to use several techniques to identify critical failures early such that they can be mitigated before becoming catastrophic. This poster highlights recent advancements and discuss the overall strategy.</a:t>
            </a:r>
            <a:endParaRPr lang="en-GB" sz="10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5270851" cy="216119"/>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R. Suarez, J. Dermigny, D. Keller, J. C. Hayes, L. Lidey, A. Usenko</a:t>
            </a:r>
          </a:p>
        </p:txBody>
      </p:sp>
      <p:sp>
        <p:nvSpPr>
          <p:cNvPr id="16" name="TextBox 3">
            <a:extLst>
              <a:ext uri="{FF2B5EF4-FFF2-40B4-BE49-F238E27FC236}">
                <a16:creationId xmlns:a16="http://schemas.microsoft.com/office/drawing/2014/main" id="{D44A0D56-4CCC-CD44-4432-02AE7D654D6B}"/>
              </a:ext>
            </a:extLst>
          </p:cNvPr>
          <p:cNvSpPr txBox="1"/>
          <p:nvPr/>
        </p:nvSpPr>
        <p:spPr>
          <a:xfrm>
            <a:off x="129090" y="6434705"/>
            <a:ext cx="3798000" cy="369332"/>
          </a:xfrm>
          <a:prstGeom prst="rect">
            <a:avLst/>
          </a:prstGeom>
          <a:noFill/>
        </p:spPr>
        <p:txBody>
          <a:bodyPr wrap="square" lIns="0" tIns="0" rIns="0" bIns="0" anchor="ctr">
            <a:normAutofit fontScale="9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900" b="1" dirty="0">
                <a:latin typeface="Calibri-Bold"/>
              </a:rPr>
              <a:t>Acknowledgements:</a:t>
            </a:r>
            <a:endParaRPr lang="en-US" sz="800" i="1" dirty="0">
              <a:solidFill>
                <a:srgbClr val="000000"/>
              </a:solidFill>
              <a:latin typeface="Aptos" panose="020B0004020202020204" pitchFamily="34" charset="0"/>
              <a:ea typeface="Times New Roman" panose="02020603050405020304" pitchFamily="18" charset="0"/>
              <a:cs typeface="Aptos" panose="020B0004020202020204" pitchFamily="34" charset="0"/>
            </a:endParaRPr>
          </a:p>
          <a:p>
            <a:r>
              <a:rPr lang="en-US" sz="800" i="1" dirty="0">
                <a:solidFill>
                  <a:srgbClr val="000000"/>
                </a:solidFill>
                <a:latin typeface="Aptos" panose="020B0004020202020204" pitchFamily="34" charset="0"/>
                <a:ea typeface="Times New Roman" panose="02020603050405020304" pitchFamily="18" charset="0"/>
                <a:cs typeface="Aptos" panose="020B0004020202020204" pitchFamily="34" charset="0"/>
              </a:rPr>
              <a:t>The authors wish to acknowledge the funding support of the Nuclear Arms Control Technology Program of the U.S. Department of Defense, Defense Threat Reduction Agency</a:t>
            </a:r>
          </a:p>
          <a:p>
            <a:r>
              <a:rPr lang="en-US" sz="800" i="1" dirty="0">
                <a:solidFill>
                  <a:srgbClr val="000000"/>
                </a:solidFill>
                <a:latin typeface="Aptos" panose="020B0004020202020204" pitchFamily="34" charset="0"/>
                <a:ea typeface="Times New Roman" panose="02020603050405020304" pitchFamily="18" charset="0"/>
                <a:cs typeface="Aptos" panose="020B0004020202020204" pitchFamily="34" charset="0"/>
              </a:rPr>
              <a:t>Cleared for Release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72857" y="124159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Introduction</a:t>
            </a:r>
          </a:p>
        </p:txBody>
      </p:sp>
      <p:sp>
        <p:nvSpPr>
          <p:cNvPr id="26" name="TextBox 3">
            <a:extLst>
              <a:ext uri="{FF2B5EF4-FFF2-40B4-BE49-F238E27FC236}">
                <a16:creationId xmlns:a16="http://schemas.microsoft.com/office/drawing/2014/main" id="{79016AB2-B6CD-8ED7-A756-5A1288745A4D}"/>
              </a:ext>
            </a:extLst>
          </p:cNvPr>
          <p:cNvSpPr txBox="1"/>
          <p:nvPr/>
        </p:nvSpPr>
        <p:spPr>
          <a:xfrm>
            <a:off x="4200789" y="1241596"/>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46814" y="1257030"/>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Results</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41742" y="787904"/>
            <a:ext cx="701041" cy="271998"/>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P4.4-728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EDCB66A-46A8-AC0B-EC9B-C08E1686F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3" y="3838491"/>
            <a:ext cx="1047507" cy="1162839"/>
          </a:xfrm>
          <a:prstGeom prst="rect">
            <a:avLst/>
          </a:prstGeom>
        </p:spPr>
      </p:pic>
      <p:pic>
        <p:nvPicPr>
          <p:cNvPr id="9" name="Picture 4" descr="Image result for sauna III noble gas">
            <a:extLst>
              <a:ext uri="{FF2B5EF4-FFF2-40B4-BE49-F238E27FC236}">
                <a16:creationId xmlns:a16="http://schemas.microsoft.com/office/drawing/2014/main" id="{1DE77C27-0E08-D2EF-DB91-A84A93B5627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429" l="1778" r="98222">
                        <a14:foregroundMark x1="26667" y1="446" x2="24444" y2="1786"/>
                        <a14:foregroundMark x1="8889" y1="7589" x2="1778" y2="9821"/>
                        <a14:foregroundMark x1="28444" y1="41071" x2="29333" y2="96429"/>
                        <a14:foregroundMark x1="1778" y1="52232" x2="5333" y2="17411"/>
                        <a14:foregroundMark x1="5333" y1="17411" x2="2222" y2="12054"/>
                        <a14:foregroundMark x1="39111" y1="6250" x2="72444" y2="16518"/>
                        <a14:foregroundMark x1="40444" y1="5357" x2="71556" y2="16071"/>
                        <a14:foregroundMark x1="75111" y1="39732" x2="87556" y2="40625"/>
                        <a14:foregroundMark x1="88000" y1="40625" x2="91111" y2="45536"/>
                        <a14:foregroundMark x1="89333" y1="50000" x2="98222" y2="65625"/>
                        <a14:foregroundMark x1="7556" y1="10268" x2="25778" y2="6696"/>
                        <a14:foregroundMark x1="29778" y1="3571" x2="30667" y2="32143"/>
                      </a14:backgroundRemoval>
                    </a14:imgEffect>
                  </a14:imgLayer>
                </a14:imgProps>
              </a:ext>
              <a:ext uri="{28A0092B-C50C-407E-A947-70E740481C1C}">
                <a14:useLocalDpi xmlns:a14="http://schemas.microsoft.com/office/drawing/2010/main" val="0"/>
              </a:ext>
            </a:extLst>
          </a:blip>
          <a:srcRect/>
          <a:stretch>
            <a:fillRect/>
          </a:stretch>
        </p:blipFill>
        <p:spPr bwMode="auto">
          <a:xfrm>
            <a:off x="1368109" y="3838491"/>
            <a:ext cx="1145441" cy="11403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spalax ng">
            <a:extLst>
              <a:ext uri="{FF2B5EF4-FFF2-40B4-BE49-F238E27FC236}">
                <a16:creationId xmlns:a16="http://schemas.microsoft.com/office/drawing/2014/main" id="{D5D09395-7469-103E-6000-6FDD624306B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703" b="96622" l="20000" r="76471">
                        <a14:foregroundMark x1="20294" y1="10811" x2="20294" y2="72973"/>
                        <a14:foregroundMark x1="20294" y1="72973" x2="26471" y2="97297"/>
                        <a14:foregroundMark x1="26471" y1="97297" x2="35294" y2="89189"/>
                        <a14:foregroundMark x1="22059" y1="8108" x2="34706" y2="12162"/>
                        <a14:foregroundMark x1="32353" y1="4054" x2="35294" y2="8108"/>
                        <a14:foregroundMark x1="20294" y1="78378" x2="21471" y2="97297"/>
                        <a14:foregroundMark x1="75882" y1="6081" x2="76471" y2="67568"/>
                        <a14:foregroundMark x1="76471" y1="67568" x2="67353" y2="88514"/>
                        <a14:foregroundMark x1="67353" y1="88514" x2="58235" y2="72297"/>
                        <a14:foregroundMark x1="58235" y1="72297" x2="57941" y2="17568"/>
                        <a14:foregroundMark x1="57941" y1="17568" x2="70000" y2="6081"/>
                        <a14:foregroundMark x1="70000" y1="6081" x2="75000" y2="6757"/>
                      </a14:backgroundRemoval>
                    </a14:imgEffect>
                  </a14:imgLayer>
                </a14:imgProps>
              </a:ext>
              <a:ext uri="{28A0092B-C50C-407E-A947-70E740481C1C}">
                <a14:useLocalDpi xmlns:a14="http://schemas.microsoft.com/office/drawing/2010/main" val="0"/>
              </a:ext>
            </a:extLst>
          </a:blip>
          <a:srcRect l="14799" r="17262"/>
          <a:stretch/>
        </p:blipFill>
        <p:spPr bwMode="auto">
          <a:xfrm>
            <a:off x="2628975" y="3932055"/>
            <a:ext cx="1488151" cy="95348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96820B7-EDED-974B-494F-D8201222859D}"/>
              </a:ext>
            </a:extLst>
          </p:cNvPr>
          <p:cNvSpPr txBox="1"/>
          <p:nvPr/>
        </p:nvSpPr>
        <p:spPr>
          <a:xfrm>
            <a:off x="12839" y="4996230"/>
            <a:ext cx="4104288" cy="338554"/>
          </a:xfrm>
          <a:prstGeom prst="rect">
            <a:avLst/>
          </a:prstGeom>
          <a:noFill/>
        </p:spPr>
        <p:txBody>
          <a:bodyPr wrap="square">
            <a:spAutoFit/>
          </a:bodyPr>
          <a:lstStyle/>
          <a:p>
            <a:r>
              <a:rPr lang="en-US" sz="800" dirty="0"/>
              <a:t>Noble gas systems in the IMS. Xenon International (left), SAUNA-3 (center), Spalax NG (right)</a:t>
            </a:r>
          </a:p>
        </p:txBody>
      </p:sp>
      <p:sp>
        <p:nvSpPr>
          <p:cNvPr id="37" name="TextBox 36">
            <a:extLst>
              <a:ext uri="{FF2B5EF4-FFF2-40B4-BE49-F238E27FC236}">
                <a16:creationId xmlns:a16="http://schemas.microsoft.com/office/drawing/2014/main" id="{15A78515-9226-4C18-7F8A-78085096DBF1}"/>
              </a:ext>
            </a:extLst>
          </p:cNvPr>
          <p:cNvSpPr txBox="1"/>
          <p:nvPr/>
        </p:nvSpPr>
        <p:spPr>
          <a:xfrm>
            <a:off x="8100547" y="5237019"/>
            <a:ext cx="3779904" cy="646331"/>
          </a:xfrm>
          <a:prstGeom prst="rect">
            <a:avLst/>
          </a:prstGeom>
          <a:noFill/>
        </p:spPr>
        <p:txBody>
          <a:bodyPr wrap="square">
            <a:spAutoFit/>
          </a:bodyPr>
          <a:lstStyle/>
          <a:p>
            <a:r>
              <a:rPr lang="en-GB" sz="900" b="1" dirty="0"/>
              <a:t>Conclusion</a:t>
            </a:r>
          </a:p>
          <a:p>
            <a:r>
              <a:rPr lang="en-GB" sz="900" dirty="0">
                <a:latin typeface="Arial" panose="020B0604020202020204" pitchFamily="34" charset="0"/>
                <a:cs typeface="Arial" panose="020B0604020202020204" pitchFamily="34" charset="0"/>
              </a:rPr>
              <a:t>VAE show potential in the ability to detect failures early and may be more sensitive to minute changes than a threshold-based system. The team is working on applying this method to known failures.</a:t>
            </a:r>
          </a:p>
        </p:txBody>
      </p:sp>
      <p:pic>
        <p:nvPicPr>
          <p:cNvPr id="46" name="Picture 45">
            <a:extLst>
              <a:ext uri="{FF2B5EF4-FFF2-40B4-BE49-F238E27FC236}">
                <a16:creationId xmlns:a16="http://schemas.microsoft.com/office/drawing/2014/main" id="{3EAB3F46-CAF3-F15C-3518-A4DC45318B31}"/>
              </a:ext>
            </a:extLst>
          </p:cNvPr>
          <p:cNvPicPr>
            <a:picLocks noChangeAspect="1"/>
          </p:cNvPicPr>
          <p:nvPr/>
        </p:nvPicPr>
        <p:blipFill>
          <a:blip r:embed="rId7"/>
          <a:stretch>
            <a:fillRect/>
          </a:stretch>
        </p:blipFill>
        <p:spPr>
          <a:xfrm>
            <a:off x="4209837" y="2769420"/>
            <a:ext cx="1870950" cy="973437"/>
          </a:xfrm>
          <a:prstGeom prst="rect">
            <a:avLst/>
          </a:prstGeom>
        </p:spPr>
      </p:pic>
      <p:pic>
        <p:nvPicPr>
          <p:cNvPr id="48" name="Picture 47">
            <a:extLst>
              <a:ext uri="{FF2B5EF4-FFF2-40B4-BE49-F238E27FC236}">
                <a16:creationId xmlns:a16="http://schemas.microsoft.com/office/drawing/2014/main" id="{89E3AA66-9AEC-127D-8025-B624CA07B5CE}"/>
              </a:ext>
            </a:extLst>
          </p:cNvPr>
          <p:cNvPicPr>
            <a:picLocks noChangeAspect="1"/>
          </p:cNvPicPr>
          <p:nvPr/>
        </p:nvPicPr>
        <p:blipFill>
          <a:blip r:embed="rId8"/>
          <a:stretch>
            <a:fillRect/>
          </a:stretch>
        </p:blipFill>
        <p:spPr>
          <a:xfrm>
            <a:off x="6119145" y="2769421"/>
            <a:ext cx="1850333" cy="973436"/>
          </a:xfrm>
          <a:prstGeom prst="rect">
            <a:avLst/>
          </a:prstGeom>
        </p:spPr>
      </p:pic>
      <p:pic>
        <p:nvPicPr>
          <p:cNvPr id="54" name="Picture 53">
            <a:extLst>
              <a:ext uri="{FF2B5EF4-FFF2-40B4-BE49-F238E27FC236}">
                <a16:creationId xmlns:a16="http://schemas.microsoft.com/office/drawing/2014/main" id="{B31B0FBF-9E09-63F7-3F1C-45E3BD2724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94779" y="6330159"/>
            <a:ext cx="955293" cy="455680"/>
          </a:xfrm>
          <a:prstGeom prst="rect">
            <a:avLst/>
          </a:prstGeom>
        </p:spPr>
      </p:pic>
      <p:sp>
        <p:nvSpPr>
          <p:cNvPr id="56" name="TextBox 55">
            <a:extLst>
              <a:ext uri="{FF2B5EF4-FFF2-40B4-BE49-F238E27FC236}">
                <a16:creationId xmlns:a16="http://schemas.microsoft.com/office/drawing/2014/main" id="{8E1F074A-182C-D856-A534-B9EBF67435EE}"/>
              </a:ext>
            </a:extLst>
          </p:cNvPr>
          <p:cNvSpPr txBox="1"/>
          <p:nvPr/>
        </p:nvSpPr>
        <p:spPr>
          <a:xfrm>
            <a:off x="9606462" y="6378368"/>
            <a:ext cx="1314881" cy="407471"/>
          </a:xfrm>
          <a:prstGeom prst="rect">
            <a:avLst/>
          </a:prstGeom>
          <a:noFill/>
        </p:spPr>
        <p:txBody>
          <a:bodyPr wrap="none" lIns="0" tIns="0" rIns="0" bIns="0" rtlCol="0">
            <a:noAutofit/>
          </a:bodyPr>
          <a:lstStyle/>
          <a:p>
            <a:pPr algn="l"/>
            <a:r>
              <a:rPr lang="en-US" sz="900" b="1" dirty="0">
                <a:solidFill>
                  <a:srgbClr val="57595B"/>
                </a:solidFill>
                <a:latin typeface="Arial" panose="020B0604020202020204" pitchFamily="34" charset="0"/>
                <a:cs typeface="Arial" panose="020B0604020202020204" pitchFamily="34" charset="0"/>
              </a:rPr>
              <a:t>Rey Suarez</a:t>
            </a:r>
            <a:endParaRPr lang="en-US" sz="900" dirty="0">
              <a:solidFill>
                <a:srgbClr val="57595B"/>
              </a:solidFill>
              <a:latin typeface="Arial" panose="020B0604020202020204" pitchFamily="34" charset="0"/>
              <a:cs typeface="Arial" panose="020B0604020202020204" pitchFamily="34" charset="0"/>
            </a:endParaRPr>
          </a:p>
          <a:p>
            <a:pPr algn="l"/>
            <a:r>
              <a:rPr lang="en-US" sz="900" dirty="0">
                <a:solidFill>
                  <a:srgbClr val="57595B"/>
                </a:solidFill>
                <a:latin typeface="Arial" panose="020B0604020202020204" pitchFamily="34" charset="0"/>
                <a:cs typeface="Arial" panose="020B0604020202020204" pitchFamily="34" charset="0"/>
              </a:rPr>
              <a:t>(509) 375-1992</a:t>
            </a:r>
          </a:p>
          <a:p>
            <a:pPr algn="l"/>
            <a:r>
              <a:rPr lang="en-US" sz="900" dirty="0">
                <a:solidFill>
                  <a:srgbClr val="57595B"/>
                </a:solidFill>
                <a:latin typeface="Arial" panose="020B0604020202020204" pitchFamily="34" charset="0"/>
                <a:cs typeface="Arial" panose="020B0604020202020204" pitchFamily="34" charset="0"/>
              </a:rPr>
              <a:t>Rey.Suarez@pnnl.gov</a:t>
            </a:r>
          </a:p>
        </p:txBody>
      </p:sp>
      <p:pic>
        <p:nvPicPr>
          <p:cNvPr id="3" name="Picture 2">
            <a:extLst>
              <a:ext uri="{FF2B5EF4-FFF2-40B4-BE49-F238E27FC236}">
                <a16:creationId xmlns:a16="http://schemas.microsoft.com/office/drawing/2014/main" id="{43585C0F-A6F2-3091-95A0-296EEA9BA670}"/>
              </a:ext>
            </a:extLst>
          </p:cNvPr>
          <p:cNvPicPr>
            <a:picLocks noChangeAspect="1"/>
          </p:cNvPicPr>
          <p:nvPr/>
        </p:nvPicPr>
        <p:blipFill>
          <a:blip r:embed="rId10"/>
          <a:stretch>
            <a:fillRect/>
          </a:stretch>
        </p:blipFill>
        <p:spPr>
          <a:xfrm>
            <a:off x="8219303" y="2765944"/>
            <a:ext cx="3779905" cy="490195"/>
          </a:xfrm>
          <a:prstGeom prst="rect">
            <a:avLst/>
          </a:prstGeom>
          <a:solidFill>
            <a:schemeClr val="bg1"/>
          </a:solidFill>
          <a:ln>
            <a:solidFill>
              <a:schemeClr val="accent1">
                <a:shade val="15000"/>
              </a:schemeClr>
            </a:solidFill>
          </a:ln>
        </p:spPr>
      </p:pic>
      <p:pic>
        <p:nvPicPr>
          <p:cNvPr id="4" name="Picture 3">
            <a:extLst>
              <a:ext uri="{FF2B5EF4-FFF2-40B4-BE49-F238E27FC236}">
                <a16:creationId xmlns:a16="http://schemas.microsoft.com/office/drawing/2014/main" id="{070C8C0F-A9ED-8DB0-35D5-083A2C0A140B}"/>
              </a:ext>
            </a:extLst>
          </p:cNvPr>
          <p:cNvPicPr>
            <a:picLocks noChangeAspect="1"/>
          </p:cNvPicPr>
          <p:nvPr/>
        </p:nvPicPr>
        <p:blipFill>
          <a:blip r:embed="rId11"/>
          <a:stretch>
            <a:fillRect/>
          </a:stretch>
        </p:blipFill>
        <p:spPr>
          <a:xfrm>
            <a:off x="9480688" y="3364855"/>
            <a:ext cx="2518520" cy="1146183"/>
          </a:xfrm>
          <a:prstGeom prst="rect">
            <a:avLst/>
          </a:prstGeom>
          <a:solidFill>
            <a:schemeClr val="bg1"/>
          </a:solidFill>
          <a:ln>
            <a:solidFill>
              <a:schemeClr val="accent1">
                <a:shade val="15000"/>
              </a:schemeClr>
            </a:solidFill>
          </a:ln>
        </p:spPr>
      </p:pic>
      <p:pic>
        <p:nvPicPr>
          <p:cNvPr id="11" name="Picture 10">
            <a:extLst>
              <a:ext uri="{FF2B5EF4-FFF2-40B4-BE49-F238E27FC236}">
                <a16:creationId xmlns:a16="http://schemas.microsoft.com/office/drawing/2014/main" id="{B43891FB-9CD1-4CCF-C2D8-13CFD0C86323}"/>
              </a:ext>
            </a:extLst>
          </p:cNvPr>
          <p:cNvPicPr>
            <a:picLocks noChangeAspect="1"/>
          </p:cNvPicPr>
          <p:nvPr/>
        </p:nvPicPr>
        <p:blipFill>
          <a:blip r:embed="rId12"/>
          <a:stretch>
            <a:fillRect/>
          </a:stretch>
        </p:blipFill>
        <p:spPr>
          <a:xfrm>
            <a:off x="8204189" y="3364855"/>
            <a:ext cx="1149534" cy="1146183"/>
          </a:xfrm>
          <a:prstGeom prst="rect">
            <a:avLst/>
          </a:prstGeom>
          <a:ln>
            <a:solidFill>
              <a:schemeClr val="accent1">
                <a:shade val="15000"/>
              </a:schemeClr>
            </a:solidFill>
          </a:ln>
        </p:spPr>
      </p:pic>
      <p:sp>
        <p:nvSpPr>
          <p:cNvPr id="12" name="TextBox 11">
            <a:extLst>
              <a:ext uri="{FF2B5EF4-FFF2-40B4-BE49-F238E27FC236}">
                <a16:creationId xmlns:a16="http://schemas.microsoft.com/office/drawing/2014/main" id="{4D2D780D-893D-163F-ADF9-79B15CCD383E}"/>
              </a:ext>
            </a:extLst>
          </p:cNvPr>
          <p:cNvSpPr txBox="1"/>
          <p:nvPr/>
        </p:nvSpPr>
        <p:spPr>
          <a:xfrm>
            <a:off x="8867947" y="3534468"/>
            <a:ext cx="420308" cy="200055"/>
          </a:xfrm>
          <a:prstGeom prst="rect">
            <a:avLst/>
          </a:prstGeom>
          <a:noFill/>
        </p:spPr>
        <p:txBody>
          <a:bodyPr wrap="none" rtlCol="0">
            <a:spAutoFit/>
          </a:bodyPr>
          <a:lstStyle/>
          <a:p>
            <a:r>
              <a:rPr lang="en-US" sz="700" dirty="0"/>
              <a:t>T=125</a:t>
            </a:r>
          </a:p>
        </p:txBody>
      </p:sp>
    </p:spTree>
    <p:extLst>
      <p:ext uri="{BB962C8B-B14F-4D97-AF65-F5344CB8AC3E}">
        <p14:creationId xmlns:p14="http://schemas.microsoft.com/office/powerpoint/2010/main" val="11542376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5455</TotalTime>
  <Words>697</Words>
  <Application>Microsoft Office PowerPoint</Application>
  <PresentationFormat>Widescreen</PresentationFormat>
  <Paragraphs>69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Calibri-Bold</vt:lpstr>
      <vt:lpstr>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Suarez, Reynold</dc:creator>
  <cp:lastModifiedBy>Suarez, Reynold</cp:lastModifiedBy>
  <cp:revision>6</cp:revision>
  <dcterms:created xsi:type="dcterms:W3CDTF">2025-07-21T23:22:25Z</dcterms:created>
  <dcterms:modified xsi:type="dcterms:W3CDTF">2025-08-29T16:54:26Z</dcterms:modified>
</cp:coreProperties>
</file>