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B13D3D-4BCC-4CFE-B243-C89D1CC838F5}" v="62" dt="2025-09-10T19:58:49.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70" d="100"/>
          <a:sy n="70" d="100"/>
        </p:scale>
        <p:origin x="5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OBBELAAR Michelle" userId="e21dbaac-7eb4-4bfc-99f3-5dc48d341dd6" providerId="ADAL" clId="{E3B00B8B-0B3D-45FD-A1CE-8068DE7A3F25}"/>
    <pc:docChg chg="custSel modSld">
      <pc:chgData name="GROBBELAAR Michelle" userId="e21dbaac-7eb4-4bfc-99f3-5dc48d341dd6" providerId="ADAL" clId="{E3B00B8B-0B3D-45FD-A1CE-8068DE7A3F25}" dt="2025-08-28T12:23:07.122" v="54" actId="14100"/>
      <pc:docMkLst>
        <pc:docMk/>
      </pc:docMkLst>
      <pc:sldChg chg="addSp delSp modSp mod">
        <pc:chgData name="GROBBELAAR Michelle" userId="e21dbaac-7eb4-4bfc-99f3-5dc48d341dd6" providerId="ADAL" clId="{E3B00B8B-0B3D-45FD-A1CE-8068DE7A3F25}" dt="2025-08-28T12:23:07.122" v="54" actId="14100"/>
        <pc:sldMkLst>
          <pc:docMk/>
          <pc:sldMk cId="1154237620" sldId="256"/>
        </pc:sldMkLst>
        <pc:spChg chg="add mod">
          <ac:chgData name="GROBBELAAR Michelle" userId="e21dbaac-7eb4-4bfc-99f3-5dc48d341dd6" providerId="ADAL" clId="{E3B00B8B-0B3D-45FD-A1CE-8068DE7A3F25}" dt="2025-08-28T12:19:29.681" v="44"/>
          <ac:spMkLst>
            <pc:docMk/>
            <pc:sldMk cId="1154237620" sldId="256"/>
            <ac:spMk id="3" creationId="{8CC19F75-70AF-34F3-6994-1F4D7AE23BC7}"/>
          </ac:spMkLst>
        </pc:spChg>
        <pc:spChg chg="add mod">
          <ac:chgData name="GROBBELAAR Michelle" userId="e21dbaac-7eb4-4bfc-99f3-5dc48d341dd6" providerId="ADAL" clId="{E3B00B8B-0B3D-45FD-A1CE-8068DE7A3F25}" dt="2025-08-28T12:23:07.122" v="54" actId="14100"/>
          <ac:spMkLst>
            <pc:docMk/>
            <pc:sldMk cId="1154237620" sldId="256"/>
            <ac:spMk id="4" creationId="{51A5C46E-9675-0609-14DA-0B7053577CB8}"/>
          </ac:spMkLst>
        </pc:spChg>
        <pc:spChg chg="mod">
          <ac:chgData name="GROBBELAAR Michelle" userId="e21dbaac-7eb4-4bfc-99f3-5dc48d341dd6" providerId="ADAL" clId="{E3B00B8B-0B3D-45FD-A1CE-8068DE7A3F25}" dt="2025-08-28T12:19:49.382" v="49" actId="20577"/>
          <ac:spMkLst>
            <pc:docMk/>
            <pc:sldMk cId="1154237620" sldId="256"/>
            <ac:spMk id="7" creationId="{9A5EB31E-0D60-B708-DDA3-638C6CE2CC33}"/>
          </ac:spMkLst>
        </pc:spChg>
        <pc:spChg chg="mod">
          <ac:chgData name="GROBBELAAR Michelle" userId="e21dbaac-7eb4-4bfc-99f3-5dc48d341dd6" providerId="ADAL" clId="{E3B00B8B-0B3D-45FD-A1CE-8068DE7A3F25}" dt="2025-08-28T12:20:05.031" v="50"/>
          <ac:spMkLst>
            <pc:docMk/>
            <pc:sldMk cId="1154237620" sldId="256"/>
            <ac:spMk id="15" creationId="{143C780A-D306-D9FA-EEC7-455406624C00}"/>
          </ac:spMkLst>
        </pc:spChg>
      </pc:sldChg>
      <pc:sldChg chg="modSp mod">
        <pc:chgData name="GROBBELAAR Michelle" userId="e21dbaac-7eb4-4bfc-99f3-5dc48d341dd6" providerId="ADAL" clId="{E3B00B8B-0B3D-45FD-A1CE-8068DE7A3F25}" dt="2025-08-28T12:16:56.819" v="42" actId="6549"/>
        <pc:sldMkLst>
          <pc:docMk/>
          <pc:sldMk cId="223735078" sldId="257"/>
        </pc:sldMkLst>
        <pc:spChg chg="mod">
          <ac:chgData name="GROBBELAAR Michelle" userId="e21dbaac-7eb4-4bfc-99f3-5dc48d341dd6" providerId="ADAL" clId="{E3B00B8B-0B3D-45FD-A1CE-8068DE7A3F25}" dt="2025-08-28T12:16:56.819" v="42" actId="6549"/>
          <ac:spMkLst>
            <pc:docMk/>
            <pc:sldMk cId="223735078" sldId="257"/>
            <ac:spMk id="3" creationId="{DF2BA0C0-017F-22AE-62EF-C6191681B237}"/>
          </ac:spMkLst>
        </pc:spChg>
        <pc:spChg chg="mod">
          <ac:chgData name="GROBBELAAR Michelle" userId="e21dbaac-7eb4-4bfc-99f3-5dc48d341dd6" providerId="ADAL" clId="{E3B00B8B-0B3D-45FD-A1CE-8068DE7A3F25}" dt="2025-08-28T12:16:07.046" v="33" actId="6549"/>
          <ac:spMkLst>
            <pc:docMk/>
            <pc:sldMk cId="223735078" sldId="257"/>
            <ac:spMk id="6" creationId="{5641CF85-E5C3-9FF3-BBD7-6666AB809856}"/>
          </ac:spMkLst>
        </pc:spChg>
      </pc:sldChg>
    </pc:docChg>
  </pc:docChgLst>
  <pc:docChgLst>
    <pc:chgData name="GROBBELAAR Michelle" userId="e21dbaac-7eb4-4bfc-99f3-5dc48d341dd6" providerId="ADAL" clId="{75B13D3D-4BCC-4CFE-B243-C89D1CC838F5}"/>
    <pc:docChg chg="modSld">
      <pc:chgData name="GROBBELAAR Michelle" userId="e21dbaac-7eb4-4bfc-99f3-5dc48d341dd6" providerId="ADAL" clId="{75B13D3D-4BCC-4CFE-B243-C89D1CC838F5}" dt="2025-08-28T19:42:11.972" v="38" actId="20577"/>
      <pc:docMkLst>
        <pc:docMk/>
      </pc:docMkLst>
      <pc:sldChg chg="modSp mod">
        <pc:chgData name="GROBBELAAR Michelle" userId="e21dbaac-7eb4-4bfc-99f3-5dc48d341dd6" providerId="ADAL" clId="{75B13D3D-4BCC-4CFE-B243-C89D1CC838F5}" dt="2025-08-28T19:42:11.972" v="38" actId="20577"/>
        <pc:sldMkLst>
          <pc:docMk/>
          <pc:sldMk cId="223735078" sldId="257"/>
        </pc:sldMkLst>
        <pc:spChg chg="mod">
          <ac:chgData name="GROBBELAAR Michelle" userId="e21dbaac-7eb4-4bfc-99f3-5dc48d341dd6" providerId="ADAL" clId="{75B13D3D-4BCC-4CFE-B243-C89D1CC838F5}" dt="2025-08-28T19:42:11.972" v="38" actId="20577"/>
          <ac:spMkLst>
            <pc:docMk/>
            <pc:sldMk cId="223735078" sldId="257"/>
            <ac:spMk id="14" creationId="{D46122D2-621E-31CE-451D-B174F76F9990}"/>
          </ac:spMkLst>
        </pc:spChg>
      </pc:sldChg>
    </pc:docChg>
  </pc:docChgLst>
  <pc:docChgLst>
    <pc:chgData name="GROBBELAAR Michelle" userId="e21dbaac-7eb4-4bfc-99f3-5dc48d341dd6" providerId="ADAL" clId="{60A47EF0-9EA5-4E20-B39F-6E917B7A6907}"/>
    <pc:docChg chg="custSel modSld">
      <pc:chgData name="GROBBELAAR Michelle" userId="e21dbaac-7eb4-4bfc-99f3-5dc48d341dd6" providerId="ADAL" clId="{60A47EF0-9EA5-4E20-B39F-6E917B7A6907}" dt="2025-09-10T20:02:19.724" v="316" actId="14100"/>
      <pc:docMkLst>
        <pc:docMk/>
      </pc:docMkLst>
      <pc:sldChg chg="addSp delSp modSp mod">
        <pc:chgData name="GROBBELAAR Michelle" userId="e21dbaac-7eb4-4bfc-99f3-5dc48d341dd6" providerId="ADAL" clId="{60A47EF0-9EA5-4E20-B39F-6E917B7A6907}" dt="2025-09-10T20:02:19.724" v="316" actId="14100"/>
        <pc:sldMkLst>
          <pc:docMk/>
          <pc:sldMk cId="1154237620" sldId="256"/>
        </pc:sldMkLst>
        <pc:spChg chg="add mod">
          <ac:chgData name="GROBBELAAR Michelle" userId="e21dbaac-7eb4-4bfc-99f3-5dc48d341dd6" providerId="ADAL" clId="{60A47EF0-9EA5-4E20-B39F-6E917B7A6907}" dt="2025-08-31T21:42:34.909" v="161" actId="208"/>
          <ac:spMkLst>
            <pc:docMk/>
            <pc:sldMk cId="1154237620" sldId="256"/>
            <ac:spMk id="2" creationId="{D8F29943-D15B-B00F-24D8-158539BBD3C2}"/>
          </ac:spMkLst>
        </pc:spChg>
        <pc:spChg chg="add mod">
          <ac:chgData name="GROBBELAAR Michelle" userId="e21dbaac-7eb4-4bfc-99f3-5dc48d341dd6" providerId="ADAL" clId="{60A47EF0-9EA5-4E20-B39F-6E917B7A6907}" dt="2025-08-31T21:42:25.204" v="159" actId="208"/>
          <ac:spMkLst>
            <pc:docMk/>
            <pc:sldMk cId="1154237620" sldId="256"/>
            <ac:spMk id="5" creationId="{755D66F7-E134-87DF-06D3-F0B69CF91A71}"/>
          </ac:spMkLst>
        </pc:spChg>
        <pc:spChg chg="add mod">
          <ac:chgData name="GROBBELAAR Michelle" userId="e21dbaac-7eb4-4bfc-99f3-5dc48d341dd6" providerId="ADAL" clId="{60A47EF0-9EA5-4E20-B39F-6E917B7A6907}" dt="2025-09-10T20:02:19.724" v="316" actId="14100"/>
          <ac:spMkLst>
            <pc:docMk/>
            <pc:sldMk cId="1154237620" sldId="256"/>
            <ac:spMk id="6" creationId="{E51393C1-0483-68E8-12D3-DD841170AC42}"/>
          </ac:spMkLst>
        </pc:spChg>
        <pc:spChg chg="add mod">
          <ac:chgData name="GROBBELAAR Michelle" userId="e21dbaac-7eb4-4bfc-99f3-5dc48d341dd6" providerId="ADAL" clId="{60A47EF0-9EA5-4E20-B39F-6E917B7A6907}" dt="2025-08-31T21:42:59.090" v="165" actId="208"/>
          <ac:spMkLst>
            <pc:docMk/>
            <pc:sldMk cId="1154237620" sldId="256"/>
            <ac:spMk id="9" creationId="{5176F19D-7EC3-01D9-2E7F-D1A03DEE0574}"/>
          </ac:spMkLst>
        </pc:spChg>
        <pc:spChg chg="add mod">
          <ac:chgData name="GROBBELAAR Michelle" userId="e21dbaac-7eb4-4bfc-99f3-5dc48d341dd6" providerId="ADAL" clId="{60A47EF0-9EA5-4E20-B39F-6E917B7A6907}" dt="2025-09-10T19:55:31.546" v="253" actId="20577"/>
          <ac:spMkLst>
            <pc:docMk/>
            <pc:sldMk cId="1154237620" sldId="256"/>
            <ac:spMk id="10" creationId="{309790FF-819F-9751-1756-7E116B328421}"/>
          </ac:spMkLst>
        </pc:spChg>
        <pc:spChg chg="add mod">
          <ac:chgData name="GROBBELAAR Michelle" userId="e21dbaac-7eb4-4bfc-99f3-5dc48d341dd6" providerId="ADAL" clId="{60A47EF0-9EA5-4E20-B39F-6E917B7A6907}" dt="2025-09-10T20:00:14.642" v="307" actId="14100"/>
          <ac:spMkLst>
            <pc:docMk/>
            <pc:sldMk cId="1154237620" sldId="256"/>
            <ac:spMk id="13" creationId="{C08AE187-CF44-855D-2A95-793F1B5A06FA}"/>
          </ac:spMkLst>
        </pc:spChg>
        <pc:spChg chg="add mod">
          <ac:chgData name="GROBBELAAR Michelle" userId="e21dbaac-7eb4-4bfc-99f3-5dc48d341dd6" providerId="ADAL" clId="{60A47EF0-9EA5-4E20-B39F-6E917B7A6907}" dt="2025-09-10T20:01:23.262" v="315" actId="20577"/>
          <ac:spMkLst>
            <pc:docMk/>
            <pc:sldMk cId="1154237620" sldId="256"/>
            <ac:spMk id="14" creationId="{A4631D33-6FD3-AE56-59EB-E9D48FE00C0B}"/>
          </ac:spMkLst>
        </pc:spChg>
        <pc:picChg chg="add mod">
          <ac:chgData name="GROBBELAAR Michelle" userId="e21dbaac-7eb4-4bfc-99f3-5dc48d341dd6" providerId="ADAL" clId="{60A47EF0-9EA5-4E20-B39F-6E917B7A6907}" dt="2025-09-10T19:58:49.484" v="279" actId="1582"/>
          <ac:picMkLst>
            <pc:docMk/>
            <pc:sldMk cId="1154237620" sldId="256"/>
            <ac:picMk id="1035" creationId="{B2102572-1097-2D28-1F56-FBACBAF702F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10.09.2025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10.09.2025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fontScale="92500"/>
          </a:bodyPr>
          <a:lstStyle/>
          <a:p>
            <a:r>
              <a:rPr lang="en-US" sz="2600" b="1" noProof="0" dirty="0">
                <a:solidFill>
                  <a:srgbClr val="1A3A64"/>
                </a:solidFill>
                <a:latin typeface="Arial" panose="020B0604020202020204" pitchFamily="34" charset="0"/>
                <a:cs typeface="Arial" panose="020B0604020202020204" pitchFamily="34" charset="0"/>
              </a:rPr>
              <a:t>Building the International Monitoring System Sustainment Strategy through international expert consultation and collaboration</a:t>
            </a:r>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sz="1900" noProof="0" dirty="0">
                <a:solidFill>
                  <a:srgbClr val="1A3A64"/>
                </a:solidFill>
                <a:latin typeface="Arial" panose="020B0604020202020204" pitchFamily="34" charset="0"/>
                <a:cs typeface="Arial" panose="020B0604020202020204" pitchFamily="34" charset="0"/>
              </a:rPr>
              <a:t>Xyoli Perez Campos, Michelle Grobbelaar, Guillermo Rocco, IMS Team</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US" sz="1400" dirty="0"/>
              <a:t>Comprehensive Nuclear-Test-Ban Treaty Organization (CTBTO)</a:t>
            </a:r>
            <a:endParaRPr lang="en-GB" sz="1400" noProof="0" dirty="0"/>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Although more than 90% of the International Monitoring System (IMS) has been installed, over the next decade a large proportion of IMS stations will reach the milestone of 20+ years post-certification with continuous operation. </a:t>
            </a:r>
          </a:p>
          <a:p>
            <a:r>
              <a:rPr lang="en-US" dirty="0"/>
              <a:t>The CTBTO examined various sources of information and expertise that could be utilized to build upon its inhouse expertise and to obtain a solid basis for the IMS sustainment strategy. One such source of information was a group of international experts that formed the Guidance Committee for IMS Sustainment. The experts have proved to be crucial as “sounding boards” for guiding our understanding of the best methods to utilize within the sustainment strategy.</a:t>
            </a:r>
            <a:r>
              <a:rPr lang="en-GB" b="1" dirty="0">
                <a:solidFill>
                  <a:srgbClr val="FF0000"/>
                </a:solidFill>
              </a:rPr>
              <a:t> </a:t>
            </a:r>
            <a:endParaRPr lang="en-GB" dirty="0"/>
          </a:p>
        </p:txBody>
      </p:sp>
      <p:pic>
        <p:nvPicPr>
          <p:cNvPr id="15" name="Grafik 14" descr="Ein Bild, das Schwarz, Dunkelheit enthält.&#10;&#10;KI-generierte Inhalte können fehlerhaft sein.">
            <a:extLst>
              <a:ext uri="{FF2B5EF4-FFF2-40B4-BE49-F238E27FC236}">
                <a16:creationId xmlns:a16="http://schemas.microsoft.com/office/drawing/2014/main" id="{8C559D65-2EA6-02F7-264F-8AC2B9FEA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1224" y="3067506"/>
            <a:ext cx="2255133" cy="361494"/>
          </a:xfrm>
          <a:prstGeom prst="rect">
            <a:avLst/>
          </a:prstGeom>
        </p:spPr>
      </p:pic>
      <p:sp>
        <p:nvSpPr>
          <p:cNvPr id="3" name="Title 1">
            <a:extLst>
              <a:ext uri="{FF2B5EF4-FFF2-40B4-BE49-F238E27FC236}">
                <a16:creationId xmlns:a16="http://schemas.microsoft.com/office/drawing/2014/main" id="{DF2BA0C0-017F-22AE-62EF-C6191681B237}"/>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P4.4-804</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B9A0ED5-0EB0-7564-6649-5C98027AC962}"/>
              </a:ext>
            </a:extLst>
          </p:cNvPr>
          <p:cNvSpPr txBox="1"/>
          <p:nvPr/>
        </p:nvSpPr>
        <p:spPr>
          <a:xfrm>
            <a:off x="2636518" y="6414065"/>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The views expressed on this e-poster are those of the author</a:t>
            </a:r>
            <a:r>
              <a:rPr lang="en-GB" sz="800" dirty="0">
                <a:solidFill>
                  <a:schemeClr val="bg1">
                    <a:lumMod val="65000"/>
                  </a:schemeClr>
                </a:solidFill>
              </a:rPr>
              <a:t>s</a:t>
            </a:r>
            <a:r>
              <a:rPr lang="en-GB" sz="800" noProof="0" dirty="0">
                <a:solidFill>
                  <a:schemeClr val="bg1">
                    <a:lumMod val="65000"/>
                  </a:schemeClr>
                </a:solidFill>
              </a:rPr>
              <a:t> and do not necessarily reflect the view of the CTBTO</a:t>
            </a:r>
            <a:r>
              <a:rPr lang="de-AT" sz="800" dirty="0">
                <a:solidFill>
                  <a:schemeClr val="bg1">
                    <a:lumMod val="65000"/>
                  </a:schemeClr>
                </a:solidFill>
              </a:rPr>
              <a:t>.</a:t>
            </a:r>
          </a:p>
        </p:txBody>
      </p:sp>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Building the International Monitoring System Sustainment Strategy through international expert consultation and collaboration</a:t>
            </a:r>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Xyoli Perez Campos, Michelle Grobbelaar, Guillermo Rocco, IMS Team</a:t>
            </a: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pic>
        <p:nvPicPr>
          <p:cNvPr id="33" name="Grafik 32" descr="Ein Bild, das Schwarz, Dunkelheit enthält.&#10;&#10;KI-generierte Inhalte können fehlerhaft sein.">
            <a:extLst>
              <a:ext uri="{FF2B5EF4-FFF2-40B4-BE49-F238E27FC236}">
                <a16:creationId xmlns:a16="http://schemas.microsoft.com/office/drawing/2014/main" id="{02FDC12A-BED4-845C-E627-DC2022799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4837" y="6308379"/>
            <a:ext cx="2367144" cy="379449"/>
          </a:xfrm>
          <a:prstGeom prst="rect">
            <a:avLst/>
          </a:prstGeom>
        </p:spPr>
      </p:pic>
      <p:sp>
        <p:nvSpPr>
          <p:cNvPr id="3" name="Title 1">
            <a:extLst>
              <a:ext uri="{FF2B5EF4-FFF2-40B4-BE49-F238E27FC236}">
                <a16:creationId xmlns:a16="http://schemas.microsoft.com/office/drawing/2014/main" id="{8CC19F75-70AF-34F3-6994-1F4D7AE23BC7}"/>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P4.4-804</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1A5C46E-9675-0609-14DA-0B7053577CB8}"/>
              </a:ext>
            </a:extLst>
          </p:cNvPr>
          <p:cNvSpPr txBox="1"/>
          <p:nvPr/>
        </p:nvSpPr>
        <p:spPr>
          <a:xfrm>
            <a:off x="169865" y="6433660"/>
            <a:ext cx="3806245"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The views expressed on this e-poster are those of the author</a:t>
            </a:r>
            <a:r>
              <a:rPr lang="en-GB" sz="800" dirty="0">
                <a:solidFill>
                  <a:schemeClr val="bg1">
                    <a:lumMod val="65000"/>
                  </a:schemeClr>
                </a:solidFill>
              </a:rPr>
              <a:t>s</a:t>
            </a:r>
            <a:r>
              <a:rPr lang="en-GB" sz="800" noProof="0" dirty="0">
                <a:solidFill>
                  <a:schemeClr val="bg1">
                    <a:lumMod val="65000"/>
                  </a:schemeClr>
                </a:solidFill>
              </a:rPr>
              <a:t> and do not necessarily reflect the view of the CTBTO</a:t>
            </a:r>
            <a:r>
              <a:rPr lang="de-AT" sz="800" dirty="0">
                <a:solidFill>
                  <a:schemeClr val="bg1">
                    <a:lumMod val="65000"/>
                  </a:schemeClr>
                </a:solidFill>
              </a:rPr>
              <a:t>.</a:t>
            </a:r>
          </a:p>
        </p:txBody>
      </p:sp>
      <p:pic>
        <p:nvPicPr>
          <p:cNvPr id="1035" name="Picture 11">
            <a:extLst>
              <a:ext uri="{FF2B5EF4-FFF2-40B4-BE49-F238E27FC236}">
                <a16:creationId xmlns:a16="http://schemas.microsoft.com/office/drawing/2014/main" id="{B2102572-1097-2D28-1F56-FBACBAF702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b="5723"/>
          <a:stretch>
            <a:fillRect/>
          </a:stretch>
        </p:blipFill>
        <p:spPr bwMode="auto">
          <a:xfrm>
            <a:off x="3024622" y="2226154"/>
            <a:ext cx="6103702" cy="4082225"/>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D8F29943-D15B-B00F-24D8-158539BBD3C2}"/>
              </a:ext>
            </a:extLst>
          </p:cNvPr>
          <p:cNvSpPr/>
          <p:nvPr/>
        </p:nvSpPr>
        <p:spPr>
          <a:xfrm>
            <a:off x="5036481" y="1249422"/>
            <a:ext cx="2119033" cy="861753"/>
          </a:xfrm>
          <a:prstGeom prst="roundRect">
            <a:avLst/>
          </a:prstGeom>
          <a:solidFill>
            <a:srgbClr val="00B0F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5 INF papers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227 pages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89 figures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20 tables</a:t>
            </a:r>
          </a:p>
        </p:txBody>
      </p:sp>
      <p:sp>
        <p:nvSpPr>
          <p:cNvPr id="5" name="Speech Bubble: Oval 4">
            <a:extLst>
              <a:ext uri="{FF2B5EF4-FFF2-40B4-BE49-F238E27FC236}">
                <a16:creationId xmlns:a16="http://schemas.microsoft.com/office/drawing/2014/main" id="{755D66F7-E134-87DF-06D3-F0B69CF91A71}"/>
              </a:ext>
            </a:extLst>
          </p:cNvPr>
          <p:cNvSpPr/>
          <p:nvPr/>
        </p:nvSpPr>
        <p:spPr>
          <a:xfrm>
            <a:off x="277931" y="1642628"/>
            <a:ext cx="2687922" cy="1173193"/>
          </a:xfrm>
          <a:prstGeom prst="wedgeEllipseCallout">
            <a:avLst>
              <a:gd name="adj1" fmla="val 54951"/>
              <a:gd name="adj2" fmla="val 93382"/>
            </a:avLst>
          </a:prstGeom>
          <a:solidFill>
            <a:schemeClr val="accent1">
              <a:lumMod val="60000"/>
              <a:lumOff val="4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a:latin typeface="Arial" panose="020B0604020202020204" pitchFamily="34" charset="0"/>
                <a:cs typeface="Arial" panose="020B0604020202020204" pitchFamily="34" charset="0"/>
              </a:rPr>
              <a:t>Two-pronged approach</a:t>
            </a:r>
          </a:p>
          <a:p>
            <a:pPr algn="ctr"/>
            <a:r>
              <a:rPr lang="en-US" sz="1400" b="1" dirty="0">
                <a:solidFill>
                  <a:srgbClr val="FFFF00"/>
                </a:solidFill>
                <a:latin typeface="Arial" panose="020B0604020202020204" pitchFamily="34" charset="0"/>
                <a:cs typeface="Arial" panose="020B0604020202020204" pitchFamily="34" charset="0"/>
              </a:rPr>
              <a:t>INF.1651</a:t>
            </a:r>
          </a:p>
          <a:p>
            <a:pPr algn="ctr"/>
            <a:r>
              <a:rPr lang="en-US" sz="1400" dirty="0">
                <a:latin typeface="Arial" panose="020B0604020202020204" pitchFamily="34" charset="0"/>
                <a:cs typeface="Arial" panose="020B0604020202020204" pitchFamily="34" charset="0"/>
              </a:rPr>
              <a:t>WGB-60/Feb.2023</a:t>
            </a:r>
          </a:p>
        </p:txBody>
      </p:sp>
      <p:sp>
        <p:nvSpPr>
          <p:cNvPr id="6" name="Speech Bubble: Oval 5">
            <a:extLst>
              <a:ext uri="{FF2B5EF4-FFF2-40B4-BE49-F238E27FC236}">
                <a16:creationId xmlns:a16="http://schemas.microsoft.com/office/drawing/2014/main" id="{E51393C1-0483-68E8-12D3-DD841170AC42}"/>
              </a:ext>
            </a:extLst>
          </p:cNvPr>
          <p:cNvSpPr/>
          <p:nvPr/>
        </p:nvSpPr>
        <p:spPr>
          <a:xfrm>
            <a:off x="9185862" y="2065312"/>
            <a:ext cx="2646633" cy="1026734"/>
          </a:xfrm>
          <a:prstGeom prst="wedgeEllipseCallout">
            <a:avLst>
              <a:gd name="adj1" fmla="val -53346"/>
              <a:gd name="adj2" fmla="val 60705"/>
            </a:avLst>
          </a:prstGeom>
          <a:solidFill>
            <a:srgbClr val="00B0F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a:latin typeface="Arial" panose="020B0604020202020204" pitchFamily="34" charset="0"/>
                <a:cs typeface="Arial" panose="020B0604020202020204" pitchFamily="34" charset="0"/>
              </a:rPr>
              <a:t>Technical approach</a:t>
            </a:r>
          </a:p>
          <a:p>
            <a:pPr algn="ctr"/>
            <a:r>
              <a:rPr lang="en-US" sz="1400" b="1" dirty="0">
                <a:solidFill>
                  <a:srgbClr val="FFFF00"/>
                </a:solidFill>
                <a:latin typeface="Arial" panose="020B0604020202020204" pitchFamily="34" charset="0"/>
                <a:cs typeface="Arial" panose="020B0604020202020204" pitchFamily="34" charset="0"/>
              </a:rPr>
              <a:t>INF.1685</a:t>
            </a:r>
          </a:p>
          <a:p>
            <a:pPr algn="ctr"/>
            <a:r>
              <a:rPr lang="en-US" sz="1400" dirty="0">
                <a:latin typeface="Arial" panose="020B0604020202020204" pitchFamily="34" charset="0"/>
                <a:cs typeface="Arial" panose="020B0604020202020204" pitchFamily="34" charset="0"/>
              </a:rPr>
              <a:t>WGB-62/Feb.2024</a:t>
            </a:r>
          </a:p>
        </p:txBody>
      </p:sp>
      <p:sp>
        <p:nvSpPr>
          <p:cNvPr id="9" name="Speech Bubble: Oval 8">
            <a:extLst>
              <a:ext uri="{FF2B5EF4-FFF2-40B4-BE49-F238E27FC236}">
                <a16:creationId xmlns:a16="http://schemas.microsoft.com/office/drawing/2014/main" id="{5176F19D-7EC3-01D9-2E7F-D1A03DEE0574}"/>
              </a:ext>
            </a:extLst>
          </p:cNvPr>
          <p:cNvSpPr/>
          <p:nvPr/>
        </p:nvSpPr>
        <p:spPr>
          <a:xfrm>
            <a:off x="9187093" y="3152827"/>
            <a:ext cx="2898475" cy="1173193"/>
          </a:xfrm>
          <a:prstGeom prst="wedgeEllipseCallout">
            <a:avLst>
              <a:gd name="adj1" fmla="val -53711"/>
              <a:gd name="adj2" fmla="val 31925"/>
            </a:avLst>
          </a:prstGeom>
          <a:solidFill>
            <a:srgbClr val="00B0F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a:latin typeface="Arial" panose="020B0604020202020204" pitchFamily="34" charset="0"/>
                <a:cs typeface="Arial" panose="020B0604020202020204" pitchFamily="34" charset="0"/>
              </a:rPr>
              <a:t>Long term requirements</a:t>
            </a:r>
          </a:p>
          <a:p>
            <a:pPr algn="ctr"/>
            <a:r>
              <a:rPr lang="en-US" sz="1400" b="1" dirty="0">
                <a:solidFill>
                  <a:srgbClr val="FFFF00"/>
                </a:solidFill>
                <a:latin typeface="Arial" panose="020B0604020202020204" pitchFamily="34" charset="0"/>
                <a:cs typeface="Arial" panose="020B0604020202020204" pitchFamily="34" charset="0"/>
              </a:rPr>
              <a:t>INF.1712</a:t>
            </a:r>
          </a:p>
          <a:p>
            <a:pPr algn="ctr"/>
            <a:r>
              <a:rPr lang="en-US" sz="1400" dirty="0">
                <a:latin typeface="Arial" panose="020B0604020202020204" pitchFamily="34" charset="0"/>
                <a:cs typeface="Arial" panose="020B0604020202020204" pitchFamily="34" charset="0"/>
              </a:rPr>
              <a:t>WGB-63/Aug. 2024</a:t>
            </a:r>
          </a:p>
        </p:txBody>
      </p:sp>
      <p:sp>
        <p:nvSpPr>
          <p:cNvPr id="10" name="Speech Bubble: Oval 9">
            <a:extLst>
              <a:ext uri="{FF2B5EF4-FFF2-40B4-BE49-F238E27FC236}">
                <a16:creationId xmlns:a16="http://schemas.microsoft.com/office/drawing/2014/main" id="{309790FF-819F-9751-1756-7E116B328421}"/>
              </a:ext>
            </a:extLst>
          </p:cNvPr>
          <p:cNvSpPr/>
          <p:nvPr/>
        </p:nvSpPr>
        <p:spPr>
          <a:xfrm>
            <a:off x="9236586" y="4372124"/>
            <a:ext cx="2868321" cy="1826179"/>
          </a:xfrm>
          <a:prstGeom prst="wedgeEllipseCallout">
            <a:avLst>
              <a:gd name="adj1" fmla="val -52474"/>
              <a:gd name="adj2" fmla="val 27637"/>
            </a:avLst>
          </a:prstGeom>
          <a:solidFill>
            <a:srgbClr val="00B0F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a:latin typeface="Arial" panose="020B0604020202020204" pitchFamily="34" charset="0"/>
                <a:cs typeface="Arial" panose="020B0604020202020204" pitchFamily="34" charset="0"/>
              </a:rPr>
              <a:t>Financial scenarios, risks, sensitivities</a:t>
            </a:r>
          </a:p>
          <a:p>
            <a:pPr algn="ctr"/>
            <a:r>
              <a:rPr lang="en-US" sz="1400" b="1" dirty="0">
                <a:solidFill>
                  <a:srgbClr val="FFFF00"/>
                </a:solidFill>
                <a:latin typeface="Arial" panose="020B0604020202020204" pitchFamily="34" charset="0"/>
                <a:cs typeface="Arial" panose="020B0604020202020204" pitchFamily="34" charset="0"/>
              </a:rPr>
              <a:t>INF.1717</a:t>
            </a:r>
            <a:r>
              <a:rPr lang="en-US" sz="1400" dirty="0">
                <a:latin typeface="Arial" panose="020B0604020202020204" pitchFamily="34" charset="0"/>
                <a:cs typeface="Arial" panose="020B0604020202020204" pitchFamily="34" charset="0"/>
              </a:rPr>
              <a:t>/Corr. (Sept. 2024)</a:t>
            </a:r>
          </a:p>
          <a:p>
            <a:pPr algn="ctr"/>
            <a:r>
              <a:rPr lang="en-US" sz="1400" b="1" dirty="0">
                <a:solidFill>
                  <a:srgbClr val="FFFF00"/>
                </a:solidFill>
                <a:latin typeface="Arial" panose="020B0604020202020204" pitchFamily="34" charset="0"/>
                <a:cs typeface="Arial" panose="020B0604020202020204" pitchFamily="34" charset="0"/>
              </a:rPr>
              <a:t>INF.1723 </a:t>
            </a:r>
            <a:r>
              <a:rPr lang="en-US" sz="1400" dirty="0">
                <a:latin typeface="Arial" panose="020B0604020202020204" pitchFamily="34" charset="0"/>
                <a:cs typeface="Arial" panose="020B0604020202020204" pitchFamily="34" charset="0"/>
              </a:rPr>
              <a:t>(Jan. 2025)</a:t>
            </a:r>
          </a:p>
          <a:p>
            <a:pPr algn="ctr"/>
            <a:r>
              <a:rPr lang="en-US" sz="1400" dirty="0">
                <a:latin typeface="Arial" panose="020B0604020202020204" pitchFamily="34" charset="0"/>
                <a:cs typeface="Arial" panose="020B0604020202020204" pitchFamily="34" charset="0"/>
              </a:rPr>
              <a:t>WGB-64/Feb.2025</a:t>
            </a:r>
          </a:p>
        </p:txBody>
      </p:sp>
      <p:sp>
        <p:nvSpPr>
          <p:cNvPr id="13" name="Rectangle: Folded Corner 12">
            <a:extLst>
              <a:ext uri="{FF2B5EF4-FFF2-40B4-BE49-F238E27FC236}">
                <a16:creationId xmlns:a16="http://schemas.microsoft.com/office/drawing/2014/main" id="{C08AE187-CF44-855D-2A95-793F1B5A06FA}"/>
              </a:ext>
            </a:extLst>
          </p:cNvPr>
          <p:cNvSpPr/>
          <p:nvPr/>
        </p:nvSpPr>
        <p:spPr>
          <a:xfrm>
            <a:off x="303181" y="3502335"/>
            <a:ext cx="2447925" cy="2793319"/>
          </a:xfrm>
          <a:prstGeom prst="foldedCorner">
            <a:avLst/>
          </a:prstGeom>
          <a:solidFill>
            <a:srgbClr val="00B0F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A4631D33-6FD3-AE56-59EB-E9D48FE00C0B}"/>
              </a:ext>
            </a:extLst>
          </p:cNvPr>
          <p:cNvSpPr txBox="1"/>
          <p:nvPr/>
        </p:nvSpPr>
        <p:spPr>
          <a:xfrm>
            <a:off x="303181" y="3502335"/>
            <a:ext cx="2156555" cy="2862322"/>
          </a:xfrm>
          <a:prstGeom prst="rect">
            <a:avLst/>
          </a:prstGeom>
          <a:noFill/>
        </p:spPr>
        <p:txBody>
          <a:bodyPr wrap="square" rtlCol="0">
            <a:spAutoFit/>
          </a:bodyPr>
          <a:lstStyle/>
          <a:p>
            <a:r>
              <a:rPr lang="en-US" b="1" dirty="0">
                <a:solidFill>
                  <a:schemeClr val="bg1"/>
                </a:solidFill>
              </a:rPr>
              <a:t>Sounding boards</a:t>
            </a:r>
            <a:r>
              <a:rPr lang="en-US" dirty="0">
                <a:solidFill>
                  <a:schemeClr val="bg1"/>
                </a:solidFill>
              </a:rPr>
              <a:t>:</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Informal consultations (WGB 60 – WGB 65 and WGA)</a:t>
            </a:r>
          </a:p>
          <a:p>
            <a:pPr marL="285750" indent="-285750">
              <a:buFont typeface="Arial" panose="020B0604020202020204" pitchFamily="34" charset="0"/>
              <a:buChar char="•"/>
            </a:pPr>
            <a:r>
              <a:rPr lang="en-US" dirty="0">
                <a:solidFill>
                  <a:schemeClr val="bg1"/>
                </a:solidFill>
              </a:rPr>
              <a:t>Questionnaires</a:t>
            </a:r>
          </a:p>
          <a:p>
            <a:pPr marL="285750" indent="-285750">
              <a:buFont typeface="Arial" panose="020B0604020202020204" pitchFamily="34" charset="0"/>
              <a:buChar char="•"/>
            </a:pPr>
            <a:r>
              <a:rPr lang="en-US" dirty="0">
                <a:solidFill>
                  <a:schemeClr val="bg1"/>
                </a:solidFill>
              </a:rPr>
              <a:t>Guidance committee on IMS sustainment</a:t>
            </a:r>
          </a:p>
        </p:txBody>
      </p:sp>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w CTBT Logo_250609" id="{80445D58-E3E1-4751-93DD-F18FDE0D843E}" vid="{0819C956-1444-4EF8-9998-FA8BCCDB1674}"/>
    </a:ext>
  </a:extLst>
</a:theme>
</file>

<file path=docProps/app.xml><?xml version="1.0" encoding="utf-8"?>
<Properties xmlns="http://schemas.openxmlformats.org/officeDocument/2006/extended-properties" xmlns:vt="http://schemas.openxmlformats.org/officeDocument/2006/docPropsVTypes">
  <Template>SnT2025_E-Poster Template_w CTBT Logo_250702 (2)</Template>
  <TotalTime>178</TotalTime>
  <Words>344</Words>
  <Application>Microsoft Office PowerPoint</Application>
  <PresentationFormat>Widescreen</PresentationFormat>
  <Paragraphs>35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GROBBELAAR Michelle</dc:creator>
  <cp:lastModifiedBy>GROBBELAAR Michelle</cp:lastModifiedBy>
  <cp:revision>1</cp:revision>
  <dcterms:created xsi:type="dcterms:W3CDTF">2025-08-28T12:11:07Z</dcterms:created>
  <dcterms:modified xsi:type="dcterms:W3CDTF">2025-09-10T20:02:29Z</dcterms:modified>
</cp:coreProperties>
</file>