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56" r:id="rId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310D40-E418-47AC-89DC-EC3D7188B8F5}" v="5" dt="2025-08-31T13:00:31.2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4660"/>
  </p:normalViewPr>
  <p:slideViewPr>
    <p:cSldViewPr snapToGrid="0">
      <p:cViewPr>
        <p:scale>
          <a:sx n="76" d="100"/>
          <a:sy n="76" d="100"/>
        </p:scale>
        <p:origin x="296"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OBBELAAR Michelle" userId="e21dbaac-7eb4-4bfc-99f3-5dc48d341dd6" providerId="ADAL" clId="{1E310D40-E418-47AC-89DC-EC3D7188B8F5}"/>
    <pc:docChg chg="undo custSel modSld">
      <pc:chgData name="GROBBELAAR Michelle" userId="e21dbaac-7eb4-4bfc-99f3-5dc48d341dd6" providerId="ADAL" clId="{1E310D40-E418-47AC-89DC-EC3D7188B8F5}" dt="2025-08-28T19:54:06.747" v="32" actId="14100"/>
      <pc:docMkLst>
        <pc:docMk/>
      </pc:docMkLst>
      <pc:sldChg chg="addSp delSp modSp mod">
        <pc:chgData name="GROBBELAAR Michelle" userId="e21dbaac-7eb4-4bfc-99f3-5dc48d341dd6" providerId="ADAL" clId="{1E310D40-E418-47AC-89DC-EC3D7188B8F5}" dt="2025-08-28T19:54:06.747" v="32" actId="14100"/>
        <pc:sldMkLst>
          <pc:docMk/>
          <pc:sldMk cId="1154237620" sldId="256"/>
        </pc:sldMkLst>
        <pc:picChg chg="add mod modCrop">
          <ac:chgData name="GROBBELAAR Michelle" userId="e21dbaac-7eb4-4bfc-99f3-5dc48d341dd6" providerId="ADAL" clId="{1E310D40-E418-47AC-89DC-EC3D7188B8F5}" dt="2025-08-28T19:54:01.566" v="31" actId="14100"/>
          <ac:picMkLst>
            <pc:docMk/>
            <pc:sldMk cId="1154237620" sldId="256"/>
            <ac:picMk id="4" creationId="{DB7105E4-1DE8-2BE7-4E71-040BC0A9D8CA}"/>
          </ac:picMkLst>
        </pc:picChg>
        <pc:picChg chg="add mod modCrop">
          <ac:chgData name="GROBBELAAR Michelle" userId="e21dbaac-7eb4-4bfc-99f3-5dc48d341dd6" providerId="ADAL" clId="{1E310D40-E418-47AC-89DC-EC3D7188B8F5}" dt="2025-08-28T19:53:57.939" v="30" actId="1076"/>
          <ac:picMkLst>
            <pc:docMk/>
            <pc:sldMk cId="1154237620" sldId="256"/>
            <ac:picMk id="5" creationId="{0A5EB5A4-CEBE-4613-876C-1652C0582781}"/>
          </ac:picMkLst>
        </pc:picChg>
        <pc:picChg chg="add mod">
          <ac:chgData name="GROBBELAAR Michelle" userId="e21dbaac-7eb4-4bfc-99f3-5dc48d341dd6" providerId="ADAL" clId="{1E310D40-E418-47AC-89DC-EC3D7188B8F5}" dt="2025-08-28T19:54:06.747" v="32" actId="14100"/>
          <ac:picMkLst>
            <pc:docMk/>
            <pc:sldMk cId="1154237620" sldId="256"/>
            <ac:picMk id="6" creationId="{02C81724-1301-4F89-D37B-522BD963056D}"/>
          </ac:picMkLst>
        </pc:picChg>
      </pc:sldChg>
      <pc:sldChg chg="modSp mod">
        <pc:chgData name="GROBBELAAR Michelle" userId="e21dbaac-7eb4-4bfc-99f3-5dc48d341dd6" providerId="ADAL" clId="{1E310D40-E418-47AC-89DC-EC3D7188B8F5}" dt="2025-08-28T19:37:59.476" v="11" actId="20577"/>
        <pc:sldMkLst>
          <pc:docMk/>
          <pc:sldMk cId="223735078" sldId="257"/>
        </pc:sldMkLst>
        <pc:spChg chg="mod">
          <ac:chgData name="GROBBELAAR Michelle" userId="e21dbaac-7eb4-4bfc-99f3-5dc48d341dd6" providerId="ADAL" clId="{1E310D40-E418-47AC-89DC-EC3D7188B8F5}" dt="2025-08-28T19:37:59.476" v="11" actId="20577"/>
          <ac:spMkLst>
            <pc:docMk/>
            <pc:sldMk cId="223735078" sldId="257"/>
            <ac:spMk id="14" creationId="{D46122D2-621E-31CE-451D-B174F76F9990}"/>
          </ac:spMkLst>
        </pc:spChg>
      </pc:sldChg>
    </pc:docChg>
  </pc:docChgLst>
  <pc:docChgLst>
    <pc:chgData name="GROBBELAAR Michelle" userId="e21dbaac-7eb4-4bfc-99f3-5dc48d341dd6" providerId="ADAL" clId="{2596EA3D-DF6A-4855-8A8B-F49AE3FF4DA2}"/>
    <pc:docChg chg="undo custSel modSld">
      <pc:chgData name="GROBBELAAR Michelle" userId="e21dbaac-7eb4-4bfc-99f3-5dc48d341dd6" providerId="ADAL" clId="{2596EA3D-DF6A-4855-8A8B-F49AE3FF4DA2}" dt="2025-08-28T12:19:10.429" v="29" actId="14100"/>
      <pc:docMkLst>
        <pc:docMk/>
      </pc:docMkLst>
      <pc:sldChg chg="addSp delSp modSp mod">
        <pc:chgData name="GROBBELAAR Michelle" userId="e21dbaac-7eb4-4bfc-99f3-5dc48d341dd6" providerId="ADAL" clId="{2596EA3D-DF6A-4855-8A8B-F49AE3FF4DA2}" dt="2025-08-28T12:19:10.429" v="29" actId="14100"/>
        <pc:sldMkLst>
          <pc:docMk/>
          <pc:sldMk cId="1154237620" sldId="256"/>
        </pc:sldMkLst>
        <pc:spChg chg="mod">
          <ac:chgData name="GROBBELAAR Michelle" userId="e21dbaac-7eb4-4bfc-99f3-5dc48d341dd6" providerId="ADAL" clId="{2596EA3D-DF6A-4855-8A8B-F49AE3FF4DA2}" dt="2025-08-28T12:17:53.585" v="17" actId="6549"/>
          <ac:spMkLst>
            <pc:docMk/>
            <pc:sldMk cId="1154237620" sldId="256"/>
            <ac:spMk id="2" creationId="{8D1A4B1E-5D6F-9593-651E-2F5BF713E014}"/>
          </ac:spMkLst>
        </pc:spChg>
        <pc:spChg chg="add mod">
          <ac:chgData name="GROBBELAAR Michelle" userId="e21dbaac-7eb4-4bfc-99f3-5dc48d341dd6" providerId="ADAL" clId="{2596EA3D-DF6A-4855-8A8B-F49AE3FF4DA2}" dt="2025-08-28T12:19:10.429" v="29" actId="14100"/>
          <ac:spMkLst>
            <pc:docMk/>
            <pc:sldMk cId="1154237620" sldId="256"/>
            <ac:spMk id="3" creationId="{2FC0A49A-6744-545D-F4B9-B3A9D1ECEFF5}"/>
          </ac:spMkLst>
        </pc:spChg>
        <pc:spChg chg="mod">
          <ac:chgData name="GROBBELAAR Michelle" userId="e21dbaac-7eb4-4bfc-99f3-5dc48d341dd6" providerId="ADAL" clId="{2596EA3D-DF6A-4855-8A8B-F49AE3FF4DA2}" dt="2025-08-28T12:18:40.205" v="25" actId="27636"/>
          <ac:spMkLst>
            <pc:docMk/>
            <pc:sldMk cId="1154237620" sldId="256"/>
            <ac:spMk id="7" creationId="{9A5EB31E-0D60-B708-DDA3-638C6CE2CC33}"/>
          </ac:spMkLst>
        </pc:spChg>
        <pc:spChg chg="mod">
          <ac:chgData name="GROBBELAAR Michelle" userId="e21dbaac-7eb4-4bfc-99f3-5dc48d341dd6" providerId="ADAL" clId="{2596EA3D-DF6A-4855-8A8B-F49AE3FF4DA2}" dt="2025-08-28T12:18:13.964" v="20"/>
          <ac:spMkLst>
            <pc:docMk/>
            <pc:sldMk cId="1154237620" sldId="256"/>
            <ac:spMk id="15" creationId="{143C780A-D306-D9FA-EEC7-455406624C00}"/>
          </ac:spMkLst>
        </pc:spChg>
      </pc:sldChg>
      <pc:sldChg chg="modSp mod">
        <pc:chgData name="GROBBELAAR Michelle" userId="e21dbaac-7eb4-4bfc-99f3-5dc48d341dd6" providerId="ADAL" clId="{2596EA3D-DF6A-4855-8A8B-F49AE3FF4DA2}" dt="2025-08-28T12:18:21.957" v="21" actId="6549"/>
        <pc:sldMkLst>
          <pc:docMk/>
          <pc:sldMk cId="223735078" sldId="257"/>
        </pc:sldMkLst>
        <pc:spChg chg="mod">
          <ac:chgData name="GROBBELAAR Michelle" userId="e21dbaac-7eb4-4bfc-99f3-5dc48d341dd6" providerId="ADAL" clId="{2596EA3D-DF6A-4855-8A8B-F49AE3FF4DA2}" dt="2025-08-28T12:17:19.461" v="8" actId="6549"/>
          <ac:spMkLst>
            <pc:docMk/>
            <pc:sldMk cId="223735078" sldId="257"/>
            <ac:spMk id="3" creationId="{DF2BA0C0-017F-22AE-62EF-C6191681B237}"/>
          </ac:spMkLst>
        </pc:spChg>
        <pc:spChg chg="mod">
          <ac:chgData name="GROBBELAAR Michelle" userId="e21dbaac-7eb4-4bfc-99f3-5dc48d341dd6" providerId="ADAL" clId="{2596EA3D-DF6A-4855-8A8B-F49AE3FF4DA2}" dt="2025-08-28T12:18:21.957" v="21" actId="6549"/>
          <ac:spMkLst>
            <pc:docMk/>
            <pc:sldMk cId="223735078" sldId="257"/>
            <ac:spMk id="6" creationId="{5641CF85-E5C3-9FF3-BBD7-6666AB809856}"/>
          </ac:spMkLst>
        </pc:spChg>
      </pc:sldChg>
    </pc:docChg>
  </pc:docChgLst>
  <pc:docChgLst>
    <pc:chgData name="GROBBELAAR Michelle" userId="e21dbaac-7eb4-4bfc-99f3-5dc48d341dd6" providerId="ADAL" clId="{60A47EF0-9EA5-4E20-B39F-6E917B7A6907}"/>
    <pc:docChg chg="undo custSel modSld">
      <pc:chgData name="GROBBELAAR Michelle" userId="e21dbaac-7eb4-4bfc-99f3-5dc48d341dd6" providerId="ADAL" clId="{60A47EF0-9EA5-4E20-B39F-6E917B7A6907}" dt="2025-08-31T13:00:46.483" v="338" actId="108"/>
      <pc:docMkLst>
        <pc:docMk/>
      </pc:docMkLst>
      <pc:sldChg chg="modSp mod">
        <pc:chgData name="GROBBELAAR Michelle" userId="e21dbaac-7eb4-4bfc-99f3-5dc48d341dd6" providerId="ADAL" clId="{60A47EF0-9EA5-4E20-B39F-6E917B7A6907}" dt="2025-08-31T13:00:46.483" v="338" actId="108"/>
        <pc:sldMkLst>
          <pc:docMk/>
          <pc:sldMk cId="1154237620" sldId="256"/>
        </pc:sldMkLst>
        <pc:spChg chg="mod">
          <ac:chgData name="GROBBELAAR Michelle" userId="e21dbaac-7eb4-4bfc-99f3-5dc48d341dd6" providerId="ADAL" clId="{60A47EF0-9EA5-4E20-B39F-6E917B7A6907}" dt="2025-08-31T12:52:29.624" v="166" actId="14100"/>
          <ac:spMkLst>
            <pc:docMk/>
            <pc:sldMk cId="1154237620" sldId="256"/>
            <ac:spMk id="8" creationId="{E90810EB-C9FE-C1F2-4CE1-32C95CB36FE8}"/>
          </ac:spMkLst>
        </pc:spChg>
        <pc:spChg chg="mod">
          <ac:chgData name="GROBBELAAR Michelle" userId="e21dbaac-7eb4-4bfc-99f3-5dc48d341dd6" providerId="ADAL" clId="{60A47EF0-9EA5-4E20-B39F-6E917B7A6907}" dt="2025-08-31T13:00:46.483" v="338" actId="108"/>
          <ac:spMkLst>
            <pc:docMk/>
            <pc:sldMk cId="1154237620" sldId="256"/>
            <ac:spMk id="20" creationId="{1E89CD43-FF80-3593-7026-BDF338BBFF94}"/>
          </ac:spMkLst>
        </pc:spChg>
        <pc:spChg chg="mod">
          <ac:chgData name="GROBBELAAR Michelle" userId="e21dbaac-7eb4-4bfc-99f3-5dc48d341dd6" providerId="ADAL" clId="{60A47EF0-9EA5-4E20-B39F-6E917B7A6907}" dt="2025-08-31T12:59:50.695" v="335" actId="12"/>
          <ac:spMkLst>
            <pc:docMk/>
            <pc:sldMk cId="1154237620" sldId="256"/>
            <ac:spMk id="21" creationId="{E5B67DD5-AF62-4996-BFC8-D0709EAAF04C}"/>
          </ac:spMkLst>
        </pc:spChg>
        <pc:spChg chg="mod">
          <ac:chgData name="GROBBELAAR Michelle" userId="e21dbaac-7eb4-4bfc-99f3-5dc48d341dd6" providerId="ADAL" clId="{60A47EF0-9EA5-4E20-B39F-6E917B7A6907}" dt="2025-08-31T12:44:10.976" v="67" actId="20577"/>
          <ac:spMkLst>
            <pc:docMk/>
            <pc:sldMk cId="1154237620" sldId="256"/>
            <ac:spMk id="24" creationId="{A34004C7-4749-B7E3-E7D7-B3572BC231EF}"/>
          </ac:spMkLst>
        </pc:spChg>
        <pc:spChg chg="mod">
          <ac:chgData name="GROBBELAAR Michelle" userId="e21dbaac-7eb4-4bfc-99f3-5dc48d341dd6" providerId="ADAL" clId="{60A47EF0-9EA5-4E20-B39F-6E917B7A6907}" dt="2025-08-31T12:58:06.952" v="303" actId="14100"/>
          <ac:spMkLst>
            <pc:docMk/>
            <pc:sldMk cId="1154237620" sldId="256"/>
            <ac:spMk id="26" creationId="{79016AB2-B6CD-8ED7-A756-5A1288745A4D}"/>
          </ac:spMkLst>
        </pc:spChg>
        <pc:spChg chg="mod">
          <ac:chgData name="GROBBELAAR Michelle" userId="e21dbaac-7eb4-4bfc-99f3-5dc48d341dd6" providerId="ADAL" clId="{60A47EF0-9EA5-4E20-B39F-6E917B7A6907}" dt="2025-08-31T12:55:38.804" v="243" actId="6549"/>
          <ac:spMkLst>
            <pc:docMk/>
            <pc:sldMk cId="1154237620" sldId="256"/>
            <ac:spMk id="27" creationId="{35C23D38-1D02-FA1F-40B5-BBB882222001}"/>
          </ac:spMkLst>
        </pc:spChg>
        <pc:picChg chg="mod modCrop">
          <ac:chgData name="GROBBELAAR Michelle" userId="e21dbaac-7eb4-4bfc-99f3-5dc48d341dd6" providerId="ADAL" clId="{60A47EF0-9EA5-4E20-B39F-6E917B7A6907}" dt="2025-08-31T12:52:45.018" v="168" actId="1076"/>
          <ac:picMkLst>
            <pc:docMk/>
            <pc:sldMk cId="1154237620" sldId="256"/>
            <ac:picMk id="4" creationId="{DB7105E4-1DE8-2BE7-4E71-040BC0A9D8CA}"/>
          </ac:picMkLst>
        </pc:picChg>
        <pc:picChg chg="mod">
          <ac:chgData name="GROBBELAAR Michelle" userId="e21dbaac-7eb4-4bfc-99f3-5dc48d341dd6" providerId="ADAL" clId="{60A47EF0-9EA5-4E20-B39F-6E917B7A6907}" dt="2025-08-31T12:57:35.776" v="261" actId="1037"/>
          <ac:picMkLst>
            <pc:docMk/>
            <pc:sldMk cId="1154237620" sldId="256"/>
            <ac:picMk id="5" creationId="{0A5EB5A4-CEBE-4613-876C-1652C0582781}"/>
          </ac:picMkLst>
        </pc:picChg>
        <pc:picChg chg="mod modCrop">
          <ac:chgData name="GROBBELAAR Michelle" userId="e21dbaac-7eb4-4bfc-99f3-5dc48d341dd6" providerId="ADAL" clId="{60A47EF0-9EA5-4E20-B39F-6E917B7A6907}" dt="2025-08-31T12:50:58.418" v="162" actId="732"/>
          <ac:picMkLst>
            <pc:docMk/>
            <pc:sldMk cId="1154237620" sldId="256"/>
            <ac:picMk id="6" creationId="{02C81724-1301-4F89-D37B-522BD963056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4A7B4D-7336-49A2-976A-A7FF5C93E16E}" type="datetimeFigureOut">
              <a:rPr lang="en-US" smtClean="0"/>
              <a:t>31/08/2025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23CB73-F441-45BC-9231-5F287A48D55D}" type="slidenum">
              <a:rPr lang="en-US" smtClean="0"/>
              <a:t>‹#›</a:t>
            </a:fld>
            <a:endParaRPr lang="en-US"/>
          </a:p>
        </p:txBody>
      </p:sp>
    </p:spTree>
    <p:extLst>
      <p:ext uri="{BB962C8B-B14F-4D97-AF65-F5344CB8AC3E}">
        <p14:creationId xmlns:p14="http://schemas.microsoft.com/office/powerpoint/2010/main" val="1422563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CB73-F441-45BC-9231-5F287A48D55D}" type="slidenum">
              <a:rPr lang="en-US" smtClean="0"/>
              <a:t>2</a:t>
            </a:fld>
            <a:endParaRPr lang="en-US"/>
          </a:p>
        </p:txBody>
      </p:sp>
    </p:spTree>
    <p:extLst>
      <p:ext uri="{BB962C8B-B14F-4D97-AF65-F5344CB8AC3E}">
        <p14:creationId xmlns:p14="http://schemas.microsoft.com/office/powerpoint/2010/main" val="2343550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app.powerbi.com/groups/me/reports/d024b77a-e382-40e2-aaf4-483d9626e322/?pbi_source=PowerPoi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47462" y="1467801"/>
            <a:ext cx="10272988" cy="746575"/>
          </a:xfrm>
          <a:prstGeom prst="rect">
            <a:avLst/>
          </a:prstGeom>
          <a:noFill/>
        </p:spPr>
        <p:txBody>
          <a:bodyPr wrap="square" lIns="0" tIns="0" rIns="0" bIns="0" rtlCol="0" anchor="ctr">
            <a:normAutofit/>
          </a:bodyPr>
          <a:lstStyle/>
          <a:p>
            <a:r>
              <a:rPr lang="en-US" sz="2200" b="1" noProof="0" dirty="0">
                <a:solidFill>
                  <a:srgbClr val="1A3A64"/>
                </a:solidFill>
                <a:latin typeface="Arial" panose="020B0604020202020204" pitchFamily="34" charset="0"/>
                <a:cs typeface="Arial" panose="020B0604020202020204" pitchFamily="34" charset="0"/>
              </a:rPr>
              <a:t>Collaborating with Station Operators for Developing the International Monitoring System Sustainment Strategy</a:t>
            </a:r>
            <a:endParaRPr lang="en-GB" sz="2400" b="1" noProof="0" dirty="0">
              <a:solidFill>
                <a:srgbClr val="1A3A64"/>
              </a:solidFill>
              <a:latin typeface="Arial" panose="020B0604020202020204" pitchFamily="34" charset="0"/>
              <a:cs typeface="Arial" panose="020B0604020202020204" pitchFamily="34" charset="0"/>
            </a:endParaRPr>
          </a:p>
        </p:txBody>
      </p:sp>
      <p:sp>
        <p:nvSpPr>
          <p:cNvPr id="10" name="TextBox 3">
            <a:extLst>
              <a:ext uri="{FF2B5EF4-FFF2-40B4-BE49-F238E27FC236}">
                <a16:creationId xmlns:a16="http://schemas.microsoft.com/office/drawing/2014/main" id="{3D37EAC3-90CD-EA42-4DD4-7E98DD56B841}"/>
              </a:ext>
            </a:extLst>
          </p:cNvPr>
          <p:cNvSpPr txBox="1"/>
          <p:nvPr/>
        </p:nvSpPr>
        <p:spPr>
          <a:xfrm>
            <a:off x="947463" y="2344870"/>
            <a:ext cx="10272988" cy="502511"/>
          </a:xfrm>
          <a:prstGeom prst="rect">
            <a:avLst/>
          </a:prstGeom>
          <a:noFill/>
        </p:spPr>
        <p:txBody>
          <a:bodyPr wrap="square" lIns="0" tIns="0" rIns="0" bIns="0" rtlCol="0" anchor="ctr">
            <a:normAutofit/>
          </a:bodyPr>
          <a:lstStyle/>
          <a:p>
            <a:r>
              <a:rPr lang="en-GB" sz="1900" noProof="0" dirty="0">
                <a:solidFill>
                  <a:srgbClr val="1A3A64"/>
                </a:solidFill>
                <a:latin typeface="Arial" panose="020B0604020202020204" pitchFamily="34" charset="0"/>
                <a:cs typeface="Arial" panose="020B0604020202020204" pitchFamily="34" charset="0"/>
              </a:rPr>
              <a:t>Xyoli Perez Campos, Michelle Grobbelaar, Guillermo Rocco, IMS Team</a:t>
            </a:r>
            <a:endParaRPr lang="en-GB" noProof="0" dirty="0">
              <a:solidFill>
                <a:srgbClr val="1A3A64"/>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2" y="295215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US" sz="1400" dirty="0"/>
              <a:t>Comprehensive Nuclear-Test-Ban Treaty Organization (CTBTO)</a:t>
            </a:r>
            <a:endParaRPr lang="en-GB" sz="1400" noProof="0" dirty="0"/>
          </a:p>
        </p:txBody>
      </p:sp>
      <p:sp>
        <p:nvSpPr>
          <p:cNvPr id="14" name="TextBox 3">
            <a:extLst>
              <a:ext uri="{FF2B5EF4-FFF2-40B4-BE49-F238E27FC236}">
                <a16:creationId xmlns:a16="http://schemas.microsoft.com/office/drawing/2014/main" id="{D46122D2-621E-31CE-451D-B174F76F9990}"/>
              </a:ext>
            </a:extLst>
          </p:cNvPr>
          <p:cNvSpPr txBox="1"/>
          <p:nvPr/>
        </p:nvSpPr>
        <p:spPr>
          <a:xfrm>
            <a:off x="2636518" y="4273614"/>
            <a:ext cx="6984367" cy="193899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dirty="0"/>
              <a:t>Collaborating with station operators and representatives from national data </a:t>
            </a:r>
            <a:r>
              <a:rPr lang="en-US" dirty="0" err="1"/>
              <a:t>centres</a:t>
            </a:r>
            <a:r>
              <a:rPr lang="en-US" dirty="0"/>
              <a:t> has been an important part in developing a sustainment strategy for the International Monitoring System (IMS). </a:t>
            </a:r>
          </a:p>
          <a:p>
            <a:r>
              <a:rPr lang="en-US" dirty="0"/>
              <a:t>A questionnaire was distributed to all station operators and representatives from national data </a:t>
            </a:r>
            <a:r>
              <a:rPr lang="en-US" dirty="0" err="1"/>
              <a:t>centres</a:t>
            </a:r>
            <a:r>
              <a:rPr lang="en-US" dirty="0"/>
              <a:t>. About 60% of stations might require some level of work on their infrastructure, mainly related to the power system or housing. The participants identified that the main risk the stations face is related to the environment, and an increased frequency of extreme weather events, highlighting a further upgrade to the station infrastructure to mitigate against climate change.</a:t>
            </a:r>
            <a:endParaRPr lang="en-GB" dirty="0"/>
          </a:p>
        </p:txBody>
      </p:sp>
      <p:pic>
        <p:nvPicPr>
          <p:cNvPr id="15" name="Grafik 14" descr="Ein Bild, das Schwarz, Dunkelheit enthält.&#10;&#10;KI-generierte Inhalte können fehlerhaft sein.">
            <a:extLst>
              <a:ext uri="{FF2B5EF4-FFF2-40B4-BE49-F238E27FC236}">
                <a16:creationId xmlns:a16="http://schemas.microsoft.com/office/drawing/2014/main" id="{8C559D65-2EA6-02F7-264F-8AC2B9FEA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1224" y="3067506"/>
            <a:ext cx="2255133" cy="361494"/>
          </a:xfrm>
          <a:prstGeom prst="rect">
            <a:avLst/>
          </a:prstGeom>
        </p:spPr>
      </p:pic>
      <p:sp>
        <p:nvSpPr>
          <p:cNvPr id="3" name="Title 1">
            <a:extLst>
              <a:ext uri="{FF2B5EF4-FFF2-40B4-BE49-F238E27FC236}">
                <a16:creationId xmlns:a16="http://schemas.microsoft.com/office/drawing/2014/main" id="{DF2BA0C0-017F-22AE-62EF-C6191681B237}"/>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P4.4-802</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B9A0ED5-0EB0-7564-6649-5C98027AC962}"/>
              </a:ext>
            </a:extLst>
          </p:cNvPr>
          <p:cNvSpPr txBox="1"/>
          <p:nvPr/>
        </p:nvSpPr>
        <p:spPr>
          <a:xfrm>
            <a:off x="2636518" y="6414065"/>
            <a:ext cx="6984367"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The views expressed on this e-poster are those of the author</a:t>
            </a:r>
            <a:r>
              <a:rPr lang="en-GB" sz="800" dirty="0">
                <a:solidFill>
                  <a:schemeClr val="bg1">
                    <a:lumMod val="65000"/>
                  </a:schemeClr>
                </a:solidFill>
              </a:rPr>
              <a:t>s</a:t>
            </a:r>
            <a:r>
              <a:rPr lang="en-GB" sz="800" noProof="0" dirty="0">
                <a:solidFill>
                  <a:schemeClr val="bg1">
                    <a:lumMod val="65000"/>
                  </a:schemeClr>
                </a:solidFill>
              </a:rPr>
              <a:t> and do not necessarily reflect the view of the CTBTO</a:t>
            </a:r>
            <a:r>
              <a:rPr lang="de-AT" sz="800" dirty="0">
                <a:solidFill>
                  <a:schemeClr val="bg1">
                    <a:lumMod val="65000"/>
                  </a:schemeClr>
                </a:solidFill>
              </a:rPr>
              <a:t>.</a:t>
            </a:r>
          </a:p>
        </p:txBody>
      </p:sp>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a:off x="8861772" y="4731224"/>
            <a:ext cx="3188300" cy="207200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171450" indent="-171450">
              <a:buFont typeface="Arial" panose="020B0604020202020204" pitchFamily="34" charset="0"/>
              <a:buChar char="•"/>
            </a:pPr>
            <a:r>
              <a:rPr lang="en-US" sz="1200" dirty="0"/>
              <a:t>Sharing of </a:t>
            </a:r>
            <a:r>
              <a:rPr lang="en-US" sz="1200" noProof="0" dirty="0"/>
              <a:t>protocol/guidelines that SO’s use in their networks</a:t>
            </a:r>
          </a:p>
          <a:p>
            <a:pPr marL="171450" indent="-171450">
              <a:buFont typeface="Arial" panose="020B0604020202020204" pitchFamily="34" charset="0"/>
              <a:buChar char="•"/>
            </a:pPr>
            <a:r>
              <a:rPr lang="en-US" sz="1200" noProof="0" dirty="0"/>
              <a:t>The majority of the stations have 5 people assisting with O&amp;M and the rotations are between 3-5. Thus we need to make sure that we have regular training interventions to insure transfer of knowledge. </a:t>
            </a:r>
            <a:endParaRPr lang="en-GB" sz="1200" noProof="0" dirty="0"/>
          </a:p>
        </p:txBody>
      </p:sp>
      <p:sp>
        <p:nvSpPr>
          <p:cNvPr id="20" name="TextBox 3">
            <a:extLst>
              <a:ext uri="{FF2B5EF4-FFF2-40B4-BE49-F238E27FC236}">
                <a16:creationId xmlns:a16="http://schemas.microsoft.com/office/drawing/2014/main" id="{1E89CD43-FF80-3593-7026-BDF338BBFF94}"/>
              </a:ext>
            </a:extLst>
          </p:cNvPr>
          <p:cNvSpPr txBox="1"/>
          <p:nvPr/>
        </p:nvSpPr>
        <p:spPr>
          <a:xfrm>
            <a:off x="5089897" y="1549110"/>
            <a:ext cx="3089659"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171450" indent="-171450">
              <a:buFont typeface="Arial" panose="020B0604020202020204" pitchFamily="34" charset="0"/>
              <a:buChar char="•"/>
            </a:pPr>
            <a:r>
              <a:rPr lang="en-US" sz="1200" dirty="0"/>
              <a:t>M</a:t>
            </a:r>
            <a:r>
              <a:rPr lang="en-US" sz="1200" noProof="0" dirty="0" err="1"/>
              <a:t>ainly</a:t>
            </a:r>
            <a:r>
              <a:rPr lang="en-US" sz="1200" noProof="0" dirty="0"/>
              <a:t> environmental and anticipate in next 1-6 years, and the highest being rainfall/flooding and temperature fluctuations, with wind and snow close behind. </a:t>
            </a:r>
          </a:p>
          <a:p>
            <a:pPr marL="171450" indent="-171450">
              <a:buFont typeface="Arial" panose="020B0604020202020204" pitchFamily="34" charset="0"/>
              <a:buChar char="•"/>
            </a:pPr>
            <a:r>
              <a:rPr lang="en-US" sz="1200" noProof="0" dirty="0"/>
              <a:t>Observed increase in frequency of extreme weather events and rising temperatures. Implications on infrastructure upgrades.</a:t>
            </a:r>
          </a:p>
          <a:p>
            <a:pPr marL="171450" indent="-171450">
              <a:buFont typeface="Arial" panose="020B0604020202020204" pitchFamily="34" charset="0"/>
              <a:buChar char="•"/>
            </a:pPr>
            <a:r>
              <a:rPr lang="en-US" sz="1200" noProof="0" dirty="0"/>
              <a:t>Renovations </a:t>
            </a:r>
            <a:r>
              <a:rPr lang="en-US" sz="1200" dirty="0"/>
              <a:t>to</a:t>
            </a:r>
            <a:r>
              <a:rPr lang="en-US" sz="1200" noProof="0" dirty="0"/>
              <a:t> power, roofing, walls and </a:t>
            </a:r>
            <a:r>
              <a:rPr lang="en-US" sz="1200" dirty="0"/>
              <a:t>security.</a:t>
            </a:r>
          </a:p>
          <a:p>
            <a:pPr marL="171450" indent="-171450">
              <a:buFont typeface="Arial" panose="020B0604020202020204" pitchFamily="34" charset="0"/>
              <a:buChar char="•"/>
            </a:pPr>
            <a:r>
              <a:rPr lang="en-US" sz="1200" dirty="0"/>
              <a:t>Theft is the most common vandalism, followed by damaged infrastructure from vandalism. </a:t>
            </a:r>
            <a:endParaRPr lang="en-GB" sz="1200" dirty="0"/>
          </a:p>
        </p:txBody>
      </p:sp>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Collaborating with Station Operators for Developing the International Monitoring System Sustainment Strategy</a:t>
            </a:r>
          </a:p>
        </p:txBody>
      </p:sp>
      <p:sp>
        <p:nvSpPr>
          <p:cNvPr id="8" name="TextBox 3">
            <a:extLst>
              <a:ext uri="{FF2B5EF4-FFF2-40B4-BE49-F238E27FC236}">
                <a16:creationId xmlns:a16="http://schemas.microsoft.com/office/drawing/2014/main" id="{E90810EB-C9FE-C1F2-4CE1-32C95CB36FE8}"/>
              </a:ext>
            </a:extLst>
          </p:cNvPr>
          <p:cNvSpPr txBox="1"/>
          <p:nvPr/>
        </p:nvSpPr>
        <p:spPr>
          <a:xfrm>
            <a:off x="160018" y="4463090"/>
            <a:ext cx="3894693" cy="207200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285750" lvl="0" indent="-285750">
              <a:buFont typeface="Arial" panose="020B0604020202020204" pitchFamily="34" charset="0"/>
              <a:buChar char="•"/>
            </a:pPr>
            <a:r>
              <a:rPr lang="en-US" sz="1200" dirty="0"/>
              <a:t>Large number of station operators responding (feet on the ground).</a:t>
            </a:r>
          </a:p>
          <a:p>
            <a:pPr marL="285750" lvl="0" indent="-285750">
              <a:buFont typeface="Arial" panose="020B0604020202020204" pitchFamily="34" charset="0"/>
              <a:buChar char="•"/>
            </a:pPr>
            <a:r>
              <a:rPr lang="en-US" sz="1200" dirty="0"/>
              <a:t>Majority of the stations have not been revalidated, or have only been revalidated once. </a:t>
            </a:r>
          </a:p>
          <a:p>
            <a:pPr marL="285750" lvl="0" indent="-285750">
              <a:buFont typeface="Arial" panose="020B0604020202020204" pitchFamily="34" charset="0"/>
              <a:buChar char="•"/>
            </a:pPr>
            <a:r>
              <a:rPr lang="en-US" sz="1200" dirty="0"/>
              <a:t>Most of the systems have been in operation for more than 16 years. Thus, the SO experience is useful, but also it raises a flag for the infrastructure.</a:t>
            </a:r>
          </a:p>
          <a:p>
            <a:pPr marL="285750" lvl="0" indent="-285750">
              <a:buFont typeface="Arial" panose="020B0604020202020204" pitchFamily="34" charset="0"/>
              <a:buChar char="•"/>
            </a:pPr>
            <a:r>
              <a:rPr lang="en-US" sz="1200" dirty="0"/>
              <a:t>Main reasons for revalidation are deterioration owing to changes in station environment, and end of life replacement.</a:t>
            </a:r>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Xyoli Perez Campos, Michelle Grobbelaar, Guillermo Rocco, IMS Team</a:t>
            </a:r>
          </a:p>
        </p:txBody>
      </p:sp>
      <p:sp>
        <p:nvSpPr>
          <p:cNvPr id="19" name="Rechteck 18">
            <a:extLst>
              <a:ext uri="{FF2B5EF4-FFF2-40B4-BE49-F238E27FC236}">
                <a16:creationId xmlns:a16="http://schemas.microsoft.com/office/drawing/2014/main" id="{FA85A00B-E9A9-0FEB-865E-D426336C8668}"/>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Participating station operators</a:t>
            </a:r>
          </a:p>
        </p:txBody>
      </p:sp>
      <p:sp>
        <p:nvSpPr>
          <p:cNvPr id="26" name="TextBox 3">
            <a:extLst>
              <a:ext uri="{FF2B5EF4-FFF2-40B4-BE49-F238E27FC236}">
                <a16:creationId xmlns:a16="http://schemas.microsoft.com/office/drawing/2014/main" id="{79016AB2-B6CD-8ED7-A756-5A1288745A4D}"/>
              </a:ext>
            </a:extLst>
          </p:cNvPr>
          <p:cNvSpPr txBox="1"/>
          <p:nvPr/>
        </p:nvSpPr>
        <p:spPr>
          <a:xfrm>
            <a:off x="5089897" y="1075342"/>
            <a:ext cx="3162175"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Identified Risks</a:t>
            </a:r>
          </a:p>
        </p:txBody>
      </p:sp>
      <p:sp>
        <p:nvSpPr>
          <p:cNvPr id="27" name="TextBox 3">
            <a:extLst>
              <a:ext uri="{FF2B5EF4-FFF2-40B4-BE49-F238E27FC236}">
                <a16:creationId xmlns:a16="http://schemas.microsoft.com/office/drawing/2014/main" id="{35C23D38-1D02-FA1F-40B5-BBB882222001}"/>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SO turnover</a:t>
            </a:r>
          </a:p>
        </p:txBody>
      </p:sp>
      <p:pic>
        <p:nvPicPr>
          <p:cNvPr id="33" name="Grafik 32" descr="Ein Bild, das Schwarz, Dunkelheit enthält.&#10;&#10;KI-generierte Inhalte können fehlerhaft sein.">
            <a:extLst>
              <a:ext uri="{FF2B5EF4-FFF2-40B4-BE49-F238E27FC236}">
                <a16:creationId xmlns:a16="http://schemas.microsoft.com/office/drawing/2014/main" id="{02FDC12A-BED4-845C-E627-DC20227993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4837" y="6308379"/>
            <a:ext cx="2367144" cy="379449"/>
          </a:xfrm>
          <a:prstGeom prst="rect">
            <a:avLst/>
          </a:prstGeom>
        </p:spPr>
      </p:pic>
      <p:sp>
        <p:nvSpPr>
          <p:cNvPr id="2" name="Title 1">
            <a:extLst>
              <a:ext uri="{FF2B5EF4-FFF2-40B4-BE49-F238E27FC236}">
                <a16:creationId xmlns:a16="http://schemas.microsoft.com/office/drawing/2014/main" id="{8D1A4B1E-5D6F-9593-651E-2F5BF713E014}"/>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P4.4-802</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FC0A49A-6744-545D-F4B9-B3A9D1ECEFF5}"/>
              </a:ext>
            </a:extLst>
          </p:cNvPr>
          <p:cNvSpPr txBox="1"/>
          <p:nvPr/>
        </p:nvSpPr>
        <p:spPr>
          <a:xfrm>
            <a:off x="141929" y="6396247"/>
            <a:ext cx="3797998"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The views expressed on this e-poster are those of the author</a:t>
            </a:r>
            <a:r>
              <a:rPr lang="en-GB" sz="800" dirty="0">
                <a:solidFill>
                  <a:schemeClr val="bg1">
                    <a:lumMod val="65000"/>
                  </a:schemeClr>
                </a:solidFill>
              </a:rPr>
              <a:t>s</a:t>
            </a:r>
            <a:r>
              <a:rPr lang="en-GB" sz="800" noProof="0" dirty="0">
                <a:solidFill>
                  <a:schemeClr val="bg1">
                    <a:lumMod val="65000"/>
                  </a:schemeClr>
                </a:solidFill>
              </a:rPr>
              <a:t> and do not necessarily reflect the view of the CTBTO</a:t>
            </a:r>
            <a:r>
              <a:rPr lang="de-AT" sz="800" dirty="0">
                <a:solidFill>
                  <a:schemeClr val="bg1">
                    <a:lumMod val="65000"/>
                  </a:schemeClr>
                </a:solidFill>
              </a:rPr>
              <a:t>.</a:t>
            </a:r>
          </a:p>
        </p:txBody>
      </p:sp>
      <p:pic>
        <p:nvPicPr>
          <p:cNvPr id="4" name="Picture" title="This slide contains the following visuals: Certified IMS stations by technology and region ,slicer. Please refer to the notes on this slide for details">
            <a:hlinkClick r:id="rId4"/>
            <a:extLst>
              <a:ext uri="{FF2B5EF4-FFF2-40B4-BE49-F238E27FC236}">
                <a16:creationId xmlns:a16="http://schemas.microsoft.com/office/drawing/2014/main" id="{DB7105E4-1DE8-2BE7-4E71-040BC0A9D8CA}"/>
              </a:ext>
            </a:extLst>
          </p:cNvPr>
          <p:cNvPicPr>
            <a:picLocks noChangeAspect="1"/>
          </p:cNvPicPr>
          <p:nvPr/>
        </p:nvPicPr>
        <p:blipFill>
          <a:blip r:embed="rId5"/>
          <a:srcRect t="2637" r="12892" b="1440"/>
          <a:stretch>
            <a:fillRect/>
          </a:stretch>
        </p:blipFill>
        <p:spPr>
          <a:xfrm>
            <a:off x="204240" y="1437558"/>
            <a:ext cx="4656879" cy="2925678"/>
          </a:xfrm>
          <a:prstGeom prst="rect">
            <a:avLst/>
          </a:prstGeom>
          <a:noFill/>
        </p:spPr>
      </p:pic>
      <p:pic>
        <p:nvPicPr>
          <p:cNvPr id="5" name="Picture" title="This slide contains the following visuals: What is the number of people currently engaged in the day-to-day and maintenance of the station? ,What is the frequency of personnel rotation for the station operators? ,Is there a knowledge transfer mechanism in pace for the station operator rotation? ,Type of support that you as as station operator may need currently is not provided. Please refer to the notes on this slide for details">
            <a:hlinkClick r:id="rId4"/>
            <a:extLst>
              <a:ext uri="{FF2B5EF4-FFF2-40B4-BE49-F238E27FC236}">
                <a16:creationId xmlns:a16="http://schemas.microsoft.com/office/drawing/2014/main" id="{0A5EB5A4-CEBE-4613-876C-1652C0582781}"/>
              </a:ext>
            </a:extLst>
          </p:cNvPr>
          <p:cNvPicPr>
            <a:picLocks noChangeAspect="1"/>
          </p:cNvPicPr>
          <p:nvPr/>
        </p:nvPicPr>
        <p:blipFill>
          <a:blip r:embed="rId6"/>
          <a:srcRect l="47740" r="1363" b="10241"/>
          <a:stretch>
            <a:fillRect/>
          </a:stretch>
        </p:blipFill>
        <p:spPr>
          <a:xfrm>
            <a:off x="8797180" y="1471928"/>
            <a:ext cx="3108961" cy="3128032"/>
          </a:xfrm>
          <a:prstGeom prst="rect">
            <a:avLst/>
          </a:prstGeom>
          <a:noFill/>
        </p:spPr>
      </p:pic>
      <p:pic>
        <p:nvPicPr>
          <p:cNvPr id="6" name="Picture" title="This slide contains the following visuals: clusteredColumnChart. Please refer to the notes on this slide for details">
            <a:hlinkClick r:id="rId4"/>
            <a:extLst>
              <a:ext uri="{FF2B5EF4-FFF2-40B4-BE49-F238E27FC236}">
                <a16:creationId xmlns:a16="http://schemas.microsoft.com/office/drawing/2014/main" id="{02C81724-1301-4F89-D37B-522BD963056D}"/>
              </a:ext>
            </a:extLst>
          </p:cNvPr>
          <p:cNvPicPr>
            <a:picLocks noChangeAspect="1"/>
          </p:cNvPicPr>
          <p:nvPr/>
        </p:nvPicPr>
        <p:blipFill>
          <a:blip r:embed="rId7"/>
          <a:srcRect t="3776"/>
          <a:stretch>
            <a:fillRect/>
          </a:stretch>
        </p:blipFill>
        <p:spPr>
          <a:xfrm>
            <a:off x="4426702" y="4378670"/>
            <a:ext cx="4206292" cy="2309158"/>
          </a:xfrm>
          <a:prstGeom prst="rect">
            <a:avLst/>
          </a:prstGeom>
          <a:noFill/>
        </p:spPr>
      </p:pic>
    </p:spTree>
    <p:extLst>
      <p:ext uri="{BB962C8B-B14F-4D97-AF65-F5344CB8AC3E}">
        <p14:creationId xmlns:p14="http://schemas.microsoft.com/office/powerpoint/2010/main" val="115423762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w CTBT Logo_250609" id="{80445D58-E3E1-4751-93DD-F18FDE0D843E}" vid="{0819C956-1444-4EF8-9998-FA8BCCDB1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beb0b889-53f4-4e3a-9b3f-a04468ed6d76}" enabled="0" method="" siteId="{beb0b889-53f4-4e3a-9b3f-a04468ed6d76}" removed="1"/>
</clbl:labelList>
</file>

<file path=docProps/app.xml><?xml version="1.0" encoding="utf-8"?>
<Properties xmlns="http://schemas.openxmlformats.org/officeDocument/2006/extended-properties" xmlns:vt="http://schemas.openxmlformats.org/officeDocument/2006/docPropsVTypes">
  <Template>SnT2025_E-Poster Template_w CTBT Logo_250702 (2)</Template>
  <TotalTime>46</TotalTime>
  <Words>444</Words>
  <Application>Microsoft Office PowerPoint</Application>
  <PresentationFormat>Widescreen</PresentationFormat>
  <Paragraphs>27</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Aptos Display</vt:lpstr>
      <vt:lpstr>Arial</vt:lpstr>
      <vt:lpstr>Office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GROBBELAAR Michelle</dc:creator>
  <cp:lastModifiedBy>GROBBELAAR Michelle</cp:lastModifiedBy>
  <cp:revision>1</cp:revision>
  <dcterms:created xsi:type="dcterms:W3CDTF">2025-08-28T12:11:07Z</dcterms:created>
  <dcterms:modified xsi:type="dcterms:W3CDTF">2025-08-31T13:00:48Z</dcterms:modified>
</cp:coreProperties>
</file>