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AEE808F0-5C8D-41E2-A7EE-1297103FB202}">
          <p14:sldIdLst>
            <p14:sldId id="257"/>
          </p14:sldIdLst>
        </p14:section>
        <p14:section name="Presentation Slides" id="{7FF95B58-103F-4172-A696-3BF92E4B71C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AKCI Ata Can" userId="a23fa5ec-0017-4c79-a454-ff498b70e6af" providerId="ADAL" clId="{2C5E3FFC-9C88-4C20-858B-4023FA432EA9}"/>
    <pc:docChg chg="delSld modSection">
      <pc:chgData name="CORAKCI Ata Can" userId="a23fa5ec-0017-4c79-a454-ff498b70e6af" providerId="ADAL" clId="{2C5E3FFC-9C88-4C20-858B-4023FA432EA9}" dt="2025-09-08T18:56:35.448" v="0" actId="2696"/>
      <pc:docMkLst>
        <pc:docMk/>
      </pc:docMkLst>
      <pc:sldChg chg="del">
        <pc:chgData name="CORAKCI Ata Can" userId="a23fa5ec-0017-4c79-a454-ff498b70e6af" providerId="ADAL" clId="{2C5E3FFC-9C88-4C20-858B-4023FA432EA9}" dt="2025-09-08T18:56:35.448" v="0" actId="2696"/>
        <pc:sldMkLst>
          <pc:docMk/>
          <pc:sldMk cId="4141503219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9AC-184D-4D37-8EBD-B9BFE0A8C44A}" type="datetimeFigureOut">
              <a:rPr lang="en-US" smtClean="0"/>
              <a:t>08/09/2025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52EB7-542C-4819-A68D-31E4BB849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9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B46A55D0-1560-2548-D447-9E9D9260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1764533-22B5-B809-94FA-CC98AC8F67BC}"/>
              </a:ext>
            </a:extLst>
          </p:cNvPr>
          <p:cNvSpPr txBox="1"/>
          <p:nvPr/>
        </p:nvSpPr>
        <p:spPr>
          <a:xfrm>
            <a:off x="812800" y="3193435"/>
            <a:ext cx="88080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21AED0-F95A-564C-E4F0-DAB66D727FD1}"/>
              </a:ext>
            </a:extLst>
          </p:cNvPr>
          <p:cNvSpPr txBox="1"/>
          <p:nvPr/>
        </p:nvSpPr>
        <p:spPr>
          <a:xfrm>
            <a:off x="2632730" y="3835015"/>
            <a:ext cx="4720571" cy="61821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noProof="0"/>
              <a:t>CTBTO / IMS / ED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DBDEFE3-EB86-C691-EB18-BE02B46B0FD6}"/>
              </a:ext>
            </a:extLst>
          </p:cNvPr>
          <p:cNvSpPr txBox="1"/>
          <p:nvPr/>
        </p:nvSpPr>
        <p:spPr>
          <a:xfrm>
            <a:off x="2632730" y="4764720"/>
            <a:ext cx="698815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rgbClr val="1A3A64"/>
                </a:solidFill>
                <a:latin typeface="Arial"/>
                <a:cs typeface="Arial"/>
              </a:rPr>
              <a:t>09</a:t>
            </a:r>
            <a:r>
              <a:rPr lang="en-GB" noProof="0">
                <a:solidFill>
                  <a:srgbClr val="1A3A64"/>
                </a:solidFill>
                <a:latin typeface="Arial"/>
                <a:cs typeface="Arial"/>
              </a:rPr>
              <a:t> September 2025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CB8FB0D-2BD9-3E2B-CF27-130FA014D816}"/>
              </a:ext>
            </a:extLst>
          </p:cNvPr>
          <p:cNvSpPr txBox="1"/>
          <p:nvPr/>
        </p:nvSpPr>
        <p:spPr>
          <a:xfrm>
            <a:off x="812799" y="2379870"/>
            <a:ext cx="88080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0AE9DAE-EE34-F06E-3E74-C36DDB03BFE1}"/>
              </a:ext>
            </a:extLst>
          </p:cNvPr>
          <p:cNvSpPr txBox="1"/>
          <p:nvPr/>
        </p:nvSpPr>
        <p:spPr>
          <a:xfrm>
            <a:off x="9952061" y="6004560"/>
            <a:ext cx="2100240" cy="685800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800">
              <a:solidFill>
                <a:srgbClr val="1A3A64"/>
              </a:solidFill>
              <a:highlight>
                <a:srgbClr val="BCCBD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</a:t>
            </a:r>
            <a:r>
              <a:rPr lang="en-GB" sz="1050" b="1" noProof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.4-273</a:t>
            </a:r>
            <a:endParaRPr lang="en-GB" sz="2800" b="1" noProof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3C5CB3-C852-E06C-1AEB-A59609DF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174"/>
          <a:stretch>
            <a:fillRect/>
          </a:stretch>
        </p:blipFill>
        <p:spPr>
          <a:xfrm>
            <a:off x="7523913" y="3881518"/>
            <a:ext cx="2096974" cy="5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4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48A22-BB93-7708-DA69-601759520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705315-89F6-C3A3-755F-05BFC570AF16}"/>
              </a:ext>
            </a:extLst>
          </p:cNvPr>
          <p:cNvSpPr txBox="1">
            <a:spLocks/>
          </p:cNvSpPr>
          <p:nvPr/>
        </p:nvSpPr>
        <p:spPr>
          <a:xfrm>
            <a:off x="160019" y="1190730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Envisaged In-Situ Calibration Methodologies - 1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D4A4073-F576-2A7D-AB9C-3EC51AF9017C}"/>
              </a:ext>
            </a:extLst>
          </p:cNvPr>
          <p:cNvSpPr txBox="1"/>
          <p:nvPr/>
        </p:nvSpPr>
        <p:spPr>
          <a:xfrm>
            <a:off x="154940" y="1680670"/>
            <a:ext cx="8046951" cy="48024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kern="100" dirty="0">
                <a:sym typeface="Wingdings" panose="05000000000000000000" pitchFamily="2" charset="2"/>
              </a:rPr>
              <a:t>Hydrophone calibration using a calibrated projector 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b="1" kern="100" dirty="0">
                <a:sym typeface="Wingdings" panose="05000000000000000000" pitchFamily="2" charset="2"/>
              </a:rPr>
              <a:t>Calibration of the projector </a:t>
            </a:r>
            <a:r>
              <a:rPr lang="en-US" kern="100" dirty="0">
                <a:sym typeface="Wingdings" panose="05000000000000000000" pitchFamily="2" charset="2"/>
              </a:rPr>
              <a:t>at the frequency of interest is </a:t>
            </a:r>
            <a:r>
              <a:rPr lang="en-US" b="1" kern="100" dirty="0">
                <a:sym typeface="Wingdings" panose="05000000000000000000" pitchFamily="2" charset="2"/>
              </a:rPr>
              <a:t>essential</a:t>
            </a:r>
            <a:r>
              <a:rPr lang="en-US" kern="100" dirty="0">
                <a:sym typeface="Wingdings" panose="05000000000000000000" pitchFamily="2" charset="2"/>
              </a:rPr>
              <a:t>. Very low frequencies can be challenging.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b="1" kern="100" dirty="0">
                <a:sym typeface="Wingdings" panose="05000000000000000000" pitchFamily="2" charset="2"/>
              </a:rPr>
              <a:t>Sound propagation </a:t>
            </a:r>
            <a:r>
              <a:rPr lang="en-US" kern="100" dirty="0">
                <a:sym typeface="Wingdings" panose="05000000000000000000" pitchFamily="2" charset="2"/>
              </a:rPr>
              <a:t>in the measurement site should be carefully considered. </a:t>
            </a:r>
            <a:r>
              <a:rPr lang="en-US" b="1" kern="100" dirty="0">
                <a:sym typeface="Wingdings" panose="05000000000000000000" pitchFamily="2" charset="2"/>
              </a:rPr>
              <a:t>Models</a:t>
            </a:r>
            <a:r>
              <a:rPr lang="en-US" kern="100" dirty="0">
                <a:sym typeface="Wingdings" panose="05000000000000000000" pitchFamily="2" charset="2"/>
              </a:rPr>
              <a:t> can be used to predict how sound travels in situ.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kern="100" dirty="0">
                <a:sym typeface="Wingdings" panose="05000000000000000000" pitchFamily="2" charset="2"/>
              </a:rPr>
              <a:t>Measurements are </a:t>
            </a:r>
            <a:r>
              <a:rPr lang="en-US" b="1" kern="100" dirty="0">
                <a:sym typeface="Wingdings" panose="05000000000000000000" pitchFamily="2" charset="2"/>
              </a:rPr>
              <a:t>highly dependent on the distance </a:t>
            </a:r>
            <a:r>
              <a:rPr lang="en-US" kern="100" dirty="0">
                <a:sym typeface="Wingdings" panose="05000000000000000000" pitchFamily="2" charset="2"/>
              </a:rPr>
              <a:t>between the projector and the hydrophone under test, </a:t>
            </a:r>
            <a:r>
              <a:rPr lang="en-US" b="1" kern="100" dirty="0">
                <a:sym typeface="Wingdings" panose="05000000000000000000" pitchFamily="2" charset="2"/>
              </a:rPr>
              <a:t>unless</a:t>
            </a:r>
            <a:r>
              <a:rPr lang="en-US" kern="100" dirty="0">
                <a:sym typeface="Wingdings" panose="05000000000000000000" pitchFamily="2" charset="2"/>
              </a:rPr>
              <a:t> an additional monitoring hydrophone is moored from a second platform near the known position of the hydrophone triplet.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kern="100" dirty="0">
                <a:sym typeface="Wingdings" panose="05000000000000000000" pitchFamily="2" charset="2"/>
              </a:rPr>
              <a:t>This method </a:t>
            </a:r>
            <a:r>
              <a:rPr lang="en-US" b="1" kern="100" dirty="0">
                <a:sym typeface="Wingdings" panose="05000000000000000000" pitchFamily="2" charset="2"/>
              </a:rPr>
              <a:t>requires only one platform </a:t>
            </a:r>
            <a:r>
              <a:rPr lang="en-US" kern="100" dirty="0">
                <a:sym typeface="Wingdings" panose="05000000000000000000" pitchFamily="2" charset="2"/>
              </a:rPr>
              <a:t>during the measurement process, which holds both the projector and the hydrophone (for monitoring).</a:t>
            </a:r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8071FEC-6600-C951-81CE-9A1DC5B51DF2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6E7BD20-5C39-2E47-0903-AF43ACB2EAFF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E7529C4-BC77-D671-25C5-40E4776D316A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9DE801-1780-5276-D83D-91EED6A30D0F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oat in a glass box&#10;&#10;AI-generated content may be incorrect.">
            <a:extLst>
              <a:ext uri="{FF2B5EF4-FFF2-40B4-BE49-F238E27FC236}">
                <a16:creationId xmlns:a16="http://schemas.microsoft.com/office/drawing/2014/main" id="{2FF9F9D5-876E-922B-3D18-49F355D59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911" y="1680670"/>
            <a:ext cx="3830089" cy="2707384"/>
          </a:xfrm>
          <a:prstGeom prst="rect">
            <a:avLst/>
          </a:prstGeom>
        </p:spPr>
      </p:pic>
      <p:pic>
        <p:nvPicPr>
          <p:cNvPr id="12" name="Picture 11" descr="A diagram of a solar system&#10;&#10;AI-generated content may be incorrect.">
            <a:extLst>
              <a:ext uri="{FF2B5EF4-FFF2-40B4-BE49-F238E27FC236}">
                <a16:creationId xmlns:a16="http://schemas.microsoft.com/office/drawing/2014/main" id="{2D8A5076-81C6-CB3D-5E65-26FE3387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911" y="3600909"/>
            <a:ext cx="1672520" cy="2713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86E38E-31C1-FF20-152D-09E289EBD502}"/>
                  </a:ext>
                </a:extLst>
              </p:cNvPr>
              <p:cNvSpPr txBox="1"/>
              <p:nvPr/>
            </p:nvSpPr>
            <p:spPr>
              <a:xfrm>
                <a:off x="9900699" y="4880518"/>
                <a:ext cx="2096974" cy="6363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𝑉𝑃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86E38E-31C1-FF20-152D-09E289EBD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699" y="4880518"/>
                <a:ext cx="2096974" cy="6363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3">
            <a:extLst>
              <a:ext uri="{FF2B5EF4-FFF2-40B4-BE49-F238E27FC236}">
                <a16:creationId xmlns:a16="http://schemas.microsoft.com/office/drawing/2014/main" id="{1470F24D-5D56-513C-4DF9-07C5A2E5572A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F1E68-7066-E758-FEDF-48ECCE9738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704B2-2A81-E9C7-19DB-D6BE6C002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boat in a glass box&#10;&#10;AI-generated content may be incorrect.">
            <a:extLst>
              <a:ext uri="{FF2B5EF4-FFF2-40B4-BE49-F238E27FC236}">
                <a16:creationId xmlns:a16="http://schemas.microsoft.com/office/drawing/2014/main" id="{3E35E810-CC16-5731-0289-EC43C8A8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77" t="13676" r="8366" b="11415"/>
          <a:stretch/>
        </p:blipFill>
        <p:spPr>
          <a:xfrm>
            <a:off x="8668512" y="1685457"/>
            <a:ext cx="3504102" cy="24322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356F90-C813-DD11-ACD1-072D5D6FDB55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Envisaged In-Situ Calibration Methodologies - 2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1D23242-99E0-FD60-BBB0-67223BD8A4C3}"/>
              </a:ext>
            </a:extLst>
          </p:cNvPr>
          <p:cNvSpPr txBox="1"/>
          <p:nvPr/>
        </p:nvSpPr>
        <p:spPr>
          <a:xfrm>
            <a:off x="154940" y="1546590"/>
            <a:ext cx="8385556" cy="49317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kern="100" dirty="0">
                <a:sym typeface="Wingdings" panose="05000000000000000000" pitchFamily="2" charset="2"/>
              </a:rPr>
              <a:t>Hydrophone calibration by comparison with a reference hydrophone. 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kern="100" dirty="0">
                <a:sym typeface="Wingdings" panose="05000000000000000000" pitchFamily="2" charset="2"/>
              </a:rPr>
              <a:t>The </a:t>
            </a:r>
            <a:r>
              <a:rPr lang="en-US" b="1" kern="100" dirty="0">
                <a:sym typeface="Wingdings" panose="05000000000000000000" pitchFamily="2" charset="2"/>
              </a:rPr>
              <a:t>sound source </a:t>
            </a:r>
            <a:r>
              <a:rPr lang="en-US" kern="100" dirty="0">
                <a:sym typeface="Wingdings" panose="05000000000000000000" pitchFamily="2" charset="2"/>
              </a:rPr>
              <a:t>used for the calibration </a:t>
            </a:r>
            <a:r>
              <a:rPr lang="en-US" b="1" kern="100" dirty="0">
                <a:sym typeface="Wingdings" panose="05000000000000000000" pitchFamily="2" charset="2"/>
              </a:rPr>
              <a:t>does not need </a:t>
            </a:r>
            <a:r>
              <a:rPr lang="en-US" kern="100" dirty="0">
                <a:sym typeface="Wingdings" panose="05000000000000000000" pitchFamily="2" charset="2"/>
              </a:rPr>
              <a:t>to be a calibrated device. However, a </a:t>
            </a:r>
            <a:r>
              <a:rPr lang="en-US" b="1" kern="100" dirty="0">
                <a:sym typeface="Wingdings" panose="05000000000000000000" pitchFamily="2" charset="2"/>
              </a:rPr>
              <a:t>calibrated hydrophone </a:t>
            </a:r>
            <a:r>
              <a:rPr lang="en-US" kern="100" dirty="0">
                <a:sym typeface="Wingdings" panose="05000000000000000000" pitchFamily="2" charset="2"/>
              </a:rPr>
              <a:t>is still required for comparison measurements.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kern="100" dirty="0">
                <a:sym typeface="Wingdings" panose="05000000000000000000" pitchFamily="2" charset="2"/>
              </a:rPr>
              <a:t>Calibration of a </a:t>
            </a:r>
            <a:r>
              <a:rPr lang="en-US" b="1" kern="100" dirty="0">
                <a:sym typeface="Wingdings" panose="05000000000000000000" pitchFamily="2" charset="2"/>
              </a:rPr>
              <a:t>reference hydrophone </a:t>
            </a:r>
            <a:r>
              <a:rPr lang="en-US" kern="100" dirty="0">
                <a:sym typeface="Wingdings" panose="05000000000000000000" pitchFamily="2" charset="2"/>
              </a:rPr>
              <a:t>at very low frequency is generally challenging.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kern="100" dirty="0">
                <a:sym typeface="Wingdings" panose="05000000000000000000" pitchFamily="2" charset="2"/>
              </a:rPr>
              <a:t>This method </a:t>
            </a:r>
            <a:r>
              <a:rPr lang="en-US" b="1" kern="100" dirty="0">
                <a:sym typeface="Wingdings" panose="05000000000000000000" pitchFamily="2" charset="2"/>
              </a:rPr>
              <a:t>depends</a:t>
            </a:r>
            <a:r>
              <a:rPr lang="en-US" kern="100" dirty="0">
                <a:sym typeface="Wingdings" panose="05000000000000000000" pitchFamily="2" charset="2"/>
              </a:rPr>
              <a:t> on whether both the hydrophone under test and the calibrated hydrophone are exposed to the </a:t>
            </a:r>
            <a:r>
              <a:rPr lang="en-US" b="1" kern="100" dirty="0">
                <a:sym typeface="Wingdings" panose="05000000000000000000" pitchFamily="2" charset="2"/>
              </a:rPr>
              <a:t>same acoustic field</a:t>
            </a:r>
            <a:r>
              <a:rPr lang="en-US" kern="100" dirty="0">
                <a:sym typeface="Wingdings" panose="05000000000000000000" pitchFamily="2" charset="2"/>
              </a:rPr>
              <a:t>. 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kern="100" dirty="0">
                <a:sym typeface="Wingdings" panose="05000000000000000000" pitchFamily="2" charset="2"/>
              </a:rPr>
              <a:t>This method may offer </a:t>
            </a:r>
            <a:r>
              <a:rPr lang="en-US" b="1" kern="100" dirty="0">
                <a:sym typeface="Wingdings" panose="05000000000000000000" pitchFamily="2" charset="2"/>
              </a:rPr>
              <a:t>more stability</a:t>
            </a:r>
            <a:r>
              <a:rPr lang="en-US" kern="100" dirty="0">
                <a:sym typeface="Wingdings" panose="05000000000000000000" pitchFamily="2" charset="2"/>
              </a:rPr>
              <a:t> of the measurement under open ocean conditions.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kern="100" dirty="0">
                <a:sym typeface="Wingdings" panose="05000000000000000000" pitchFamily="2" charset="2"/>
              </a:rPr>
              <a:t>This method requires two platforms during the calibration process. This adds additional </a:t>
            </a:r>
            <a:r>
              <a:rPr lang="en-US" b="1" kern="100" dirty="0">
                <a:sym typeface="Wingdings" panose="05000000000000000000" pitchFamily="2" charset="2"/>
              </a:rPr>
              <a:t>logistical and financial burdens</a:t>
            </a:r>
            <a:r>
              <a:rPr lang="en-US" kern="100" dirty="0">
                <a:sym typeface="Wingdings" panose="05000000000000000000" pitchFamily="2" charset="2"/>
              </a:rPr>
              <a:t>.</a:t>
            </a:r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E47745A-EA32-A06F-A6E4-2EB4EE1E953B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B922676-2E4A-F0BF-BDED-EC7247A89DE0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F70194F-1F0C-126C-31C2-734425576DDB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D3F7D9-AACB-C052-140E-D7B12BE529D3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D79A500-7D5A-DFB3-C2FC-2B6CD5E89D89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A diagram of a solar system&#10;&#10;AI-generated content may be incorrect.">
            <a:extLst>
              <a:ext uri="{FF2B5EF4-FFF2-40B4-BE49-F238E27FC236}">
                <a16:creationId xmlns:a16="http://schemas.microsoft.com/office/drawing/2014/main" id="{BF9872D4-C97A-4131-5BBF-558AB3B68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512" y="3600909"/>
            <a:ext cx="1672520" cy="27138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8CA375-D426-B460-9EBD-A20E30186D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312978-CB54-B579-2C76-861F7FA02F5B}"/>
                  </a:ext>
                </a:extLst>
              </p:cNvPr>
              <p:cNvSpPr txBox="1"/>
              <p:nvPr/>
            </p:nvSpPr>
            <p:spPr>
              <a:xfrm>
                <a:off x="9612449" y="3690716"/>
                <a:ext cx="2560165" cy="6629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𝑅𝑒𝑓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312978-CB54-B579-2C76-861F7FA0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449" y="3690716"/>
                <a:ext cx="2560165" cy="662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09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639E4-0C9D-066B-EE43-21EF9A187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0B56B4-70BE-B939-20CB-73C560E29664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Challenges of In Situ Calibration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387511-37A5-CFD0-A6A3-BDB1BF82566C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A3B05C1-D337-01FC-9761-869B3B9CE4C4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ADF7E87-396C-9D4C-61A9-0674A2340E30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DDC92D-2A41-BEFA-E575-6E6ABC8F33BC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D6A01-AAD7-B883-AE61-BF99C8524FF8}"/>
              </a:ext>
            </a:extLst>
          </p:cNvPr>
          <p:cNvSpPr txBox="1"/>
          <p:nvPr/>
        </p:nvSpPr>
        <p:spPr>
          <a:xfrm>
            <a:off x="154940" y="1577631"/>
            <a:ext cx="11882120" cy="42994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Calibration at very low frequencies (</a:t>
            </a: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1–100 Hz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); </a:t>
            </a: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availability and metrological traceability 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the projectors and hydrophones are </a:t>
            </a: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limited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lower number of oscillations at the hydrophone side without any overlap due to reflections require the use of </a:t>
            </a: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signal processing techniques 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reconstruct a sufficiently long waveform for identifying the signal’s amplitude and phase, especially at frequencies below 20 Hz or adaptation of such a method.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Deep-water deployment (</a:t>
            </a: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 to 1400 m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); the measurement platform must be properly equipped to deploy instruments to the SOFAR channel depth.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There are </a:t>
            </a: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standard calibration procedures 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in-situ deep ocean underwater acoustic calibration methods.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Accurate knowledge of the </a:t>
            </a: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coordinates of the hydrophone triplet 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variability from ocean currents.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Open </a:t>
            </a: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ocean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ambient and propagation conditions.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Remote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station locations and associated </a:t>
            </a: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logistical challenges and cost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734BA-3347-7280-262F-234CD81149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F39A5B3A-DC7F-7FCD-FB11-CA47D1460430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7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525C4-4AAD-8061-6781-90D49FDCE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CAF6D4-6459-B656-9A12-7141A03B4E44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Actions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9DF2DE8-2D52-C027-E9C8-906934C18773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E34ABF9-7EB9-51BA-8CFC-FDF400961D58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ACD69C5-20AC-1E65-8E3D-260AFBE95CFC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193004-FA0E-43A0-E0D1-591E200D4533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E9E34-3CD0-50B2-2957-3FE5D4A63D3E}"/>
              </a:ext>
            </a:extLst>
          </p:cNvPr>
          <p:cNvSpPr txBox="1"/>
          <p:nvPr/>
        </p:nvSpPr>
        <p:spPr>
          <a:xfrm>
            <a:off x="154940" y="1577631"/>
            <a:ext cx="11882120" cy="46942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>
                <a:latin typeface="Arial" panose="020B0604020202020204" pitchFamily="34" charset="0"/>
                <a:cs typeface="Arial" panose="020B0604020202020204" pitchFamily="34" charset="0"/>
              </a:rPr>
              <a:t>Feasibility / Preparation</a:t>
            </a:r>
          </a:p>
          <a:p>
            <a:pPr marL="342900" indent="-342900" algn="just">
              <a:lnSpc>
                <a:spcPct val="115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Cooperation and joint work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with other institutions operating in offshore marine areas: contributing to calibration efforts, providing logistical support at remote stations, and addressing station-specific permitting issues.</a:t>
            </a:r>
            <a:endParaRPr lang="en-US" sz="2000" b="1" kern="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2000" b="1" kern="100">
                <a:latin typeface="Arial" panose="020B0604020202020204" pitchFamily="34" charset="0"/>
                <a:cs typeface="Arial" panose="020B0604020202020204" pitchFamily="34" charset="0"/>
              </a:rPr>
              <a:t>Exploration of equipment </a:t>
            </a:r>
            <a:r>
              <a:rPr lang="en-US" sz="2000" kern="100">
                <a:latin typeface="Arial" panose="020B0604020202020204" pitchFamily="34" charset="0"/>
                <a:cs typeface="Arial" panose="020B0604020202020204" pitchFamily="34" charset="0"/>
              </a:rPr>
              <a:t>and their proper calibrations. A custom-designed product may be necessary to meet the frequency and the operational depth specifications.</a:t>
            </a:r>
          </a:p>
          <a:p>
            <a:pPr marL="342900" indent="-342900" algn="just">
              <a:lnSpc>
                <a:spcPct val="115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2000" kern="100">
                <a:latin typeface="Arial" panose="020B0604020202020204" pitchFamily="34" charset="0"/>
                <a:cs typeface="Arial" panose="020B0604020202020204" pitchFamily="34" charset="0"/>
              </a:rPr>
              <a:t>Establishment of a </a:t>
            </a:r>
            <a:r>
              <a:rPr lang="en-US" sz="2000" b="1" kern="100">
                <a:latin typeface="Arial" panose="020B0604020202020204" pitchFamily="34" charset="0"/>
                <a:cs typeface="Arial" panose="020B0604020202020204" pitchFamily="34" charset="0"/>
              </a:rPr>
              <a:t>calibration methodology and procedure</a:t>
            </a:r>
            <a:r>
              <a:rPr lang="en-US" sz="2000" kern="1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kern="100">
                <a:latin typeface="Arial" panose="020B0604020202020204" pitchFamily="34" charset="0"/>
                <a:cs typeface="Arial" panose="020B0604020202020204" pitchFamily="34" charset="0"/>
              </a:rPr>
              <a:t>Sea Test</a:t>
            </a:r>
          </a:p>
          <a:p>
            <a:pPr marL="342900" indent="-342900" algn="just">
              <a:lnSpc>
                <a:spcPct val="115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2000" kern="10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2000" b="1" kern="100">
                <a:latin typeface="Arial" panose="020B0604020202020204" pitchFamily="34" charset="0"/>
                <a:cs typeface="Arial" panose="020B0604020202020204" pitchFamily="34" charset="0"/>
              </a:rPr>
              <a:t>sea test </a:t>
            </a:r>
            <a:r>
              <a:rPr lang="en-US" sz="2000" kern="100">
                <a:latin typeface="Arial" panose="020B0604020202020204" pitchFamily="34" charset="0"/>
                <a:cs typeface="Arial" panose="020B0604020202020204" pitchFamily="34" charset="0"/>
              </a:rPr>
              <a:t>in realistic conditions at an accessible location, collaboration with partners would be necessary before testing it in remote locations.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kern="100">
                <a:latin typeface="Arial" panose="020B0604020202020204" pitchFamily="34" charset="0"/>
                <a:cs typeface="Arial" panose="020B0604020202020204" pitchFamily="34" charset="0"/>
              </a:rPr>
              <a:t>Calibration Work</a:t>
            </a:r>
          </a:p>
          <a:p>
            <a:pPr marL="342900" indent="-342900" algn="just">
              <a:lnSpc>
                <a:spcPct val="115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sz="2000" b="1" kern="100">
                <a:latin typeface="Arial" panose="020B0604020202020204" pitchFamily="34" charset="0"/>
                <a:cs typeface="Arial" panose="020B0604020202020204" pitchFamily="34" charset="0"/>
              </a:rPr>
              <a:t>HA01</a:t>
            </a:r>
            <a:r>
              <a:rPr lang="en-US" sz="2000" kern="100">
                <a:latin typeface="Arial" panose="020B0604020202020204" pitchFamily="34" charset="0"/>
                <a:cs typeface="Arial" panose="020B0604020202020204" pitchFamily="34" charset="0"/>
              </a:rPr>
              <a:t> Cape Leeuwin (Australia) is the most accessible HA hydrophone station in this sense.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9DA3C-9575-18F8-44BD-D7532F7B4D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018E5781-94FE-0742-B234-1C4C5C635E86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1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EE000-A6DF-7D23-D879-E8843DA62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C8B784-5212-336C-DD89-5E4DF07F904A}"/>
              </a:ext>
            </a:extLst>
          </p:cNvPr>
          <p:cNvSpPr txBox="1">
            <a:spLocks/>
          </p:cNvSpPr>
          <p:nvPr/>
        </p:nvSpPr>
        <p:spPr>
          <a:xfrm>
            <a:off x="154940" y="3269802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5400" noProof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E0F893-8891-56C4-F187-E12EFB986795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C3500C4-34AA-36A0-A047-8A51272C9300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B738990-5C1C-123A-0E65-804CC0BC130A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0FC6E8-CAFD-4D57-31AD-F10553D70633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78953-1123-24B4-6E87-03005C17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3FCCFC52-D1A9-5720-E5FF-40C63B694822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4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154941" y="1816441"/>
            <a:ext cx="7722234" cy="34047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/>
              <a:t>CTBTO - Hydroacoustic Network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a typeface="Aptos" panose="020B0004020202020204" pitchFamily="34" charset="0"/>
              </a:rPr>
              <a:t>Overview of Calibration Capabilities at Hydrophone Stations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a typeface="Aptos" panose="020B0004020202020204" pitchFamily="34" charset="0"/>
              </a:rPr>
              <a:t>Importance of Full Chain In-Situ Calibration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a typeface="Aptos" panose="020B0004020202020204" pitchFamily="34" charset="0"/>
              </a:rPr>
              <a:t>Review of Past Studies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a typeface="Aptos" panose="020B0004020202020204" pitchFamily="34" charset="0"/>
              </a:rPr>
              <a:t>Envisaged In-Situ Calibration Methodologies 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a typeface="Aptos" panose="020B0004020202020204" pitchFamily="34" charset="0"/>
              </a:rPr>
              <a:t>Key Challenges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a typeface="Aptos" panose="020B0004020202020204" pitchFamily="34" charset="0"/>
              </a:rPr>
              <a:t>Future Actions</a:t>
            </a:r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D26F35-BEA2-4212-180A-D5F75BF0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  <p:pic>
        <p:nvPicPr>
          <p:cNvPr id="7" name="Picture Placeholder 26" descr="3816718215_965c03ea72_b.jpg">
            <a:extLst>
              <a:ext uri="{FF2B5EF4-FFF2-40B4-BE49-F238E27FC236}">
                <a16:creationId xmlns:a16="http://schemas.microsoft.com/office/drawing/2014/main" id="{B637B110-1821-1F25-D00C-28ECB3C74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0793" y="1712054"/>
            <a:ext cx="3290686" cy="329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9817D8C-6975-0A67-B918-FE01EDB02BD0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9839A-DF27-487F-11DF-8530AB51B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3EACAA-8670-B19F-15D6-8C0CA80CABD6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Network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951A88-1623-689A-E84D-F3813B5CD47A}"/>
              </a:ext>
            </a:extLst>
          </p:cNvPr>
          <p:cNvSpPr txBox="1"/>
          <p:nvPr/>
        </p:nvSpPr>
        <p:spPr>
          <a:xfrm>
            <a:off x="154941" y="1816441"/>
            <a:ext cx="7004811" cy="37431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/>
              <a:t>4 Monitoring Technologies    </a:t>
            </a:r>
          </a:p>
          <a:p>
            <a:r>
              <a:rPr lang="en-US" b="1" dirty="0"/>
              <a:t>3 Waveform Technologies</a:t>
            </a:r>
          </a:p>
          <a:p>
            <a:pPr marL="342900" indent="-342900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11 hydroacoustic stations (all stations certified)</a:t>
            </a:r>
          </a:p>
          <a:p>
            <a:pPr marL="342900" indent="-342900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50 primary and 120 auxiliary seismic stations (155 stations certified)</a:t>
            </a:r>
          </a:p>
          <a:p>
            <a:pPr marL="342900" indent="-342900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60 infrasound stations (54 stations certified)</a:t>
            </a:r>
          </a:p>
          <a:p>
            <a:pPr algn="ctr"/>
            <a:endParaRPr lang="en-US" dirty="0"/>
          </a:p>
          <a:p>
            <a:r>
              <a:rPr lang="en-US" b="1" dirty="0"/>
              <a:t>Radionuclide Technology (Particulate &amp; Noble Gas)</a:t>
            </a:r>
          </a:p>
          <a:p>
            <a:pPr marL="342900" indent="-342900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80 radionuclide stations + 16 radionuclide laboratories (73 stations and 14 laboratories certified)</a:t>
            </a:r>
          </a:p>
          <a:p>
            <a:pPr marL="342900" indent="-342900">
              <a:spcAft>
                <a:spcPts val="60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40 radionuclide stations also have noble gas monitoring capability (26 stations certified)</a:t>
            </a:r>
          </a:p>
          <a:p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0EA5E5-73AA-4DA9-03F0-EBA7C25FF5FB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DB4E5DC-7E9F-9492-C2BF-8DE7BB090580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00B8292-40B9-4423-C4A0-2AC7BC6BF2F9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94131A-5114-5762-86A0-CF153AFB7F4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8EDDE-927D-17E7-C3FB-F22F2648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7A137-CB3F-8EDB-DF87-FC9B1F01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791" y="2047956"/>
            <a:ext cx="4637029" cy="32800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6C2112F-37C3-9A15-FC10-9A5371B58430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8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87F7E-0356-3D9D-3A1F-063C5343F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A723C3-E5F3-F7D4-15E0-5B24B7EB9187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Hydroacoustic Network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3C2C4CC-86EA-CDDE-F3E6-FADEA41D2B9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942AFB0-774E-D456-7169-8CB2CB7F1E2D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FF73530-9A4E-3F04-6164-BA23D3C82880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E316B6-64F5-811D-A9AE-CF12B2622E3A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05D95-EA94-CC63-6E41-FD6DB7FC7C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  <p:pic>
        <p:nvPicPr>
          <p:cNvPr id="7" name="Picture 6" descr="A collage of images of weather&#10;&#10;AI-generated content may be incorrect.">
            <a:extLst>
              <a:ext uri="{FF2B5EF4-FFF2-40B4-BE49-F238E27FC236}">
                <a16:creationId xmlns:a16="http://schemas.microsoft.com/office/drawing/2014/main" id="{C7E6625D-640C-210E-1AA4-6C07CD81A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2" y="1680670"/>
            <a:ext cx="6642039" cy="2976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C63FA2-17B4-8A02-F566-5F2916C5D474}"/>
              </a:ext>
            </a:extLst>
          </p:cNvPr>
          <p:cNvSpPr txBox="1"/>
          <p:nvPr/>
        </p:nvSpPr>
        <p:spPr>
          <a:xfrm>
            <a:off x="7649634" y="4490937"/>
            <a:ext cx="365480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1219170" eaLnBrk="0" fontAlgn="base" hangingPunct="0">
              <a:spcAft>
                <a:spcPct val="0"/>
              </a:spcAft>
            </a:pPr>
            <a:r>
              <a:rPr lang="en-US" sz="1400" u="sng">
                <a:solidFill>
                  <a:srgbClr val="230B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outline of an IMS hydrophone station – Not to Scale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2BDB70-1732-1666-39FE-565EF77B8E9E}"/>
              </a:ext>
            </a:extLst>
          </p:cNvPr>
          <p:cNvSpPr txBox="1"/>
          <p:nvPr/>
        </p:nvSpPr>
        <p:spPr>
          <a:xfrm>
            <a:off x="298152" y="4699330"/>
            <a:ext cx="3398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6 Hydrophone Stations</a:t>
            </a:r>
          </a:p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Bottom-moored triplets of hydrophones at SOFAR depth, which are very sensitive to acoustic pressure variations in ocean, detect signals traveling in the ocean.  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53CB74-21BC-2B55-CFF9-B97FBE95FE18}"/>
              </a:ext>
            </a:extLst>
          </p:cNvPr>
          <p:cNvSpPr txBox="1"/>
          <p:nvPr/>
        </p:nvSpPr>
        <p:spPr>
          <a:xfrm>
            <a:off x="3727043" y="4707788"/>
            <a:ext cx="3213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 T-Phase Stations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Land-based seismometers, which are more sensitive to ground vibrations, detect hydroacoustic waves transmitted through the Earth's crust.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1DFB5D-BD8B-5A51-6206-255CDA62C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973" y="1680670"/>
            <a:ext cx="4887007" cy="2810267"/>
          </a:xfrm>
          <a:prstGeom prst="rect">
            <a:avLst/>
          </a:prstGeom>
          <a:noFill/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6C4D97F-BF0B-A518-AE5F-D370BB5170FA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9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2BBB0-B918-9EFD-7E6E-4C7B89D5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C7B91F-A115-2E79-CA8F-458988946F31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Calibration Capability at Hydrophone Stations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78341E4-AE83-D28C-FF93-58ACFDFB61F9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A68D2B9-5D66-42EB-6A45-FBB36DC4724B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75171A7-3B7C-B98F-5DF7-51EF8FC3F7FF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3CD42A-D525-7D74-1B69-216AB73A7DF7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59CA92-6596-1873-1D86-B363D10C82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3525CB4-A68D-7FF8-A72E-AA44EB1F5F7D}"/>
              </a:ext>
            </a:extLst>
          </p:cNvPr>
          <p:cNvSpPr txBox="1"/>
          <p:nvPr/>
        </p:nvSpPr>
        <p:spPr>
          <a:xfrm>
            <a:off x="154940" y="1871305"/>
            <a:ext cx="11871961" cy="296587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/>
              <a:t>Initial Calibration – </a:t>
            </a:r>
            <a:r>
              <a:rPr lang="en-US" u="sng" dirty="0"/>
              <a:t>Before Deployment</a:t>
            </a:r>
            <a:r>
              <a:rPr lang="en-US" dirty="0"/>
              <a:t>: </a:t>
            </a:r>
            <a:r>
              <a:rPr lang="en-US" b="1" dirty="0"/>
              <a:t>“Full chain” </a:t>
            </a:r>
            <a:r>
              <a:rPr lang="en-US" dirty="0"/>
              <a:t>system calibration during the acceptance tests under operation depth and temperature. </a:t>
            </a:r>
            <a:endParaRPr lang="en-US" kern="100" dirty="0"/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latin typeface="Arial" panose="020B0604020202020204" pitchFamily="34" charset="0"/>
                <a:cs typeface="Arial" panose="020B0604020202020204" pitchFamily="34" charset="0"/>
              </a:rPr>
              <a:t>Hydrophone (including preamp)  in low frequency </a:t>
            </a:r>
            <a:r>
              <a:rPr lang="en-US" sz="2000" b="1" kern="100" dirty="0">
                <a:latin typeface="Arial" panose="020B0604020202020204" pitchFamily="34" charset="0"/>
                <a:cs typeface="Arial" panose="020B0604020202020204" pitchFamily="34" charset="0"/>
              </a:rPr>
              <a:t>tank facility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latin typeface="Arial" panose="020B0604020202020204" pitchFamily="34" charset="0"/>
                <a:cs typeface="Arial" panose="020B0604020202020204" pitchFamily="34" charset="0"/>
              </a:rPr>
              <a:t>UWS digitizer electronics: input from riser cable to laser output </a:t>
            </a:r>
            <a:r>
              <a:rPr lang="en-US" sz="2000" b="1" kern="100" dirty="0">
                <a:latin typeface="Arial" panose="020B0604020202020204" pitchFamily="34" charset="0"/>
                <a:cs typeface="Arial" panose="020B0604020202020204" pitchFamily="34" charset="0"/>
              </a:rPr>
              <a:t>in the laboratory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u="sng" kern="100" dirty="0"/>
              <a:t>After Deployment</a:t>
            </a:r>
            <a:r>
              <a:rPr lang="en-US" kern="100" dirty="0"/>
              <a:t>: UWS digitizer electronics calibration is performed from the CRF, it </a:t>
            </a:r>
            <a:r>
              <a:rPr lang="en-US" b="1" kern="100" dirty="0"/>
              <a:t>does not include </a:t>
            </a:r>
            <a:r>
              <a:rPr lang="en-US" kern="100" dirty="0"/>
              <a:t>the contribution of the analog part that contains information related to the hydrophone and the riser cable.</a:t>
            </a:r>
          </a:p>
          <a:p>
            <a:endParaRPr lang="en-GB" noProof="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BBC32E7-902D-7B8A-A07B-F3920209A462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2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B3F2A-D55B-9095-4FE0-D6738EB0C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A4090C-8F70-2E0F-FB78-563BA42A5AFF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Calibration Capability at Hydrophone Stations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B9E7FB1-D7F5-6DD7-314F-66DE0A3A5904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750347FE-7010-A65E-9DE3-46664EC6D6E7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D3792F4-B3A7-B0C3-9CC2-CE376134159A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2239FA-07FB-C2AE-6797-9DF1ED57948E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FB1069-F291-D054-1553-92A4682DABDF}"/>
              </a:ext>
            </a:extLst>
          </p:cNvPr>
          <p:cNvSpPr txBox="1"/>
          <p:nvPr/>
        </p:nvSpPr>
        <p:spPr>
          <a:xfrm>
            <a:off x="154940" y="1871305"/>
            <a:ext cx="11871961" cy="3693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UWS Digitizer Electronics Calibration in-situ – After Deployment</a:t>
            </a:r>
            <a:r>
              <a:rPr lang="en-US" kern="100" dirty="0"/>
              <a:t>.</a:t>
            </a:r>
          </a:p>
          <a:p>
            <a:endParaRPr lang="en-GB" noProof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F286E0-17F4-807A-107C-30A4B8489623}"/>
              </a:ext>
            </a:extLst>
          </p:cNvPr>
          <p:cNvSpPr txBox="1"/>
          <p:nvPr/>
        </p:nvSpPr>
        <p:spPr>
          <a:xfrm>
            <a:off x="162774" y="5065756"/>
            <a:ext cx="1877245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1) </a:t>
            </a:r>
            <a:r>
              <a:rPr lang="en-US" sz="14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A command from the CRF triggers the system for calibration and switches it into calibration mode.</a:t>
            </a:r>
            <a:endParaRPr lang="en-GB" sz="14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63D03F-0FB4-5751-01CD-58C436F7C1C1}"/>
              </a:ext>
            </a:extLst>
          </p:cNvPr>
          <p:cNvSpPr txBox="1"/>
          <p:nvPr/>
        </p:nvSpPr>
        <p:spPr>
          <a:xfrm>
            <a:off x="2569979" y="5044511"/>
            <a:ext cx="1665841" cy="123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Electronic Bottle</a:t>
            </a:r>
          </a:p>
          <a:p>
            <a:pPr marR="0" lvl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>
                <a:solidFill>
                  <a:srgbClr val="000000"/>
                </a:solidFill>
                <a:latin typeface="Arial" charset="0"/>
                <a:cs typeface="Arial" charset="0"/>
              </a:rPr>
              <a:t>High Pass Filter</a:t>
            </a:r>
          </a:p>
          <a:p>
            <a:pPr marR="0" lvl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Low Pass Filter</a:t>
            </a:r>
          </a:p>
          <a:p>
            <a:pPr marR="0" lvl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>
                <a:solidFill>
                  <a:srgbClr val="000000"/>
                </a:solidFill>
                <a:latin typeface="Arial" charset="0"/>
                <a:cs typeface="Arial" charset="0"/>
              </a:rPr>
              <a:t>A/D Convertor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E57F90-1F3C-14CC-5E8A-78260FD0FE5C}"/>
              </a:ext>
            </a:extLst>
          </p:cNvPr>
          <p:cNvCxnSpPr>
            <a:cxnSpLocks/>
          </p:cNvCxnSpPr>
          <p:nvPr/>
        </p:nvCxnSpPr>
        <p:spPr bwMode="auto">
          <a:xfrm flipV="1">
            <a:off x="4076321" y="5619415"/>
            <a:ext cx="3675748" cy="1"/>
          </a:xfrm>
          <a:prstGeom prst="line">
            <a:avLst/>
          </a:prstGeom>
          <a:solidFill>
            <a:srgbClr val="00304A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35" name="Picture 3">
            <a:extLst>
              <a:ext uri="{FF2B5EF4-FFF2-40B4-BE49-F238E27FC236}">
                <a16:creationId xmlns:a16="http://schemas.microsoft.com/office/drawing/2014/main" id="{02C45341-53A8-B6B7-F811-9452BF67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11" y="2889845"/>
            <a:ext cx="4052690" cy="32374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2F564B-94DE-8FC6-59C8-6131220216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E1606BC-ED6F-9EB2-56C9-9720E1377240}"/>
              </a:ext>
            </a:extLst>
          </p:cNvPr>
          <p:cNvSpPr txBox="1"/>
          <p:nvPr/>
        </p:nvSpPr>
        <p:spPr>
          <a:xfrm>
            <a:off x="2729477" y="4012027"/>
            <a:ext cx="12001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z="1400"/>
              <a:t>Pre-amplifier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00258B-BB35-C9CC-C529-92C086D16D49}"/>
              </a:ext>
            </a:extLst>
          </p:cNvPr>
          <p:cNvSpPr txBox="1"/>
          <p:nvPr/>
        </p:nvSpPr>
        <p:spPr>
          <a:xfrm>
            <a:off x="2656139" y="2853312"/>
            <a:ext cx="134684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z="1400"/>
              <a:t>Hydrophone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4DCFE9-F28D-2AEC-150F-5AE44D33F8A4}"/>
              </a:ext>
            </a:extLst>
          </p:cNvPr>
          <p:cNvSpPr txBox="1"/>
          <p:nvPr/>
        </p:nvSpPr>
        <p:spPr>
          <a:xfrm>
            <a:off x="4166547" y="2506560"/>
            <a:ext cx="3535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400" b="1" kern="0">
                <a:solidFill>
                  <a:srgbClr val="000000"/>
                </a:solidFill>
                <a:latin typeface="Arial" charset="0"/>
                <a:cs typeface="Arial" charset="0"/>
              </a:rPr>
              <a:t>2) </a:t>
            </a:r>
            <a:r>
              <a:rPr lang="en-US" sz="1400" kern="0">
                <a:solidFill>
                  <a:srgbClr val="000000"/>
                </a:solidFill>
                <a:latin typeface="Arial" charset="0"/>
                <a:cs typeface="Arial" charset="0"/>
              </a:rPr>
              <a:t>Known pre-stored analog waveform is injected via a D/A converter. </a:t>
            </a:r>
          </a:p>
          <a:p>
            <a:pPr algn="ctr" defTabSz="914400">
              <a:defRPr/>
            </a:pPr>
            <a:r>
              <a:rPr lang="en-US" sz="1400" kern="0">
                <a:solidFill>
                  <a:srgbClr val="000000"/>
                </a:solidFill>
                <a:latin typeface="Arial" charset="0"/>
                <a:cs typeface="Arial" charset="0"/>
              </a:rPr>
              <a:t> Sequence consists of: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  <a:defRPr/>
            </a:pPr>
            <a:r>
              <a:rPr lang="en-US" sz="1400" kern="0">
                <a:solidFill>
                  <a:srgbClr val="000000"/>
                </a:solidFill>
                <a:latin typeface="Arial" charset="0"/>
                <a:cs typeface="Arial" charset="0"/>
              </a:rPr>
              <a:t>Pseudo-random noise (RBC)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  <a:defRPr/>
            </a:pPr>
            <a:r>
              <a:rPr lang="en-US" sz="1400" kern="0">
                <a:solidFill>
                  <a:srgbClr val="000000"/>
                </a:solidFill>
                <a:latin typeface="Arial" charset="0"/>
                <a:cs typeface="Arial" charset="0"/>
              </a:rPr>
              <a:t>CW sinusoid chirps</a:t>
            </a:r>
            <a:endParaRPr lang="en-GB" sz="14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9FDB9FF6-9210-CF76-CB47-C5C8D0075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2"/>
          <a:stretch/>
        </p:blipFill>
        <p:spPr bwMode="auto">
          <a:xfrm>
            <a:off x="4235820" y="3656294"/>
            <a:ext cx="3516249" cy="10925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C5145D3-DE06-9E40-AE80-35E76B2B303C}"/>
              </a:ext>
            </a:extLst>
          </p:cNvPr>
          <p:cNvCxnSpPr>
            <a:cxnSpLocks/>
          </p:cNvCxnSpPr>
          <p:nvPr/>
        </p:nvCxnSpPr>
        <p:spPr bwMode="auto">
          <a:xfrm>
            <a:off x="3329561" y="3205953"/>
            <a:ext cx="0" cy="761210"/>
          </a:xfrm>
          <a:prstGeom prst="line">
            <a:avLst/>
          </a:prstGeom>
          <a:solidFill>
            <a:srgbClr val="00304A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EEEF71-8835-03D7-B007-090F334C8E4C}"/>
              </a:ext>
            </a:extLst>
          </p:cNvPr>
          <p:cNvCxnSpPr>
            <a:cxnSpLocks/>
          </p:cNvCxnSpPr>
          <p:nvPr/>
        </p:nvCxnSpPr>
        <p:spPr bwMode="auto">
          <a:xfrm>
            <a:off x="3329561" y="4369835"/>
            <a:ext cx="0" cy="674676"/>
          </a:xfrm>
          <a:prstGeom prst="line">
            <a:avLst/>
          </a:prstGeom>
          <a:solidFill>
            <a:srgbClr val="00304A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FF28F4FA-05CE-5AAD-D2F1-DFEE065AA3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434" t="29093" r="13364" b="21449"/>
          <a:stretch>
            <a:fillRect/>
          </a:stretch>
        </p:blipFill>
        <p:spPr>
          <a:xfrm>
            <a:off x="8924924" y="4085540"/>
            <a:ext cx="1281112" cy="30334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717270C-E267-E40A-263C-E22254A6CC1D}"/>
              </a:ext>
            </a:extLst>
          </p:cNvPr>
          <p:cNvSpPr txBox="1"/>
          <p:nvPr/>
        </p:nvSpPr>
        <p:spPr>
          <a:xfrm>
            <a:off x="7974211" y="2148025"/>
            <a:ext cx="412196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>
                <a:solidFill>
                  <a:srgbClr val="000000"/>
                </a:solidFill>
                <a:latin typeface="Arial" charset="0"/>
                <a:cs typeface="Arial" charset="0"/>
              </a:rPr>
              <a:t>3) </a:t>
            </a:r>
            <a:r>
              <a:rPr lang="en-US" sz="1400" kern="0">
                <a:solidFill>
                  <a:srgbClr val="000000"/>
                </a:solidFill>
                <a:latin typeface="Arial" charset="0"/>
                <a:cs typeface="Arial" charset="0"/>
              </a:rPr>
              <a:t>Data received at the shore and sent to Vienna via the satellite link. Processed to check if there are changes in the response over time.</a:t>
            </a:r>
            <a:endParaRPr lang="en-GB" sz="14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F9511E6-C85E-AD72-C20C-CA2201B4873F}"/>
              </a:ext>
            </a:extLst>
          </p:cNvPr>
          <p:cNvCxnSpPr>
            <a:cxnSpLocks/>
          </p:cNvCxnSpPr>
          <p:nvPr/>
        </p:nvCxnSpPr>
        <p:spPr bwMode="auto">
          <a:xfrm>
            <a:off x="2070048" y="5639172"/>
            <a:ext cx="586091" cy="0"/>
          </a:xfrm>
          <a:prstGeom prst="line">
            <a:avLst/>
          </a:prstGeom>
          <a:solidFill>
            <a:srgbClr val="00304A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0B37FE0F-C327-EF58-6C9D-3C7E8E33EA65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6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9E918-7BC4-4DC5-C6E3-7594F6620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11401D-2ED3-BB1A-14EF-28683AA60E66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Full Chain In-Situ Calibration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16FD9C7-E076-19D6-7F44-A5D4AD16CEE2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EA001805-FC84-F61B-71F1-D89DB248C9F0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B4FF730-9D25-9318-FD3D-D1C835267111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0BAF1F-A2C3-D67C-5C8B-894F831A917B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9A464A-6A0D-9FC8-E65D-5A1CB3D638CD}"/>
              </a:ext>
            </a:extLst>
          </p:cNvPr>
          <p:cNvSpPr txBox="1"/>
          <p:nvPr/>
        </p:nvSpPr>
        <p:spPr>
          <a:xfrm>
            <a:off x="160019" y="1697199"/>
            <a:ext cx="11871961" cy="450941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kern="100" dirty="0"/>
              <a:t>Hydrophone</a:t>
            </a:r>
            <a:r>
              <a:rPr lang="en-US" kern="100" dirty="0"/>
              <a:t> is the primary sensing element, and its acoustic performance is </a:t>
            </a:r>
            <a:r>
              <a:rPr lang="en-US" b="1" kern="100" dirty="0"/>
              <a:t>critical</a:t>
            </a:r>
            <a:r>
              <a:rPr lang="en-US" kern="100" dirty="0"/>
              <a:t>. Potential source of hydrophone instability: Sensor material ageing, electronic component degradation, water ingress, external impact. 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00" dirty="0"/>
              <a:t>The </a:t>
            </a:r>
            <a:r>
              <a:rPr lang="en-US" b="1" kern="100" dirty="0"/>
              <a:t>analog part </a:t>
            </a:r>
            <a:r>
              <a:rPr lang="en-US" kern="100" dirty="0"/>
              <a:t>of the system (hydrophone and riser cable) </a:t>
            </a:r>
            <a:r>
              <a:rPr lang="en-US" b="1" kern="100" dirty="0"/>
              <a:t>may degrade over time</a:t>
            </a:r>
            <a:r>
              <a:rPr lang="en-US" kern="100" dirty="0"/>
              <a:t>, and this potential degradation is currently not accounted for in the system’s traceability. 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00" dirty="0"/>
              <a:t>This is </a:t>
            </a:r>
            <a:r>
              <a:rPr lang="en-US" b="1" kern="100" dirty="0"/>
              <a:t>particularly important </a:t>
            </a:r>
            <a:r>
              <a:rPr lang="en-US" kern="100" dirty="0"/>
              <a:t>as IMS sustainment foresees operating HA Hydrophone stations well beyond </a:t>
            </a:r>
            <a:r>
              <a:rPr lang="en-US" b="1" kern="100" dirty="0"/>
              <a:t>their design life, </a:t>
            </a:r>
            <a:r>
              <a:rPr lang="en-US" kern="100" dirty="0"/>
              <a:t>as full chain calibration can help in early identification of underwater system issues/aging.</a:t>
            </a:r>
            <a:r>
              <a:rPr lang="en-US" kern="100" dirty="0">
                <a:highlight>
                  <a:srgbClr val="FFFF00"/>
                </a:highlight>
              </a:rPr>
              <a:t> 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/>
              <a:t>Assessing the state of health of the </a:t>
            </a:r>
            <a:r>
              <a:rPr lang="en-US" b="1" dirty="0"/>
              <a:t>full signal chain </a:t>
            </a:r>
            <a:r>
              <a:rPr lang="en-US" dirty="0"/>
              <a:t>through in-situ calibration from the hydrophone to the on-land electronics </a:t>
            </a:r>
            <a:r>
              <a:rPr lang="en-US" b="1" dirty="0"/>
              <a:t>would help </a:t>
            </a:r>
            <a:r>
              <a:rPr lang="en-US" dirty="0"/>
              <a:t>us evaluate station sustainability and maintenance needs.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00" dirty="0"/>
              <a:t>It would be a key check to ensure the </a:t>
            </a:r>
            <a:r>
              <a:rPr lang="en-US" b="1" kern="100" dirty="0"/>
              <a:t>performance consistency </a:t>
            </a:r>
            <a:r>
              <a:rPr lang="en-US" kern="100" dirty="0"/>
              <a:t>and </a:t>
            </a:r>
            <a:r>
              <a:rPr lang="en-US" b="1" kern="100" dirty="0"/>
              <a:t>long-term reliability </a:t>
            </a:r>
            <a:r>
              <a:rPr lang="en-US" kern="100" dirty="0"/>
              <a:t>of the hydroacoustic network.</a:t>
            </a:r>
          </a:p>
          <a:p>
            <a:endParaRPr lang="en-GB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A2CDC-D483-7A60-84F7-F18005F5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E534DB6-2C72-14FA-8D75-EC9959FFE97E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6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7CAA1-8E48-503E-ED6B-212C8BE2B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82EEB3-3EC8-5566-5D27-E73F066A3732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Past Studies - 1 &amp; 2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64EA2F-A095-3AFF-6D62-1004AE29D05B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DD40E53-BC34-BD60-77FB-EC392A7169C8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B17A620-C58B-8E22-A616-A1481CCFDACC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6767B1-29E1-A214-1F93-93BCC85A70B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A3987-FE1B-AD0B-4094-AB640455E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02" y="2261749"/>
            <a:ext cx="2894216" cy="3732219"/>
          </a:xfrm>
          <a:prstGeom prst="rect">
            <a:avLst/>
          </a:prstGeom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BE4601F9-48C3-FEB9-892B-E0478CF9CE19}"/>
              </a:ext>
            </a:extLst>
          </p:cNvPr>
          <p:cNvSpPr txBox="1"/>
          <p:nvPr/>
        </p:nvSpPr>
        <p:spPr>
          <a:xfrm>
            <a:off x="160019" y="1874999"/>
            <a:ext cx="3041764" cy="450941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Air gun survey, </a:t>
            </a:r>
            <a:r>
              <a:rPr lang="en-US" sz="1800" dirty="0"/>
              <a:t>Ascension Island, May 1999, </a:t>
            </a:r>
            <a:r>
              <a:rPr lang="en-US" sz="1800" i="1" dirty="0"/>
              <a:t>J.C. Ross</a:t>
            </a:r>
          </a:p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Purpose</a:t>
            </a:r>
            <a:r>
              <a:rPr lang="en-US" sz="1800" dirty="0"/>
              <a:t>: Calibrate &amp; locate </a:t>
            </a:r>
            <a:r>
              <a:rPr lang="en-US" sz="1800" b="1" dirty="0"/>
              <a:t>3 existing hydrophones</a:t>
            </a:r>
            <a:r>
              <a:rPr lang="en-US" sz="1800" dirty="0"/>
              <a:t> (installed 1957)</a:t>
            </a:r>
          </a:p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Direct arrival phase, </a:t>
            </a:r>
            <a:r>
              <a:rPr lang="en-US" sz="1800" dirty="0"/>
              <a:t>contaminated by </a:t>
            </a:r>
            <a:r>
              <a:rPr lang="en-US" sz="1800" b="1" dirty="0"/>
              <a:t>bottom reflections</a:t>
            </a:r>
            <a:r>
              <a:rPr lang="en-US" sz="1800" dirty="0"/>
              <a:t> &amp; </a:t>
            </a:r>
            <a:r>
              <a:rPr lang="en-US" sz="1800" b="1" dirty="0"/>
              <a:t>scattering, clipped received signals</a:t>
            </a:r>
          </a:p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Seismic air guns, </a:t>
            </a:r>
            <a:r>
              <a:rPr lang="en-US" sz="1800" dirty="0"/>
              <a:t>designed for </a:t>
            </a:r>
            <a:r>
              <a:rPr lang="en-US" sz="1800" b="1" dirty="0"/>
              <a:t>near-surface operation, </a:t>
            </a:r>
            <a:r>
              <a:rPr lang="en-US" sz="1800" dirty="0"/>
              <a:t> may </a:t>
            </a:r>
            <a:r>
              <a:rPr lang="en-US" sz="1800" b="1" dirty="0"/>
              <a:t>not couple</a:t>
            </a:r>
            <a:r>
              <a:rPr lang="en-US" sz="1800" dirty="0"/>
              <a:t> into </a:t>
            </a:r>
            <a:r>
              <a:rPr lang="en-US" sz="1800" b="1" dirty="0"/>
              <a:t>SOFAR channel</a:t>
            </a:r>
            <a:endParaRPr lang="en-GB" sz="1800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261FCC-3F3F-68BC-2E2B-BD9A8A370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439" y="3800506"/>
            <a:ext cx="3954158" cy="283641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38FC8B-3D39-AE5F-934F-9A7A4CA3F6F0}"/>
              </a:ext>
            </a:extLst>
          </p:cNvPr>
          <p:cNvCxnSpPr/>
          <p:nvPr/>
        </p:nvCxnSpPr>
        <p:spPr>
          <a:xfrm>
            <a:off x="6235699" y="1589249"/>
            <a:ext cx="0" cy="5160801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1A638F0-D28A-F6A8-9BD7-6AD305D188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174"/>
          <a:stretch>
            <a:fillRect/>
          </a:stretch>
        </p:blipFill>
        <p:spPr>
          <a:xfrm>
            <a:off x="9935006" y="6174964"/>
            <a:ext cx="2096974" cy="575086"/>
          </a:xfrm>
          <a:prstGeom prst="rect">
            <a:avLst/>
          </a:prstGeom>
        </p:spPr>
      </p:pic>
      <p:sp>
        <p:nvSpPr>
          <p:cNvPr id="15" name="Textfeld 4">
            <a:extLst>
              <a:ext uri="{FF2B5EF4-FFF2-40B4-BE49-F238E27FC236}">
                <a16:creationId xmlns:a16="http://schemas.microsoft.com/office/drawing/2014/main" id="{2B1C6412-8EBE-2165-FC1D-3093971A5CDF}"/>
              </a:ext>
            </a:extLst>
          </p:cNvPr>
          <p:cNvSpPr txBox="1"/>
          <p:nvPr/>
        </p:nvSpPr>
        <p:spPr>
          <a:xfrm>
            <a:off x="6336038" y="1874999"/>
            <a:ext cx="5779761" cy="192550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/>
              <a:t>Imploding spheres, </a:t>
            </a:r>
            <a:r>
              <a:rPr lang="en-US" sz="1800"/>
              <a:t>alternative method to energize </a:t>
            </a:r>
            <a:r>
              <a:rPr lang="en-US" sz="1800" b="1"/>
              <a:t>SOFAR channel</a:t>
            </a:r>
          </a:p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/>
              <a:t>Signal spectra, </a:t>
            </a:r>
            <a:r>
              <a:rPr lang="en-US" sz="1800"/>
              <a:t>broad peak </a:t>
            </a:r>
            <a:r>
              <a:rPr lang="en-US" sz="1800" b="1"/>
              <a:t>200–800 Hz</a:t>
            </a:r>
          </a:p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/>
              <a:t>Source frequencies</a:t>
            </a:r>
            <a:r>
              <a:rPr lang="en-US" sz="1800"/>
              <a:t> higher than </a:t>
            </a:r>
            <a:r>
              <a:rPr lang="en-US" sz="1800" b="1"/>
              <a:t>hydrophone network sensitivity</a:t>
            </a:r>
            <a:r>
              <a:rPr lang="en-US" sz="1800"/>
              <a:t> (1–100 Hz) → </a:t>
            </a:r>
            <a:r>
              <a:rPr lang="en-US" sz="1800" b="1"/>
              <a:t>low frequencies absent </a:t>
            </a:r>
          </a:p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b="1"/>
          </a:p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noProof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B3F6324-347E-4A06-F2CF-BC0705CB2237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1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DA936-7DB3-66FA-FABA-EDDC782CC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6CC641-3188-538C-4623-ED7111DD75A5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Methodologies – IEC  60565 – 1: 2020</a:t>
            </a:r>
            <a:endParaRPr lang="en-GB" sz="2200" noProof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13DDCE-4E6F-4304-8AE6-7524CD6E6A61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F3D16D5-86D0-07E5-E183-45C9BF88332F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Chain In-Situ Calibration of Hydroacoustic Hydrophone Stations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9F26153-F1E6-0EAB-BE9E-7E24EDD24301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Can CORAKCI, Mario ZAMPOLLI, Dirk METZ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2ADBB5-DD97-6757-2988-E8F68BDA307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O4.4-273</a:t>
            </a:r>
            <a:endParaRPr lang="en-GB" sz="2800" b="1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D8A03A-AB30-E739-8113-1E3CCF02FF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74"/>
          <a:stretch>
            <a:fillRect/>
          </a:stretch>
        </p:blipFill>
        <p:spPr>
          <a:xfrm>
            <a:off x="9935006" y="6262213"/>
            <a:ext cx="2096974" cy="575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3A467D-F170-062B-2896-57BDC5E3F9C5}"/>
              </a:ext>
            </a:extLst>
          </p:cNvPr>
          <p:cNvSpPr txBox="1"/>
          <p:nvPr/>
        </p:nvSpPr>
        <p:spPr>
          <a:xfrm>
            <a:off x="154940" y="1577631"/>
            <a:ext cx="11882120" cy="47419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</a:rPr>
              <a:t>Free Field three transducer spherical wave reciprocity calibration – Primary Method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</a:rPr>
              <a:t>Requires 3 transducers at least one of which must be reciprocal (receiver 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 projector).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 easy to conduct 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under ocean conditions due to detailed calibration procedure (At least 3 pairs of electrical transfer impedance (Z) measurements).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Lowest possible measurement uncertainty (most accurate result) due to being the primary method.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Free Field calibration by comparison with an acoustic reference device – Secondary Method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 Types of comparison calibration method</a:t>
            </a:r>
          </a:p>
          <a:p>
            <a:pPr marL="1257300" lvl="2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Hydrophone calibration by comparison with a reference hydrophone. </a:t>
            </a:r>
          </a:p>
          <a:p>
            <a:pPr marL="1257300" lvl="2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b="1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Hydrophone calibration using a calibrated projector</a:t>
            </a: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1257300" lvl="2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Projector calibration using a calibrated hydrophone. 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700" kern="1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Much easier to conduct; however, it has higher measurement uncertainty compared to the primary method.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2FF9453-CC89-8E53-EFB0-EA87BE1DC28D}"/>
              </a:ext>
            </a:extLst>
          </p:cNvPr>
          <p:cNvSpPr txBox="1"/>
          <p:nvPr/>
        </p:nvSpPr>
        <p:spPr>
          <a:xfrm>
            <a:off x="154940" y="6380718"/>
            <a:ext cx="583946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00" dirty="0"/>
              <a:t>The views expressed on this presentation are those of the authors and do not necessarily reflect the view of the CTBTO.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Oral Presentation Template_CLEAN" id="{F9ED4FD5-2E55-4D95-94FD-83F849DCE760}" vid="{91127B50-358A-435B-B8A9-D8D234154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AA1B7F6DC7446BBA1DC46897A17CD" ma:contentTypeVersion="11" ma:contentTypeDescription="Create a new document." ma:contentTypeScope="" ma:versionID="f1993bf9f0f2a4a222d1eb902d4b9f5e">
  <xsd:schema xmlns:xsd="http://www.w3.org/2001/XMLSchema" xmlns:xs="http://www.w3.org/2001/XMLSchema" xmlns:p="http://schemas.microsoft.com/office/2006/metadata/properties" xmlns:ns2="b92b6d24-7236-4cb0-8165-2c6d9b7c9b0f" xmlns:ns3="06cd8b86-2ffa-4ec1-909d-8ec1383eda76" targetNamespace="http://schemas.microsoft.com/office/2006/metadata/properties" ma:root="true" ma:fieldsID="0f56da03752a99914a6be7fb4cae7357" ns2:_="" ns3:_="">
    <xsd:import namespace="b92b6d24-7236-4cb0-8165-2c6d9b7c9b0f"/>
    <xsd:import namespace="06cd8b86-2ffa-4ec1-909d-8ec1383eda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b6d24-7236-4cb0-8165-2c6d9b7c9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d8b86-2ffa-4ec1-909d-8ec1383eda7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bba4e18-f1e7-4002-83a9-69842032d99c}" ma:internalName="TaxCatchAll" ma:showField="CatchAllData" ma:web="06cd8b86-2ffa-4ec1-909d-8ec1383eda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cd8b86-2ffa-4ec1-909d-8ec1383eda76" xsi:nil="true"/>
    <lcf76f155ced4ddcb4097134ff3c332f xmlns="b92b6d24-7236-4cb0-8165-2c6d9b7c9b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5BA295-FDCD-439F-AD36-DE6E67AD575B}">
  <ds:schemaRefs>
    <ds:schemaRef ds:uri="06cd8b86-2ffa-4ec1-909d-8ec1383eda76"/>
    <ds:schemaRef ds:uri="b92b6d24-7236-4cb0-8165-2c6d9b7c9b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0F2EB68-B325-4183-88D6-E53B8B4DD2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00FE32-91F6-49BD-8F0F-CE2E6528AF92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b92b6d24-7236-4cb0-8165-2c6d9b7c9b0f"/>
    <ds:schemaRef ds:uri="06cd8b86-2ffa-4ec1-909d-8ec1383eda76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SnT2025_Oral Presentation Template_CLEAN_250702</Template>
  <TotalTime>138</TotalTime>
  <Words>1810</Words>
  <Application>Microsoft Office PowerPoint</Application>
  <PresentationFormat>Widescreen</PresentationFormat>
  <Paragraphs>160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Symbol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CORAKCI Ata Can</dc:creator>
  <cp:lastModifiedBy>CORAKCI Ata Can</cp:lastModifiedBy>
  <cp:revision>3</cp:revision>
  <dcterms:created xsi:type="dcterms:W3CDTF">2025-08-14T11:24:50Z</dcterms:created>
  <dcterms:modified xsi:type="dcterms:W3CDTF">2025-09-08T18:56:45Z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0x010100F0AAA1B7F6DC7446BBA1DC46897A17CD</vt:lpwstr>
  </property>
  <property fmtid="{D5CDD505-2E9C-101B-9397-08002B2CF9AE}" pid="3" name="MediaServiceImageTags">
    <vt:lpwstr/>
  </property>
</Properties>
</file>