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1" r:id="rId6"/>
    <p:sldId id="256" r:id="rId7"/>
    <p:sldId id="258" r:id="rId8"/>
    <p:sldId id="259" r:id="rId9"/>
    <p:sldId id="262" r:id="rId10"/>
    <p:sldId id="264" r:id="rId11"/>
    <p:sldId id="260" r:id="rId12"/>
    <p:sldId id="263" r:id="rId13"/>
    <p:sldId id="265"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61"/>
            <p14:sldId id="256"/>
            <p14:sldId id="258"/>
            <p14:sldId id="259"/>
            <p14:sldId id="262"/>
            <p14:sldId id="264"/>
            <p14:sldId id="260"/>
            <p14:sldId id="263"/>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B67D80-0163-445C-960D-341F4D52ED04}" v="17" dt="2025-08-29T12:19:05.947"/>
    <p1510:client id="{A75CE431-D418-4B61-A2E1-DE074CA01FA5}" v="91" dt="2025-08-29T09:48:06.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04.09.2025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04.09.2025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ulsar.apache.org/" TargetMode="External"/><Relationship Id="rId7" Type="http://schemas.openxmlformats.org/officeDocument/2006/relationships/hyperlink" Target="https://sourceforge.net/software/compare/Apache-Kafka-vs-Apache-Pulsar-vs-RabbitMQ/"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s://www.confluent.io/kafka-vs-pulsar/" TargetMode="External"/><Relationship Id="rId5" Type="http://schemas.openxmlformats.org/officeDocument/2006/relationships/hyperlink" Target="https://www.rabbitmq.com/" TargetMode="External"/><Relationship Id="rId4" Type="http://schemas.openxmlformats.org/officeDocument/2006/relationships/hyperlink" Target="https://kafka.apache.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726"/>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369959"/>
            <a:ext cx="10272988" cy="746575"/>
          </a:xfrm>
          <a:prstGeom prst="rect">
            <a:avLst/>
          </a:prstGeom>
          <a:noFill/>
        </p:spPr>
        <p:txBody>
          <a:bodyPr wrap="square" lIns="0" tIns="0" rIns="0" bIns="0" rtlCol="0" anchor="ctr">
            <a:normAutofit/>
          </a:bodyPr>
          <a:lstStyle/>
          <a:p>
            <a:r>
              <a:rPr lang="en-GB" sz="2200" b="1" noProof="0" dirty="0" err="1">
                <a:solidFill>
                  <a:srgbClr val="1A3A64"/>
                </a:solidFill>
                <a:latin typeface="Arial" panose="020B0604020202020204" pitchFamily="34" charset="0"/>
                <a:cs typeface="Arial" panose="020B0604020202020204" pitchFamily="34" charset="0"/>
              </a:rPr>
              <a:t>CDStreamer</a:t>
            </a:r>
            <a:r>
              <a:rPr lang="en-GB" sz="2200" b="1" noProof="0" dirty="0">
                <a:solidFill>
                  <a:srgbClr val="1A3A64"/>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dirty="0">
                <a:solidFill>
                  <a:srgbClr val="1A3A64"/>
                </a:solidFill>
                <a:latin typeface="Arial" panose="020B0604020202020204" pitchFamily="34" charset="0"/>
                <a:cs typeface="Arial" panose="020B0604020202020204" pitchFamily="34" charset="0"/>
              </a:rPr>
              <a:t>S. Laban, C. Fernando, P. </a:t>
            </a:r>
            <a:r>
              <a:rPr lang="en-GB" noProof="0" dirty="0" err="1">
                <a:solidFill>
                  <a:srgbClr val="1A3A64"/>
                </a:solidFill>
                <a:latin typeface="Arial" panose="020B0604020202020204" pitchFamily="34" charset="0"/>
                <a:cs typeface="Arial" panose="020B0604020202020204" pitchFamily="34" charset="0"/>
              </a:rPr>
              <a:t>Polzer</a:t>
            </a:r>
            <a:r>
              <a:rPr lang="en-GB" noProof="0" dirty="0">
                <a:solidFill>
                  <a:srgbClr val="1A3A64"/>
                </a:solidFill>
                <a:latin typeface="Arial" panose="020B0604020202020204" pitchFamily="34" charset="0"/>
                <a:cs typeface="Arial" panose="020B0604020202020204" pitchFamily="34" charset="0"/>
              </a:rPr>
              <a:t>, R. Macgregor, Y. </a:t>
            </a:r>
            <a:r>
              <a:rPr lang="en-GB" noProof="0" dirty="0" err="1">
                <a:solidFill>
                  <a:srgbClr val="1A3A64"/>
                </a:solidFill>
                <a:latin typeface="Arial" panose="020B0604020202020204" pitchFamily="34" charset="0"/>
                <a:cs typeface="Arial" panose="020B0604020202020204" pitchFamily="34" charset="0"/>
              </a:rPr>
              <a:t>Pynda</a:t>
            </a:r>
            <a:r>
              <a:rPr lang="en-GB" noProof="0" dirty="0">
                <a:solidFill>
                  <a:srgbClr val="1A3A64"/>
                </a:solidFill>
                <a:latin typeface="Arial" panose="020B0604020202020204" pitchFamily="34" charset="0"/>
                <a:cs typeface="Arial" panose="020B0604020202020204" pitchFamily="34" charset="0"/>
              </a:rPr>
              <a:t>, and Y. Abbas</a:t>
            </a: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GB" sz="1400" noProof="0" dirty="0"/>
              <a:t> Comprehensive Nuclear-Test-Ban Treaty Organization (CTBTO)</a:t>
            </a:r>
          </a:p>
        </p:txBody>
      </p:sp>
      <p:sp>
        <p:nvSpPr>
          <p:cNvPr id="13" name="TextBox 3">
            <a:extLst>
              <a:ext uri="{FF2B5EF4-FFF2-40B4-BE49-F238E27FC236}">
                <a16:creationId xmlns:a16="http://schemas.microsoft.com/office/drawing/2014/main" id="{D1B99D56-EC8A-2AAE-205C-D5BC83000B29}"/>
              </a:ext>
            </a:extLst>
          </p:cNvPr>
          <p:cNvSpPr txBox="1"/>
          <p:nvPr/>
        </p:nvSpPr>
        <p:spPr>
          <a:xfrm>
            <a:off x="150178"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4" name="TextBox 3">
            <a:extLst>
              <a:ext uri="{FF2B5EF4-FFF2-40B4-BE49-F238E27FC236}">
                <a16:creationId xmlns:a16="http://schemas.microsoft.com/office/drawing/2014/main" id="{D46122D2-621E-31CE-451D-B174F76F9990}"/>
              </a:ext>
            </a:extLst>
          </p:cNvPr>
          <p:cNvSpPr txBox="1"/>
          <p:nvPr/>
        </p:nvSpPr>
        <p:spPr>
          <a:xfrm>
            <a:off x="684404" y="4072673"/>
            <a:ext cx="9108821" cy="1214427"/>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dirty="0"/>
              <a:t>This research aims to utilize an asynchronous and loosely connected framework between</a:t>
            </a:r>
          </a:p>
          <a:p>
            <a:r>
              <a:rPr lang="en-GB" dirty="0"/>
              <a:t>senders and receivers for the transfer of the continuous and waveform data of the seismic, hydro-acoustic and infrasound (SHI) stations. We will demonstrate the possible implementations using various types of message brokers, including RabbitMQ, Kafka and Apache Pulsar. Also, the received data will be stored in a SQLite searchable, daily, file-based, serverless, zero-configuration and transactional SQL database engine. Additionally, data storage and indexing solutions, such as PostgreSQL, Oracle, or Elasticsearch, will be investigated and explored to enhance the comparison and provide a broader perspective. </a:t>
            </a:r>
          </a:p>
          <a:p>
            <a:r>
              <a:rPr lang="en-GB" dirty="0"/>
              <a:t>Furthermore, the advantages and disadvantages of the proposed work will be discussed. Finally, a detailed comparison between the message brokers used will be</a:t>
            </a:r>
          </a:p>
          <a:p>
            <a:r>
              <a:rPr lang="en-GB" dirty="0"/>
              <a:t>presented.</a:t>
            </a:r>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9793225" y="441687"/>
            <a:ext cx="2398776" cy="618215"/>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4" name="Picture 3" descr="A black background with a black square&#10;&#10;AI-generated content may be incorrect.">
            <a:extLst>
              <a:ext uri="{FF2B5EF4-FFF2-40B4-BE49-F238E27FC236}">
                <a16:creationId xmlns:a16="http://schemas.microsoft.com/office/drawing/2014/main" id="{7A2FFD37-1476-A53F-898D-D39F28A061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0661" y="2122291"/>
            <a:ext cx="2171820" cy="580622"/>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799A9-D7C7-3A72-B416-39E1DA2B8C8D}"/>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B0DC6C7C-83DE-C484-486B-DBD92E6BA9ED}"/>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3D46D39B-73BA-BAFA-D5B9-3CBD9D5C3EEF}"/>
              </a:ext>
            </a:extLst>
          </p:cNvPr>
          <p:cNvSpPr txBox="1"/>
          <p:nvPr/>
        </p:nvSpPr>
        <p:spPr>
          <a:xfrm>
            <a:off x="3716155" y="653090"/>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0ED9F077-C4FA-48FE-8364-8B39E062EF31}"/>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C18FD545-6EEF-CB0C-BB22-7C1124433CB9}"/>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C2398A70-8899-3EFD-2FED-70A82B64DAC2}"/>
              </a:ext>
            </a:extLst>
          </p:cNvPr>
          <p:cNvSpPr txBox="1"/>
          <p:nvPr/>
        </p:nvSpPr>
        <p:spPr>
          <a:xfrm>
            <a:off x="187156" y="1059902"/>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US" sz="2400" dirty="0"/>
              <a:t>References</a:t>
            </a:r>
            <a:endParaRPr lang="en-GB" sz="2400" dirty="0"/>
          </a:p>
        </p:txBody>
      </p:sp>
      <p:sp>
        <p:nvSpPr>
          <p:cNvPr id="2" name="Title 1">
            <a:extLst>
              <a:ext uri="{FF2B5EF4-FFF2-40B4-BE49-F238E27FC236}">
                <a16:creationId xmlns:a16="http://schemas.microsoft.com/office/drawing/2014/main" id="{8536D647-FBE3-BC3A-2415-4CDD840D70F9}"/>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9" name="Picture 8" descr="A black background with a black square&#10;&#10;AI-generated content may be incorrect.">
            <a:extLst>
              <a:ext uri="{FF2B5EF4-FFF2-40B4-BE49-F238E27FC236}">
                <a16:creationId xmlns:a16="http://schemas.microsoft.com/office/drawing/2014/main" id="{EA4646F5-00C1-D26C-1AEA-1AED387123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6" name="TextBox 5">
            <a:extLst>
              <a:ext uri="{FF2B5EF4-FFF2-40B4-BE49-F238E27FC236}">
                <a16:creationId xmlns:a16="http://schemas.microsoft.com/office/drawing/2014/main" id="{46801560-752E-D0D6-77DF-DE24B2FBF615}"/>
              </a:ext>
            </a:extLst>
          </p:cNvPr>
          <p:cNvSpPr txBox="1"/>
          <p:nvPr/>
        </p:nvSpPr>
        <p:spPr>
          <a:xfrm>
            <a:off x="546048" y="1729273"/>
            <a:ext cx="10917382" cy="4154984"/>
          </a:xfrm>
          <a:prstGeom prst="rect">
            <a:avLst/>
          </a:prstGeom>
          <a:noFill/>
        </p:spPr>
        <p:txBody>
          <a:bodyPr wrap="square" rtlCol="0">
            <a:spAutoFit/>
          </a:bodyPr>
          <a:lstStyle/>
          <a:p>
            <a:pPr lvl="0"/>
            <a:r>
              <a:rPr lang="en-GB" sz="2400" dirty="0"/>
              <a:t>1. Apache Pulsar, </a:t>
            </a:r>
            <a:r>
              <a:rPr lang="en-GB" sz="2400" dirty="0">
                <a:hlinkClick r:id="rId3"/>
              </a:rPr>
              <a:t>https://pulsar.apache.org</a:t>
            </a:r>
            <a:r>
              <a:rPr lang="en-GB" sz="2400" dirty="0"/>
              <a:t>.</a:t>
            </a:r>
          </a:p>
          <a:p>
            <a:pPr lvl="0"/>
            <a:r>
              <a:rPr lang="en-GB" sz="2400" dirty="0"/>
              <a:t>2. Apache Kafka, </a:t>
            </a:r>
            <a:r>
              <a:rPr lang="en-GB" sz="2400" dirty="0">
                <a:hlinkClick r:id="rId4"/>
              </a:rPr>
              <a:t>https://kafka.apache.org/</a:t>
            </a:r>
            <a:r>
              <a:rPr lang="en-GB" sz="2400" dirty="0"/>
              <a:t>.</a:t>
            </a:r>
          </a:p>
          <a:p>
            <a:pPr lvl="0"/>
            <a:r>
              <a:rPr lang="en-GB" sz="2400" dirty="0"/>
              <a:t>3. </a:t>
            </a:r>
            <a:r>
              <a:rPr lang="en-GB" sz="2400" dirty="0" err="1"/>
              <a:t>RabbitMQ:One</a:t>
            </a:r>
            <a:r>
              <a:rPr lang="en-GB" sz="2400" dirty="0"/>
              <a:t> broker to queue them all, </a:t>
            </a:r>
            <a:r>
              <a:rPr lang="en-GB" sz="2400" dirty="0">
                <a:hlinkClick r:id="rId5"/>
              </a:rPr>
              <a:t>https://www.rabbitmq.com/</a:t>
            </a:r>
            <a:endParaRPr lang="en-GB" sz="2400" dirty="0"/>
          </a:p>
          <a:p>
            <a:pPr lvl="0"/>
            <a:r>
              <a:rPr lang="en-GB" sz="2400" dirty="0"/>
              <a:t>4. Kafka vs Pulsar - Performance, Features, and Architecture Compared. (n.d.). Confluent. </a:t>
            </a:r>
            <a:r>
              <a:rPr lang="en-GB" sz="2400" dirty="0">
                <a:hlinkClick r:id="rId6"/>
              </a:rPr>
              <a:t>https://www.confluent.io/kafka-vs-pulsar/</a:t>
            </a:r>
            <a:r>
              <a:rPr lang="en-GB" sz="2400" dirty="0"/>
              <a:t>.</a:t>
            </a:r>
          </a:p>
          <a:p>
            <a:pPr lvl="0"/>
            <a:r>
              <a:rPr lang="en-GB" sz="2400" dirty="0"/>
              <a:t>5. Apache Kafka vs. Apache Pulsar vs. RabbitMQ Comparison Chart, </a:t>
            </a:r>
            <a:r>
              <a:rPr lang="en-GB" sz="2400" dirty="0">
                <a:hlinkClick r:id="rId7"/>
              </a:rPr>
              <a:t>https://sourceforge.net/software/compare/Apache-Kafka-vs-Apache-Pulsar-vs-RabbitMQ/</a:t>
            </a:r>
            <a:endParaRPr lang="en-GB" sz="2400" dirty="0"/>
          </a:p>
          <a:p>
            <a:pPr lvl="0"/>
            <a:r>
              <a:rPr lang="en-GB" sz="2400" dirty="0"/>
              <a:t>6. </a:t>
            </a:r>
            <a:r>
              <a:rPr lang="en-GB" sz="2400" dirty="0" err="1"/>
              <a:t>Lagadhir</a:t>
            </a:r>
            <a:r>
              <a:rPr lang="en-GB" sz="2400" dirty="0"/>
              <a:t>, M. (2024, March 15). A comprehensive comparison of ActiveMQ, Kafka, RabbitMQ, and Pulsar, https://gtcsys.com/a-comprehensive-comparison-of-activemq-kafka-rabbitmq-and-pulsar/</a:t>
            </a:r>
          </a:p>
        </p:txBody>
      </p:sp>
    </p:spTree>
    <p:extLst>
      <p:ext uri="{BB962C8B-B14F-4D97-AF65-F5344CB8AC3E}">
        <p14:creationId xmlns:p14="http://schemas.microsoft.com/office/powerpoint/2010/main" val="3894222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75C9C-745E-7C93-AE71-BBA4BF25AB58}"/>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7D708F66-B168-D703-0DE5-4A13F29833CA}"/>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736F27EF-3959-A267-C3E1-7006290E703F}"/>
              </a:ext>
            </a:extLst>
          </p:cNvPr>
          <p:cNvSpPr txBox="1"/>
          <p:nvPr/>
        </p:nvSpPr>
        <p:spPr>
          <a:xfrm>
            <a:off x="3716155" y="653090"/>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03B51512-4DCA-805E-9DF4-69CCA35448D6}"/>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29B54F19-7CA1-7852-5B81-9B95283FF9DE}"/>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E9A790C1-5845-682E-3413-DDE6B6A03F6A}"/>
              </a:ext>
            </a:extLst>
          </p:cNvPr>
          <p:cNvSpPr txBox="1"/>
          <p:nvPr/>
        </p:nvSpPr>
        <p:spPr>
          <a:xfrm>
            <a:off x="187156" y="1128061"/>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US" sz="2000" dirty="0"/>
              <a:t>Research Activities</a:t>
            </a:r>
            <a:endParaRPr lang="en-GB" sz="2000" dirty="0"/>
          </a:p>
        </p:txBody>
      </p:sp>
      <p:sp>
        <p:nvSpPr>
          <p:cNvPr id="2" name="Title 1">
            <a:extLst>
              <a:ext uri="{FF2B5EF4-FFF2-40B4-BE49-F238E27FC236}">
                <a16:creationId xmlns:a16="http://schemas.microsoft.com/office/drawing/2014/main" id="{DB2DEAF8-7FAB-E2ED-3C30-613232FB9893}"/>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9" name="Picture 8" descr="A black background with a black square&#10;&#10;AI-generated content may be incorrect.">
            <a:extLst>
              <a:ext uri="{FF2B5EF4-FFF2-40B4-BE49-F238E27FC236}">
                <a16:creationId xmlns:a16="http://schemas.microsoft.com/office/drawing/2014/main" id="{CF3E57F5-BBFB-2A88-3EF2-2EB6782D7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4" name="TextBox 3">
            <a:extLst>
              <a:ext uri="{FF2B5EF4-FFF2-40B4-BE49-F238E27FC236}">
                <a16:creationId xmlns:a16="http://schemas.microsoft.com/office/drawing/2014/main" id="{CAC4705E-CCE4-C604-E28E-2176490A79C2}"/>
              </a:ext>
            </a:extLst>
          </p:cNvPr>
          <p:cNvSpPr txBox="1"/>
          <p:nvPr/>
        </p:nvSpPr>
        <p:spPr>
          <a:xfrm>
            <a:off x="187156" y="1810327"/>
            <a:ext cx="10534501" cy="2585323"/>
          </a:xfrm>
          <a:prstGeom prst="rect">
            <a:avLst/>
          </a:prstGeom>
          <a:noFill/>
        </p:spPr>
        <p:txBody>
          <a:bodyPr wrap="square" rtlCol="0">
            <a:spAutoFit/>
          </a:bodyPr>
          <a:lstStyle/>
          <a:p>
            <a:r>
              <a:rPr lang="en-US" dirty="0"/>
              <a:t>We have tested the implementation of the distribution of IDC SHI raw data (binary frames) as well as waveform data using three different stream brokers (Kafka, Apache Pulsar and RabbitMQ).  All the three brokers can be used in the distribution of IDC data.  </a:t>
            </a:r>
          </a:p>
          <a:p>
            <a:endParaRPr lang="en-US" dirty="0"/>
          </a:p>
          <a:p>
            <a:r>
              <a:rPr lang="en-US" dirty="0"/>
              <a:t>Using streams broker has many advantages and will be presented in the next slides.</a:t>
            </a:r>
          </a:p>
          <a:p>
            <a:endParaRPr lang="en-US" dirty="0"/>
          </a:p>
          <a:p>
            <a:r>
              <a:rPr lang="en-US" dirty="0"/>
              <a:t>Also, different distribution scenarios for data distribution and requesting are proposed.</a:t>
            </a:r>
          </a:p>
          <a:p>
            <a:endParaRPr lang="en-US" dirty="0"/>
          </a:p>
          <a:p>
            <a:r>
              <a:rPr lang="en-US" dirty="0"/>
              <a:t>Finally, every broker has its advantages and limitations and will be detailed later.</a:t>
            </a:r>
            <a:endParaRPr lang="en-GB" dirty="0"/>
          </a:p>
        </p:txBody>
      </p:sp>
    </p:spTree>
    <p:extLst>
      <p:ext uri="{BB962C8B-B14F-4D97-AF65-F5344CB8AC3E}">
        <p14:creationId xmlns:p14="http://schemas.microsoft.com/office/powerpoint/2010/main" val="1192369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143C780A-D306-D9FA-EEC7-455406624C00}"/>
              </a:ext>
            </a:extLst>
          </p:cNvPr>
          <p:cNvSpPr txBox="1"/>
          <p:nvPr/>
        </p:nvSpPr>
        <p:spPr>
          <a:xfrm>
            <a:off x="3845378" y="646072"/>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D44A0D56-4CCC-CD44-4432-02AE7D654D6B}"/>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2946410" y="928146"/>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The asynchronous Transceiver Continuous Data (CD)</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A066D8B-40C8-F45A-0B9C-E62CCFC41DED}"/>
              </a:ext>
            </a:extLst>
          </p:cNvPr>
          <p:cNvSpPr txBox="1"/>
          <p:nvPr/>
        </p:nvSpPr>
        <p:spPr>
          <a:xfrm>
            <a:off x="2872509" y="1256802"/>
            <a:ext cx="6373081" cy="369332"/>
          </a:xfrm>
          <a:prstGeom prst="rect">
            <a:avLst/>
          </a:prstGeom>
          <a:noFill/>
        </p:spPr>
        <p:txBody>
          <a:bodyPr wrap="square" rtlCol="0">
            <a:spAutoFit/>
          </a:bodyPr>
          <a:lstStyle/>
          <a:p>
            <a:r>
              <a:rPr lang="en-US" dirty="0">
                <a:solidFill>
                  <a:srgbClr val="C00000"/>
                </a:solidFill>
              </a:rPr>
              <a:t>Scenario 1: Real-time SHI Data Flow – Starting from Station</a:t>
            </a:r>
            <a:endParaRPr lang="en-GB" dirty="0">
              <a:solidFill>
                <a:srgbClr val="C00000"/>
              </a:solidFill>
            </a:endParaRPr>
          </a:p>
        </p:txBody>
      </p:sp>
      <p:pic>
        <p:nvPicPr>
          <p:cNvPr id="9" name="Picture 8" descr="A black background with a black square&#10;&#10;AI-generated content may be incorrect.">
            <a:extLst>
              <a:ext uri="{FF2B5EF4-FFF2-40B4-BE49-F238E27FC236}">
                <a16:creationId xmlns:a16="http://schemas.microsoft.com/office/drawing/2014/main" id="{7A2FFD37-1476-A53F-898D-D39F28A061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10" name="Flowchart: Multidocument 9">
            <a:extLst>
              <a:ext uri="{FF2B5EF4-FFF2-40B4-BE49-F238E27FC236}">
                <a16:creationId xmlns:a16="http://schemas.microsoft.com/office/drawing/2014/main" id="{D9BA098B-C9C6-5DB8-9EDA-1688AF5F8098}"/>
              </a:ext>
            </a:extLst>
          </p:cNvPr>
          <p:cNvSpPr/>
          <p:nvPr/>
        </p:nvSpPr>
        <p:spPr>
          <a:xfrm>
            <a:off x="187156" y="2272145"/>
            <a:ext cx="533280" cy="452582"/>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a:extLst>
              <a:ext uri="{FF2B5EF4-FFF2-40B4-BE49-F238E27FC236}">
                <a16:creationId xmlns:a16="http://schemas.microsoft.com/office/drawing/2014/main" id="{0224C47A-135C-EB57-359D-3C620C92C317}"/>
              </a:ext>
            </a:extLst>
          </p:cNvPr>
          <p:cNvCxnSpPr>
            <a:cxnSpLocks/>
            <a:stCxn id="10" idx="3"/>
          </p:cNvCxnSpPr>
          <p:nvPr/>
        </p:nvCxnSpPr>
        <p:spPr>
          <a:xfrm>
            <a:off x="720436" y="2498436"/>
            <a:ext cx="38913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AD226583-6EFA-90FC-54BD-5A8124278113}"/>
              </a:ext>
            </a:extLst>
          </p:cNvPr>
          <p:cNvSpPr/>
          <p:nvPr/>
        </p:nvSpPr>
        <p:spPr>
          <a:xfrm>
            <a:off x="3057236" y="1782618"/>
            <a:ext cx="2586182" cy="3009315"/>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IDC</a:t>
            </a:r>
          </a:p>
          <a:p>
            <a:pPr algn="ctr"/>
            <a:r>
              <a:rPr lang="en-US" b="1" dirty="0">
                <a:solidFill>
                  <a:schemeClr val="tx1"/>
                </a:solidFill>
              </a:rPr>
              <a:t>Streamer Broker(s)</a:t>
            </a:r>
            <a:endParaRPr lang="en-GB" b="1" dirty="0">
              <a:solidFill>
                <a:schemeClr val="tx1"/>
              </a:solidFill>
            </a:endParaRPr>
          </a:p>
        </p:txBody>
      </p:sp>
      <p:sp>
        <p:nvSpPr>
          <p:cNvPr id="22" name="TextBox 21">
            <a:extLst>
              <a:ext uri="{FF2B5EF4-FFF2-40B4-BE49-F238E27FC236}">
                <a16:creationId xmlns:a16="http://schemas.microsoft.com/office/drawing/2014/main" id="{4670DF7B-DC8A-F0AE-6C32-C23BFA0E2EC9}"/>
              </a:ext>
            </a:extLst>
          </p:cNvPr>
          <p:cNvSpPr txBox="1"/>
          <p:nvPr/>
        </p:nvSpPr>
        <p:spPr>
          <a:xfrm>
            <a:off x="1059383" y="3113538"/>
            <a:ext cx="1228437" cy="584775"/>
          </a:xfrm>
          <a:prstGeom prst="rect">
            <a:avLst/>
          </a:prstGeom>
          <a:noFill/>
          <a:ln>
            <a:solidFill>
              <a:schemeClr val="accent1"/>
            </a:solidFill>
          </a:ln>
        </p:spPr>
        <p:txBody>
          <a:bodyPr wrap="square" rtlCol="0">
            <a:spAutoFit/>
          </a:bodyPr>
          <a:lstStyle/>
          <a:p>
            <a:pPr algn="ctr"/>
            <a:r>
              <a:rPr lang="en-US" dirty="0"/>
              <a:t>Station 2</a:t>
            </a:r>
          </a:p>
          <a:p>
            <a:pPr algn="ctr"/>
            <a:r>
              <a:rPr lang="en-US" sz="1400" dirty="0"/>
              <a:t>Producer</a:t>
            </a:r>
            <a:endParaRPr lang="en-GB" sz="1400" dirty="0"/>
          </a:p>
        </p:txBody>
      </p:sp>
      <p:sp>
        <p:nvSpPr>
          <p:cNvPr id="23" name="Flowchart: Multidocument 22">
            <a:extLst>
              <a:ext uri="{FF2B5EF4-FFF2-40B4-BE49-F238E27FC236}">
                <a16:creationId xmlns:a16="http://schemas.microsoft.com/office/drawing/2014/main" id="{2D20B286-D713-897E-DEB8-50FEA615E19A}"/>
              </a:ext>
            </a:extLst>
          </p:cNvPr>
          <p:cNvSpPr/>
          <p:nvPr/>
        </p:nvSpPr>
        <p:spPr>
          <a:xfrm>
            <a:off x="187156" y="3175491"/>
            <a:ext cx="533280" cy="452582"/>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62B15B36-B6EE-19A9-A1EC-A507A7A8BC6A}"/>
              </a:ext>
            </a:extLst>
          </p:cNvPr>
          <p:cNvCxnSpPr>
            <a:cxnSpLocks/>
            <a:stCxn id="23" idx="3"/>
            <a:endCxn id="22" idx="1"/>
          </p:cNvCxnSpPr>
          <p:nvPr/>
        </p:nvCxnSpPr>
        <p:spPr>
          <a:xfrm>
            <a:off x="720436" y="3401782"/>
            <a:ext cx="338947" cy="414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E137E587-11A6-C539-875A-151DFD6D6206}"/>
              </a:ext>
            </a:extLst>
          </p:cNvPr>
          <p:cNvSpPr txBox="1"/>
          <p:nvPr/>
        </p:nvSpPr>
        <p:spPr>
          <a:xfrm>
            <a:off x="999948" y="4282547"/>
            <a:ext cx="1228437" cy="584775"/>
          </a:xfrm>
          <a:prstGeom prst="rect">
            <a:avLst/>
          </a:prstGeom>
          <a:noFill/>
          <a:ln>
            <a:solidFill>
              <a:schemeClr val="accent1"/>
            </a:solidFill>
          </a:ln>
        </p:spPr>
        <p:txBody>
          <a:bodyPr wrap="square" rtlCol="0">
            <a:spAutoFit/>
          </a:bodyPr>
          <a:lstStyle/>
          <a:p>
            <a:pPr algn="ctr"/>
            <a:r>
              <a:rPr lang="en-US" dirty="0"/>
              <a:t>Station N</a:t>
            </a:r>
          </a:p>
          <a:p>
            <a:pPr algn="ctr"/>
            <a:r>
              <a:rPr lang="en-US" sz="1400" dirty="0"/>
              <a:t>Producer</a:t>
            </a:r>
            <a:endParaRPr lang="en-GB" sz="1400" dirty="0"/>
          </a:p>
        </p:txBody>
      </p:sp>
      <p:sp>
        <p:nvSpPr>
          <p:cNvPr id="29" name="Flowchart: Multidocument 28">
            <a:extLst>
              <a:ext uri="{FF2B5EF4-FFF2-40B4-BE49-F238E27FC236}">
                <a16:creationId xmlns:a16="http://schemas.microsoft.com/office/drawing/2014/main" id="{1E1ACDB7-A98D-377F-3C27-A9B774F8BDB1}"/>
              </a:ext>
            </a:extLst>
          </p:cNvPr>
          <p:cNvSpPr/>
          <p:nvPr/>
        </p:nvSpPr>
        <p:spPr>
          <a:xfrm>
            <a:off x="163068" y="4350840"/>
            <a:ext cx="533280" cy="452582"/>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Arrow Connector 29">
            <a:extLst>
              <a:ext uri="{FF2B5EF4-FFF2-40B4-BE49-F238E27FC236}">
                <a16:creationId xmlns:a16="http://schemas.microsoft.com/office/drawing/2014/main" id="{33BC5490-A776-D868-43D7-775EF6C723AF}"/>
              </a:ext>
            </a:extLst>
          </p:cNvPr>
          <p:cNvCxnSpPr>
            <a:cxnSpLocks/>
            <a:stCxn id="29" idx="3"/>
            <a:endCxn id="28" idx="1"/>
          </p:cNvCxnSpPr>
          <p:nvPr/>
        </p:nvCxnSpPr>
        <p:spPr>
          <a:xfrm flipV="1">
            <a:off x="696348" y="4574935"/>
            <a:ext cx="303600" cy="219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510274B4-7DF7-3360-21B2-4A65FAB6F8A8}"/>
              </a:ext>
            </a:extLst>
          </p:cNvPr>
          <p:cNvCxnSpPr>
            <a:cxnSpLocks/>
            <a:stCxn id="5" idx="3"/>
            <a:endCxn id="40" idx="1"/>
          </p:cNvCxnSpPr>
          <p:nvPr/>
        </p:nvCxnSpPr>
        <p:spPr>
          <a:xfrm>
            <a:off x="7674939" y="3133155"/>
            <a:ext cx="156496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1EBE46AE-DE90-819C-25B9-89411781369E}"/>
              </a:ext>
            </a:extLst>
          </p:cNvPr>
          <p:cNvCxnSpPr>
            <a:cxnSpLocks/>
            <a:stCxn id="22" idx="3"/>
          </p:cNvCxnSpPr>
          <p:nvPr/>
        </p:nvCxnSpPr>
        <p:spPr>
          <a:xfrm>
            <a:off x="2287820" y="3405926"/>
            <a:ext cx="76941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2F6DD47D-695C-ED4A-667F-336EF06B782B}"/>
              </a:ext>
            </a:extLst>
          </p:cNvPr>
          <p:cNvCxnSpPr/>
          <p:nvPr/>
        </p:nvCxnSpPr>
        <p:spPr>
          <a:xfrm>
            <a:off x="2252472" y="4554833"/>
            <a:ext cx="80476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7" name="Rectangle 36">
            <a:extLst>
              <a:ext uri="{FF2B5EF4-FFF2-40B4-BE49-F238E27FC236}">
                <a16:creationId xmlns:a16="http://schemas.microsoft.com/office/drawing/2014/main" id="{03B6A6D7-F7CA-71EE-96E1-A3A4987E46E6}"/>
              </a:ext>
            </a:extLst>
          </p:cNvPr>
          <p:cNvSpPr/>
          <p:nvPr/>
        </p:nvSpPr>
        <p:spPr>
          <a:xfrm>
            <a:off x="429708" y="3676073"/>
            <a:ext cx="891092" cy="2185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a:r>
            <a:endParaRPr lang="en-GB" dirty="0">
              <a:solidFill>
                <a:schemeClr val="tx1"/>
              </a:solidFill>
            </a:endParaRPr>
          </a:p>
        </p:txBody>
      </p:sp>
      <p:sp>
        <p:nvSpPr>
          <p:cNvPr id="38" name="TextBox 37">
            <a:extLst>
              <a:ext uri="{FF2B5EF4-FFF2-40B4-BE49-F238E27FC236}">
                <a16:creationId xmlns:a16="http://schemas.microsoft.com/office/drawing/2014/main" id="{A5141615-1308-307B-79CB-2051B6963AB1}"/>
              </a:ext>
            </a:extLst>
          </p:cNvPr>
          <p:cNvSpPr txBox="1"/>
          <p:nvPr/>
        </p:nvSpPr>
        <p:spPr>
          <a:xfrm>
            <a:off x="1109574" y="2285320"/>
            <a:ext cx="1228437" cy="584775"/>
          </a:xfrm>
          <a:prstGeom prst="rect">
            <a:avLst/>
          </a:prstGeom>
          <a:noFill/>
          <a:ln>
            <a:solidFill>
              <a:schemeClr val="accent1"/>
            </a:solidFill>
          </a:ln>
        </p:spPr>
        <p:txBody>
          <a:bodyPr wrap="square" rtlCol="0">
            <a:spAutoFit/>
          </a:bodyPr>
          <a:lstStyle/>
          <a:p>
            <a:pPr algn="ctr"/>
            <a:r>
              <a:rPr lang="en-US" dirty="0"/>
              <a:t>Station 1</a:t>
            </a:r>
          </a:p>
          <a:p>
            <a:pPr algn="ctr"/>
            <a:r>
              <a:rPr lang="en-US" sz="1400" dirty="0"/>
              <a:t>Producer</a:t>
            </a:r>
            <a:endParaRPr lang="en-GB" sz="1400" dirty="0"/>
          </a:p>
        </p:txBody>
      </p:sp>
      <p:sp>
        <p:nvSpPr>
          <p:cNvPr id="40" name="Flowchart: Multidocument 39">
            <a:extLst>
              <a:ext uri="{FF2B5EF4-FFF2-40B4-BE49-F238E27FC236}">
                <a16:creationId xmlns:a16="http://schemas.microsoft.com/office/drawing/2014/main" id="{EA502A92-F209-B990-F5CF-5A9115260DE1}"/>
              </a:ext>
            </a:extLst>
          </p:cNvPr>
          <p:cNvSpPr/>
          <p:nvPr/>
        </p:nvSpPr>
        <p:spPr>
          <a:xfrm>
            <a:off x="9239901" y="2809885"/>
            <a:ext cx="1885215" cy="646539"/>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SQLite</a:t>
            </a:r>
            <a:r>
              <a:rPr lang="en-US" sz="1600" dirty="0"/>
              <a:t> Binary Files</a:t>
            </a:r>
            <a:endParaRPr lang="en-GB" sz="1600" dirty="0"/>
          </a:p>
        </p:txBody>
      </p:sp>
      <p:cxnSp>
        <p:nvCxnSpPr>
          <p:cNvPr id="43" name="Straight Arrow Connector 42">
            <a:extLst>
              <a:ext uri="{FF2B5EF4-FFF2-40B4-BE49-F238E27FC236}">
                <a16:creationId xmlns:a16="http://schemas.microsoft.com/office/drawing/2014/main" id="{753FC734-5ED5-84C8-EE43-C1D7C2334943}"/>
              </a:ext>
            </a:extLst>
          </p:cNvPr>
          <p:cNvCxnSpPr>
            <a:cxnSpLocks/>
            <a:stCxn id="17" idx="3"/>
            <a:endCxn id="42" idx="1"/>
          </p:cNvCxnSpPr>
          <p:nvPr/>
        </p:nvCxnSpPr>
        <p:spPr>
          <a:xfrm>
            <a:off x="5643418" y="3287276"/>
            <a:ext cx="1010301" cy="11582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799FCDD7-852C-73F3-6ACE-54A91DD34249}"/>
              </a:ext>
            </a:extLst>
          </p:cNvPr>
          <p:cNvCxnSpPr>
            <a:cxnSpLocks/>
            <a:stCxn id="42" idx="3"/>
            <a:endCxn id="45" idx="1"/>
          </p:cNvCxnSpPr>
          <p:nvPr/>
        </p:nvCxnSpPr>
        <p:spPr>
          <a:xfrm flipV="1">
            <a:off x="7882156" y="4445491"/>
            <a:ext cx="1180191"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5" name="Flowchart: Multidocument 44">
            <a:extLst>
              <a:ext uri="{FF2B5EF4-FFF2-40B4-BE49-F238E27FC236}">
                <a16:creationId xmlns:a16="http://schemas.microsoft.com/office/drawing/2014/main" id="{6CBC4FEB-7E4E-0A99-F358-EDC34BC3680A}"/>
              </a:ext>
            </a:extLst>
          </p:cNvPr>
          <p:cNvSpPr/>
          <p:nvPr/>
        </p:nvSpPr>
        <p:spPr>
          <a:xfrm>
            <a:off x="9062347" y="4122221"/>
            <a:ext cx="1860361" cy="646539"/>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SQLite</a:t>
            </a:r>
            <a:r>
              <a:rPr lang="en-US" dirty="0"/>
              <a:t> Binary Files</a:t>
            </a:r>
            <a:endParaRPr lang="en-GB" dirty="0"/>
          </a:p>
        </p:txBody>
      </p:sp>
      <p:cxnSp>
        <p:nvCxnSpPr>
          <p:cNvPr id="54" name="Straight Arrow Connector 53">
            <a:extLst>
              <a:ext uri="{FF2B5EF4-FFF2-40B4-BE49-F238E27FC236}">
                <a16:creationId xmlns:a16="http://schemas.microsoft.com/office/drawing/2014/main" id="{C68DB0D5-8ED3-A172-8D81-1758E75099B3}"/>
              </a:ext>
            </a:extLst>
          </p:cNvPr>
          <p:cNvCxnSpPr>
            <a:cxnSpLocks/>
          </p:cNvCxnSpPr>
          <p:nvPr/>
        </p:nvCxnSpPr>
        <p:spPr>
          <a:xfrm>
            <a:off x="2338011" y="2604311"/>
            <a:ext cx="71922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0F999AF8-C86E-60DB-1B31-998930064D33}"/>
              </a:ext>
            </a:extLst>
          </p:cNvPr>
          <p:cNvCxnSpPr>
            <a:stCxn id="17" idx="3"/>
            <a:endCxn id="5" idx="1"/>
          </p:cNvCxnSpPr>
          <p:nvPr/>
        </p:nvCxnSpPr>
        <p:spPr>
          <a:xfrm flipV="1">
            <a:off x="5643418" y="3133155"/>
            <a:ext cx="803084" cy="1541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7" name="Rectangle 66">
            <a:extLst>
              <a:ext uri="{FF2B5EF4-FFF2-40B4-BE49-F238E27FC236}">
                <a16:creationId xmlns:a16="http://schemas.microsoft.com/office/drawing/2014/main" id="{BBD24C17-9B51-20C5-833B-1230EF647014}"/>
              </a:ext>
            </a:extLst>
          </p:cNvPr>
          <p:cNvSpPr/>
          <p:nvPr/>
        </p:nvSpPr>
        <p:spPr>
          <a:xfrm>
            <a:off x="6446501" y="1965504"/>
            <a:ext cx="2171025" cy="646539"/>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a:solidFill>
                  <a:schemeClr val="tx1"/>
                </a:solidFill>
              </a:rPr>
              <a:t>IDC Archiver </a:t>
            </a:r>
          </a:p>
          <a:p>
            <a:pPr algn="ctr"/>
            <a:r>
              <a:rPr lang="en-US" sz="1600" dirty="0">
                <a:solidFill>
                  <a:schemeClr val="tx1"/>
                </a:solidFill>
              </a:rPr>
              <a:t>Consumer</a:t>
            </a:r>
            <a:endParaRPr lang="en-GB" sz="1600" dirty="0">
              <a:solidFill>
                <a:schemeClr val="tx1"/>
              </a:solidFill>
            </a:endParaRPr>
          </a:p>
          <a:p>
            <a:pPr algn="ctr"/>
            <a:endParaRPr lang="en-GB" sz="1600" dirty="0">
              <a:solidFill>
                <a:schemeClr val="tx1"/>
              </a:solidFill>
            </a:endParaRPr>
          </a:p>
        </p:txBody>
      </p:sp>
      <p:sp>
        <p:nvSpPr>
          <p:cNvPr id="5" name="TextBox 4">
            <a:extLst>
              <a:ext uri="{FF2B5EF4-FFF2-40B4-BE49-F238E27FC236}">
                <a16:creationId xmlns:a16="http://schemas.microsoft.com/office/drawing/2014/main" id="{29B2D952-4F66-7A75-D70E-4FD7A9E43354}"/>
              </a:ext>
            </a:extLst>
          </p:cNvPr>
          <p:cNvSpPr txBox="1"/>
          <p:nvPr/>
        </p:nvSpPr>
        <p:spPr>
          <a:xfrm>
            <a:off x="6446502" y="2856156"/>
            <a:ext cx="1228437" cy="553998"/>
          </a:xfrm>
          <a:prstGeom prst="rect">
            <a:avLst/>
          </a:prstGeom>
          <a:solidFill>
            <a:schemeClr val="accent2">
              <a:lumMod val="20000"/>
              <a:lumOff val="80000"/>
            </a:schemeClr>
          </a:solidFill>
          <a:ln w="19050">
            <a:solidFill>
              <a:schemeClr val="accent1"/>
            </a:solidFill>
          </a:ln>
        </p:spPr>
        <p:txBody>
          <a:bodyPr wrap="square" rtlCol="0">
            <a:spAutoFit/>
          </a:bodyPr>
          <a:lstStyle/>
          <a:p>
            <a:pPr algn="ctr"/>
            <a:r>
              <a:rPr lang="en-US" dirty="0"/>
              <a:t>IDC</a:t>
            </a:r>
          </a:p>
          <a:p>
            <a:pPr algn="ctr"/>
            <a:r>
              <a:rPr lang="en-US" sz="1200" dirty="0"/>
              <a:t>Consumers</a:t>
            </a:r>
            <a:endParaRPr lang="en-GB" sz="1200" dirty="0"/>
          </a:p>
        </p:txBody>
      </p:sp>
      <p:sp>
        <p:nvSpPr>
          <p:cNvPr id="68" name="TextBox 67">
            <a:extLst>
              <a:ext uri="{FF2B5EF4-FFF2-40B4-BE49-F238E27FC236}">
                <a16:creationId xmlns:a16="http://schemas.microsoft.com/office/drawing/2014/main" id="{CB527BB6-A093-F4AD-5118-069DC13B2338}"/>
              </a:ext>
            </a:extLst>
          </p:cNvPr>
          <p:cNvSpPr txBox="1"/>
          <p:nvPr/>
        </p:nvSpPr>
        <p:spPr>
          <a:xfrm>
            <a:off x="6497374" y="3550567"/>
            <a:ext cx="1264708" cy="1268309"/>
          </a:xfrm>
          <a:prstGeom prst="rect">
            <a:avLst/>
          </a:prstGeom>
          <a:solidFill>
            <a:schemeClr val="accent5">
              <a:lumMod val="20000"/>
              <a:lumOff val="80000"/>
            </a:schemeClr>
          </a:solidFill>
          <a:ln>
            <a:solidFill>
              <a:schemeClr val="accent1"/>
            </a:solidFill>
          </a:ln>
        </p:spPr>
        <p:txBody>
          <a:bodyPr wrap="square" rtlCol="0">
            <a:spAutoFit/>
          </a:bodyPr>
          <a:lstStyle/>
          <a:p>
            <a:pPr algn="ctr"/>
            <a:endParaRPr lang="en-GB" dirty="0"/>
          </a:p>
        </p:txBody>
      </p:sp>
      <p:sp>
        <p:nvSpPr>
          <p:cNvPr id="42" name="TextBox 41">
            <a:extLst>
              <a:ext uri="{FF2B5EF4-FFF2-40B4-BE49-F238E27FC236}">
                <a16:creationId xmlns:a16="http://schemas.microsoft.com/office/drawing/2014/main" id="{824B30D6-C19F-B081-BE4A-240EDD4E99EB}"/>
              </a:ext>
            </a:extLst>
          </p:cNvPr>
          <p:cNvSpPr txBox="1"/>
          <p:nvPr/>
        </p:nvSpPr>
        <p:spPr>
          <a:xfrm>
            <a:off x="6653719" y="3752994"/>
            <a:ext cx="1228437" cy="1384995"/>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en-US" dirty="0"/>
              <a:t>IDC Disaster Recovery Site(s)</a:t>
            </a:r>
          </a:p>
          <a:p>
            <a:pPr algn="ctr"/>
            <a:r>
              <a:rPr lang="en-US" sz="1200" dirty="0"/>
              <a:t>Consumers</a:t>
            </a:r>
            <a:endParaRPr lang="en-GB" sz="1200" dirty="0"/>
          </a:p>
        </p:txBody>
      </p:sp>
      <p:sp>
        <p:nvSpPr>
          <p:cNvPr id="79" name="Rectangle 78">
            <a:extLst>
              <a:ext uri="{FF2B5EF4-FFF2-40B4-BE49-F238E27FC236}">
                <a16:creationId xmlns:a16="http://schemas.microsoft.com/office/drawing/2014/main" id="{E6C61505-DB49-E912-6B5C-2C6BD8008774}"/>
              </a:ext>
            </a:extLst>
          </p:cNvPr>
          <p:cNvSpPr/>
          <p:nvPr/>
        </p:nvSpPr>
        <p:spPr>
          <a:xfrm>
            <a:off x="48603" y="1772768"/>
            <a:ext cx="1163782" cy="255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Real-time data</a:t>
            </a:r>
            <a:endParaRPr lang="en-GB" sz="1200" dirty="0">
              <a:solidFill>
                <a:schemeClr val="tx1"/>
              </a:solidFill>
            </a:endParaRPr>
          </a:p>
        </p:txBody>
      </p:sp>
      <p:grpSp>
        <p:nvGrpSpPr>
          <p:cNvPr id="90" name="Group 89">
            <a:extLst>
              <a:ext uri="{FF2B5EF4-FFF2-40B4-BE49-F238E27FC236}">
                <a16:creationId xmlns:a16="http://schemas.microsoft.com/office/drawing/2014/main" id="{F3A7B891-5D15-13C3-9C85-9B68FBB35214}"/>
              </a:ext>
            </a:extLst>
          </p:cNvPr>
          <p:cNvGrpSpPr/>
          <p:nvPr/>
        </p:nvGrpSpPr>
        <p:grpSpPr>
          <a:xfrm>
            <a:off x="3900794" y="5258605"/>
            <a:ext cx="1217989" cy="837585"/>
            <a:chOff x="3845378" y="5258605"/>
            <a:chExt cx="1217989" cy="837585"/>
          </a:xfrm>
        </p:grpSpPr>
        <p:grpSp>
          <p:nvGrpSpPr>
            <p:cNvPr id="89" name="Group 88">
              <a:extLst>
                <a:ext uri="{FF2B5EF4-FFF2-40B4-BE49-F238E27FC236}">
                  <a16:creationId xmlns:a16="http://schemas.microsoft.com/office/drawing/2014/main" id="{1A651A3E-524E-7C8A-E223-DE405DD2E712}"/>
                </a:ext>
              </a:extLst>
            </p:cNvPr>
            <p:cNvGrpSpPr/>
            <p:nvPr/>
          </p:nvGrpSpPr>
          <p:grpSpPr>
            <a:xfrm>
              <a:off x="3845378" y="5258605"/>
              <a:ext cx="1065589" cy="685185"/>
              <a:chOff x="3845378" y="5095866"/>
              <a:chExt cx="1065589" cy="685185"/>
            </a:xfrm>
          </p:grpSpPr>
          <p:sp>
            <p:nvSpPr>
              <p:cNvPr id="82" name="Rectangle 81">
                <a:extLst>
                  <a:ext uri="{FF2B5EF4-FFF2-40B4-BE49-F238E27FC236}">
                    <a16:creationId xmlns:a16="http://schemas.microsoft.com/office/drawing/2014/main" id="{77A87BF1-DA73-9804-52DD-F2D3E3149DF4}"/>
                  </a:ext>
                </a:extLst>
              </p:cNvPr>
              <p:cNvSpPr/>
              <p:nvPr/>
            </p:nvSpPr>
            <p:spPr>
              <a:xfrm>
                <a:off x="3845378" y="5095866"/>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83" name="Rectangle 82">
                <a:extLst>
                  <a:ext uri="{FF2B5EF4-FFF2-40B4-BE49-F238E27FC236}">
                    <a16:creationId xmlns:a16="http://schemas.microsoft.com/office/drawing/2014/main" id="{6BEE2380-CC38-BED2-E96E-79C6BF6F3BFA}"/>
                  </a:ext>
                </a:extLst>
              </p:cNvPr>
              <p:cNvSpPr/>
              <p:nvPr/>
            </p:nvSpPr>
            <p:spPr>
              <a:xfrm>
                <a:off x="3997778" y="5248266"/>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grpSp>
        <p:sp>
          <p:nvSpPr>
            <p:cNvPr id="84" name="Rectangle 83">
              <a:extLst>
                <a:ext uri="{FF2B5EF4-FFF2-40B4-BE49-F238E27FC236}">
                  <a16:creationId xmlns:a16="http://schemas.microsoft.com/office/drawing/2014/main" id="{CB7C1027-13B3-2D0C-DDCD-1B997C18CB98}"/>
                </a:ext>
              </a:extLst>
            </p:cNvPr>
            <p:cNvSpPr/>
            <p:nvPr/>
          </p:nvSpPr>
          <p:spPr>
            <a:xfrm>
              <a:off x="4150178" y="5563405"/>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(s)</a:t>
              </a:r>
            </a:p>
            <a:p>
              <a:pPr algn="ctr"/>
              <a:r>
                <a:rPr lang="en-US" sz="1200" dirty="0">
                  <a:solidFill>
                    <a:schemeClr val="tx1"/>
                  </a:solidFill>
                </a:rPr>
                <a:t>Consumer</a:t>
              </a:r>
              <a:endParaRPr lang="en-GB" sz="1200" dirty="0">
                <a:solidFill>
                  <a:schemeClr val="tx1"/>
                </a:solidFill>
              </a:endParaRPr>
            </a:p>
          </p:txBody>
        </p:sp>
      </p:grpSp>
      <p:cxnSp>
        <p:nvCxnSpPr>
          <p:cNvPr id="92" name="Straight Arrow Connector 91">
            <a:extLst>
              <a:ext uri="{FF2B5EF4-FFF2-40B4-BE49-F238E27FC236}">
                <a16:creationId xmlns:a16="http://schemas.microsoft.com/office/drawing/2014/main" id="{6933CD84-76DB-DE29-3DC3-9214464515F1}"/>
              </a:ext>
            </a:extLst>
          </p:cNvPr>
          <p:cNvCxnSpPr>
            <a:cxnSpLocks/>
            <a:stCxn id="17" idx="2"/>
            <a:endCxn id="82" idx="0"/>
          </p:cNvCxnSpPr>
          <p:nvPr/>
        </p:nvCxnSpPr>
        <p:spPr>
          <a:xfrm>
            <a:off x="4350327" y="4791933"/>
            <a:ext cx="7062" cy="4666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a:extLst>
              <a:ext uri="{FF2B5EF4-FFF2-40B4-BE49-F238E27FC236}">
                <a16:creationId xmlns:a16="http://schemas.microsoft.com/office/drawing/2014/main" id="{F36A1C10-13D8-072A-5182-47FF350D3B6D}"/>
              </a:ext>
            </a:extLst>
          </p:cNvPr>
          <p:cNvCxnSpPr>
            <a:cxnSpLocks/>
            <a:endCxn id="67" idx="1"/>
          </p:cNvCxnSpPr>
          <p:nvPr/>
        </p:nvCxnSpPr>
        <p:spPr>
          <a:xfrm flipV="1">
            <a:off x="5675745" y="2288774"/>
            <a:ext cx="770756" cy="96845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0" name="Rectangle: Rounded Corners 99">
            <a:extLst>
              <a:ext uri="{FF2B5EF4-FFF2-40B4-BE49-F238E27FC236}">
                <a16:creationId xmlns:a16="http://schemas.microsoft.com/office/drawing/2014/main" id="{7D99EBC6-F117-FA49-D583-1DB5559FE7C5}"/>
              </a:ext>
            </a:extLst>
          </p:cNvPr>
          <p:cNvSpPr/>
          <p:nvPr/>
        </p:nvSpPr>
        <p:spPr>
          <a:xfrm>
            <a:off x="9319491" y="1524000"/>
            <a:ext cx="1430426" cy="8179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Rectangle: Rounded Corners 101">
            <a:extLst>
              <a:ext uri="{FF2B5EF4-FFF2-40B4-BE49-F238E27FC236}">
                <a16:creationId xmlns:a16="http://schemas.microsoft.com/office/drawing/2014/main" id="{3C80C527-672C-EF90-CA2F-EAD872005B3E}"/>
              </a:ext>
            </a:extLst>
          </p:cNvPr>
          <p:cNvSpPr/>
          <p:nvPr/>
        </p:nvSpPr>
        <p:spPr>
          <a:xfrm>
            <a:off x="9420454" y="1635803"/>
            <a:ext cx="1430426" cy="8179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Rectangle: Rounded Corners 102">
            <a:extLst>
              <a:ext uri="{FF2B5EF4-FFF2-40B4-BE49-F238E27FC236}">
                <a16:creationId xmlns:a16="http://schemas.microsoft.com/office/drawing/2014/main" id="{07E76313-C7FA-5192-DBE0-DB2E14BA8497}"/>
              </a:ext>
            </a:extLst>
          </p:cNvPr>
          <p:cNvSpPr/>
          <p:nvPr/>
        </p:nvSpPr>
        <p:spPr>
          <a:xfrm>
            <a:off x="9560847" y="1804460"/>
            <a:ext cx="1430426" cy="8179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Long term storage</a:t>
            </a:r>
            <a:endParaRPr lang="en-GB" dirty="0"/>
          </a:p>
        </p:txBody>
      </p:sp>
      <p:cxnSp>
        <p:nvCxnSpPr>
          <p:cNvPr id="104" name="Straight Arrow Connector 103">
            <a:extLst>
              <a:ext uri="{FF2B5EF4-FFF2-40B4-BE49-F238E27FC236}">
                <a16:creationId xmlns:a16="http://schemas.microsoft.com/office/drawing/2014/main" id="{914E3B35-5942-D019-F1E2-8ED03544B941}"/>
              </a:ext>
            </a:extLst>
          </p:cNvPr>
          <p:cNvCxnSpPr>
            <a:cxnSpLocks/>
          </p:cNvCxnSpPr>
          <p:nvPr/>
        </p:nvCxnSpPr>
        <p:spPr>
          <a:xfrm>
            <a:off x="8570705" y="2213426"/>
            <a:ext cx="74878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54237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CCB14-DA6A-D84A-471E-59F9C6F6C629}"/>
            </a:ext>
          </a:extLst>
        </p:cNvPr>
        <p:cNvGrpSpPr/>
        <p:nvPr/>
      </p:nvGrpSpPr>
      <p:grpSpPr>
        <a:xfrm>
          <a:off x="0" y="0"/>
          <a:ext cx="0" cy="0"/>
          <a:chOff x="0" y="0"/>
          <a:chExt cx="0" cy="0"/>
        </a:xfrm>
      </p:grpSpPr>
      <p:sp>
        <p:nvSpPr>
          <p:cNvPr id="86" name="Rectangle 85">
            <a:extLst>
              <a:ext uri="{FF2B5EF4-FFF2-40B4-BE49-F238E27FC236}">
                <a16:creationId xmlns:a16="http://schemas.microsoft.com/office/drawing/2014/main" id="{4E0EEB50-B686-0855-3B05-418513FBC723}"/>
              </a:ext>
            </a:extLst>
          </p:cNvPr>
          <p:cNvSpPr/>
          <p:nvPr/>
        </p:nvSpPr>
        <p:spPr>
          <a:xfrm>
            <a:off x="2789382" y="1646317"/>
            <a:ext cx="7481454" cy="3934695"/>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3">
            <a:extLst>
              <a:ext uri="{FF2B5EF4-FFF2-40B4-BE49-F238E27FC236}">
                <a16:creationId xmlns:a16="http://schemas.microsoft.com/office/drawing/2014/main" id="{0A279160-A4F6-74E9-04E0-60FC54EBF56A}"/>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DFDAF7D9-9052-CF5D-70AF-83723FBE9892}"/>
              </a:ext>
            </a:extLst>
          </p:cNvPr>
          <p:cNvSpPr txBox="1"/>
          <p:nvPr/>
        </p:nvSpPr>
        <p:spPr>
          <a:xfrm>
            <a:off x="3845378" y="646072"/>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8BC707AB-976E-0C2B-8594-256EB26B032E}"/>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E0D0EA37-DCC6-E1A4-0069-7F9B71A1A363}"/>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107F4CB9-6532-CF6E-D1EC-7508D5CEDFE5}"/>
              </a:ext>
            </a:extLst>
          </p:cNvPr>
          <p:cNvSpPr txBox="1"/>
          <p:nvPr/>
        </p:nvSpPr>
        <p:spPr>
          <a:xfrm>
            <a:off x="2946410" y="928146"/>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endParaRPr lang="en-GB" dirty="0"/>
          </a:p>
        </p:txBody>
      </p:sp>
      <p:sp>
        <p:nvSpPr>
          <p:cNvPr id="2" name="Title 1">
            <a:extLst>
              <a:ext uri="{FF2B5EF4-FFF2-40B4-BE49-F238E27FC236}">
                <a16:creationId xmlns:a16="http://schemas.microsoft.com/office/drawing/2014/main" id="{F5931F1A-6D8B-6278-755A-A1C185319028}"/>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6198D26-DD3F-60AA-3B5C-BC47EE78E801}"/>
              </a:ext>
            </a:extLst>
          </p:cNvPr>
          <p:cNvSpPr txBox="1"/>
          <p:nvPr/>
        </p:nvSpPr>
        <p:spPr>
          <a:xfrm>
            <a:off x="3371271" y="1276985"/>
            <a:ext cx="6039613" cy="369332"/>
          </a:xfrm>
          <a:prstGeom prst="rect">
            <a:avLst/>
          </a:prstGeom>
          <a:noFill/>
        </p:spPr>
        <p:txBody>
          <a:bodyPr wrap="square" rtlCol="0">
            <a:spAutoFit/>
          </a:bodyPr>
          <a:lstStyle/>
          <a:p>
            <a:r>
              <a:rPr lang="en-US" dirty="0">
                <a:solidFill>
                  <a:srgbClr val="C00000"/>
                </a:solidFill>
              </a:rPr>
              <a:t>Scenario 2: Real-time SHI Data Flow – Starting from IDC</a:t>
            </a:r>
            <a:endParaRPr lang="en-GB" dirty="0">
              <a:solidFill>
                <a:srgbClr val="C00000"/>
              </a:solidFill>
            </a:endParaRPr>
          </a:p>
        </p:txBody>
      </p:sp>
      <p:pic>
        <p:nvPicPr>
          <p:cNvPr id="9" name="Picture 8" descr="A black background with a black square&#10;&#10;AI-generated content may be incorrect.">
            <a:extLst>
              <a:ext uri="{FF2B5EF4-FFF2-40B4-BE49-F238E27FC236}">
                <a16:creationId xmlns:a16="http://schemas.microsoft.com/office/drawing/2014/main" id="{9135D0CC-9A26-4FEE-93C2-FB1FC1DCB3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10" name="Flowchart: Multidocument 9">
            <a:extLst>
              <a:ext uri="{FF2B5EF4-FFF2-40B4-BE49-F238E27FC236}">
                <a16:creationId xmlns:a16="http://schemas.microsoft.com/office/drawing/2014/main" id="{016D7E29-13A9-3BA5-B9DD-89E1A566973F}"/>
              </a:ext>
            </a:extLst>
          </p:cNvPr>
          <p:cNvSpPr/>
          <p:nvPr/>
        </p:nvSpPr>
        <p:spPr>
          <a:xfrm>
            <a:off x="187156" y="2272145"/>
            <a:ext cx="533280" cy="452582"/>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a:extLst>
              <a:ext uri="{FF2B5EF4-FFF2-40B4-BE49-F238E27FC236}">
                <a16:creationId xmlns:a16="http://schemas.microsoft.com/office/drawing/2014/main" id="{95FDA40F-EF90-2130-D826-6E69763A75C7}"/>
              </a:ext>
            </a:extLst>
          </p:cNvPr>
          <p:cNvCxnSpPr>
            <a:cxnSpLocks/>
            <a:stCxn id="10" idx="3"/>
          </p:cNvCxnSpPr>
          <p:nvPr/>
        </p:nvCxnSpPr>
        <p:spPr>
          <a:xfrm>
            <a:off x="720436" y="2498436"/>
            <a:ext cx="38913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D11C2F33-6CA5-469B-9327-E9A36728452A}"/>
              </a:ext>
            </a:extLst>
          </p:cNvPr>
          <p:cNvSpPr/>
          <p:nvPr/>
        </p:nvSpPr>
        <p:spPr>
          <a:xfrm>
            <a:off x="7155563" y="1792428"/>
            <a:ext cx="2586182" cy="3009315"/>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IDC</a:t>
            </a:r>
          </a:p>
          <a:p>
            <a:pPr algn="ctr"/>
            <a:r>
              <a:rPr lang="en-US" b="1" dirty="0">
                <a:solidFill>
                  <a:schemeClr val="tx1"/>
                </a:solidFill>
              </a:rPr>
              <a:t>Streamer Broker</a:t>
            </a:r>
            <a:endParaRPr lang="en-GB" b="1" dirty="0">
              <a:solidFill>
                <a:schemeClr val="tx1"/>
              </a:solidFill>
            </a:endParaRPr>
          </a:p>
        </p:txBody>
      </p:sp>
      <p:sp>
        <p:nvSpPr>
          <p:cNvPr id="22" name="TextBox 21">
            <a:extLst>
              <a:ext uri="{FF2B5EF4-FFF2-40B4-BE49-F238E27FC236}">
                <a16:creationId xmlns:a16="http://schemas.microsoft.com/office/drawing/2014/main" id="{54F37058-FB1A-ECCC-4012-2A5141FF17F2}"/>
              </a:ext>
            </a:extLst>
          </p:cNvPr>
          <p:cNvSpPr txBox="1"/>
          <p:nvPr/>
        </p:nvSpPr>
        <p:spPr>
          <a:xfrm>
            <a:off x="1059383" y="3113538"/>
            <a:ext cx="1228437" cy="584775"/>
          </a:xfrm>
          <a:prstGeom prst="rect">
            <a:avLst/>
          </a:prstGeom>
          <a:noFill/>
          <a:ln>
            <a:solidFill>
              <a:schemeClr val="accent1"/>
            </a:solidFill>
          </a:ln>
        </p:spPr>
        <p:txBody>
          <a:bodyPr wrap="square" rtlCol="0">
            <a:spAutoFit/>
          </a:bodyPr>
          <a:lstStyle/>
          <a:p>
            <a:pPr algn="ctr"/>
            <a:r>
              <a:rPr lang="en-US" dirty="0"/>
              <a:t>Station 2</a:t>
            </a:r>
          </a:p>
          <a:p>
            <a:pPr algn="ctr"/>
            <a:r>
              <a:rPr lang="en-US" sz="1400" dirty="0" err="1"/>
              <a:t>CDSender</a:t>
            </a:r>
            <a:endParaRPr lang="en-GB" sz="1400" dirty="0"/>
          </a:p>
        </p:txBody>
      </p:sp>
      <p:sp>
        <p:nvSpPr>
          <p:cNvPr id="23" name="Flowchart: Multidocument 22">
            <a:extLst>
              <a:ext uri="{FF2B5EF4-FFF2-40B4-BE49-F238E27FC236}">
                <a16:creationId xmlns:a16="http://schemas.microsoft.com/office/drawing/2014/main" id="{5F7D8EBA-E0C2-5D49-B529-C1FCB982B345}"/>
              </a:ext>
            </a:extLst>
          </p:cNvPr>
          <p:cNvSpPr/>
          <p:nvPr/>
        </p:nvSpPr>
        <p:spPr>
          <a:xfrm>
            <a:off x="187156" y="3175491"/>
            <a:ext cx="533280" cy="452582"/>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5000A7D0-A7C4-97E6-FC6A-244B5108F716}"/>
              </a:ext>
            </a:extLst>
          </p:cNvPr>
          <p:cNvCxnSpPr>
            <a:cxnSpLocks/>
            <a:stCxn id="23" idx="3"/>
            <a:endCxn id="22" idx="1"/>
          </p:cNvCxnSpPr>
          <p:nvPr/>
        </p:nvCxnSpPr>
        <p:spPr>
          <a:xfrm>
            <a:off x="720436" y="3401782"/>
            <a:ext cx="338947" cy="414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BB04B6E4-03E9-5CBE-BE10-4822B9C50F59}"/>
              </a:ext>
            </a:extLst>
          </p:cNvPr>
          <p:cNvSpPr txBox="1"/>
          <p:nvPr/>
        </p:nvSpPr>
        <p:spPr>
          <a:xfrm>
            <a:off x="999948" y="4282547"/>
            <a:ext cx="1228437" cy="584775"/>
          </a:xfrm>
          <a:prstGeom prst="rect">
            <a:avLst/>
          </a:prstGeom>
          <a:noFill/>
          <a:ln>
            <a:solidFill>
              <a:schemeClr val="accent1"/>
            </a:solidFill>
          </a:ln>
        </p:spPr>
        <p:txBody>
          <a:bodyPr wrap="square" rtlCol="0">
            <a:spAutoFit/>
          </a:bodyPr>
          <a:lstStyle/>
          <a:p>
            <a:pPr algn="ctr"/>
            <a:r>
              <a:rPr lang="en-US" dirty="0"/>
              <a:t>Station N</a:t>
            </a:r>
          </a:p>
          <a:p>
            <a:pPr algn="ctr"/>
            <a:r>
              <a:rPr lang="en-US" sz="1400" dirty="0" err="1"/>
              <a:t>CDSender</a:t>
            </a:r>
            <a:endParaRPr lang="en-GB" sz="1400" dirty="0"/>
          </a:p>
        </p:txBody>
      </p:sp>
      <p:sp>
        <p:nvSpPr>
          <p:cNvPr id="29" name="Flowchart: Multidocument 28">
            <a:extLst>
              <a:ext uri="{FF2B5EF4-FFF2-40B4-BE49-F238E27FC236}">
                <a16:creationId xmlns:a16="http://schemas.microsoft.com/office/drawing/2014/main" id="{5E7A0E2E-1828-96CE-6446-120E64356968}"/>
              </a:ext>
            </a:extLst>
          </p:cNvPr>
          <p:cNvSpPr/>
          <p:nvPr/>
        </p:nvSpPr>
        <p:spPr>
          <a:xfrm>
            <a:off x="163068" y="4350840"/>
            <a:ext cx="533280" cy="452582"/>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Arrow Connector 29">
            <a:extLst>
              <a:ext uri="{FF2B5EF4-FFF2-40B4-BE49-F238E27FC236}">
                <a16:creationId xmlns:a16="http://schemas.microsoft.com/office/drawing/2014/main" id="{BBEA024E-7770-157D-6F6F-BDBF4A7C2DE5}"/>
              </a:ext>
            </a:extLst>
          </p:cNvPr>
          <p:cNvCxnSpPr>
            <a:cxnSpLocks/>
            <a:stCxn id="29" idx="3"/>
            <a:endCxn id="28" idx="1"/>
          </p:cNvCxnSpPr>
          <p:nvPr/>
        </p:nvCxnSpPr>
        <p:spPr>
          <a:xfrm flipV="1">
            <a:off x="696348" y="4574935"/>
            <a:ext cx="303600" cy="219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AAD58B20-7BE1-2EAD-8EB8-2A5D8B743CE0}"/>
              </a:ext>
            </a:extLst>
          </p:cNvPr>
          <p:cNvCxnSpPr>
            <a:cxnSpLocks/>
            <a:stCxn id="22" idx="3"/>
          </p:cNvCxnSpPr>
          <p:nvPr/>
        </p:nvCxnSpPr>
        <p:spPr>
          <a:xfrm>
            <a:off x="2287820" y="3405926"/>
            <a:ext cx="76941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00D2C7B0-9CA6-94D9-1506-CCC3B0275D66}"/>
              </a:ext>
            </a:extLst>
          </p:cNvPr>
          <p:cNvCxnSpPr/>
          <p:nvPr/>
        </p:nvCxnSpPr>
        <p:spPr>
          <a:xfrm>
            <a:off x="2252472" y="4554833"/>
            <a:ext cx="804763"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7" name="Rectangle 36">
            <a:extLst>
              <a:ext uri="{FF2B5EF4-FFF2-40B4-BE49-F238E27FC236}">
                <a16:creationId xmlns:a16="http://schemas.microsoft.com/office/drawing/2014/main" id="{AC3F3C45-3342-BC25-16AB-7285B695298D}"/>
              </a:ext>
            </a:extLst>
          </p:cNvPr>
          <p:cNvSpPr/>
          <p:nvPr/>
        </p:nvSpPr>
        <p:spPr>
          <a:xfrm>
            <a:off x="429708" y="3676073"/>
            <a:ext cx="891092" cy="2185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t>
            </a:r>
            <a:endParaRPr lang="en-GB" dirty="0">
              <a:solidFill>
                <a:schemeClr val="tx1"/>
              </a:solidFill>
            </a:endParaRPr>
          </a:p>
        </p:txBody>
      </p:sp>
      <p:sp>
        <p:nvSpPr>
          <p:cNvPr id="38" name="TextBox 37">
            <a:extLst>
              <a:ext uri="{FF2B5EF4-FFF2-40B4-BE49-F238E27FC236}">
                <a16:creationId xmlns:a16="http://schemas.microsoft.com/office/drawing/2014/main" id="{803E37BC-EBD1-90B1-6B4D-90A8193B2911}"/>
              </a:ext>
            </a:extLst>
          </p:cNvPr>
          <p:cNvSpPr txBox="1"/>
          <p:nvPr/>
        </p:nvSpPr>
        <p:spPr>
          <a:xfrm>
            <a:off x="1109574" y="2285320"/>
            <a:ext cx="1228437" cy="584775"/>
          </a:xfrm>
          <a:prstGeom prst="rect">
            <a:avLst/>
          </a:prstGeom>
          <a:noFill/>
          <a:ln>
            <a:solidFill>
              <a:schemeClr val="accent1"/>
            </a:solidFill>
          </a:ln>
        </p:spPr>
        <p:txBody>
          <a:bodyPr wrap="square" rtlCol="0">
            <a:spAutoFit/>
          </a:bodyPr>
          <a:lstStyle/>
          <a:p>
            <a:pPr algn="ctr"/>
            <a:r>
              <a:rPr lang="en-US" dirty="0"/>
              <a:t>Station 1</a:t>
            </a:r>
          </a:p>
          <a:p>
            <a:pPr algn="ctr"/>
            <a:r>
              <a:rPr lang="en-US" sz="1400" dirty="0" err="1"/>
              <a:t>CDSender</a:t>
            </a:r>
            <a:endParaRPr lang="en-GB" sz="1400" dirty="0"/>
          </a:p>
        </p:txBody>
      </p:sp>
      <p:sp>
        <p:nvSpPr>
          <p:cNvPr id="40" name="Flowchart: Multidocument 39">
            <a:extLst>
              <a:ext uri="{FF2B5EF4-FFF2-40B4-BE49-F238E27FC236}">
                <a16:creationId xmlns:a16="http://schemas.microsoft.com/office/drawing/2014/main" id="{249D142E-D863-1631-A555-B933B161A2CD}"/>
              </a:ext>
            </a:extLst>
          </p:cNvPr>
          <p:cNvSpPr/>
          <p:nvPr/>
        </p:nvSpPr>
        <p:spPr>
          <a:xfrm>
            <a:off x="4902753" y="4119069"/>
            <a:ext cx="1587791" cy="646539"/>
          </a:xfrm>
          <a:prstGeom prst="flowChartMultidocumen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dirty="0"/>
              <a:t>SQLite</a:t>
            </a:r>
            <a:r>
              <a:rPr lang="en-US" sz="1600" dirty="0"/>
              <a:t> Binary Files</a:t>
            </a:r>
            <a:endParaRPr lang="en-GB" sz="1600" dirty="0"/>
          </a:p>
        </p:txBody>
      </p:sp>
      <p:cxnSp>
        <p:nvCxnSpPr>
          <p:cNvPr id="54" name="Straight Arrow Connector 53">
            <a:extLst>
              <a:ext uri="{FF2B5EF4-FFF2-40B4-BE49-F238E27FC236}">
                <a16:creationId xmlns:a16="http://schemas.microsoft.com/office/drawing/2014/main" id="{F4B15BEB-81A3-2D16-62E5-5D00416CDB1B}"/>
              </a:ext>
            </a:extLst>
          </p:cNvPr>
          <p:cNvCxnSpPr>
            <a:cxnSpLocks/>
          </p:cNvCxnSpPr>
          <p:nvPr/>
        </p:nvCxnSpPr>
        <p:spPr>
          <a:xfrm>
            <a:off x="2338011" y="2604311"/>
            <a:ext cx="719224"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9" name="Rectangle 78">
            <a:extLst>
              <a:ext uri="{FF2B5EF4-FFF2-40B4-BE49-F238E27FC236}">
                <a16:creationId xmlns:a16="http://schemas.microsoft.com/office/drawing/2014/main" id="{5C52D186-66E5-F941-F01F-A1289BA56A1B}"/>
              </a:ext>
            </a:extLst>
          </p:cNvPr>
          <p:cNvSpPr/>
          <p:nvPr/>
        </p:nvSpPr>
        <p:spPr>
          <a:xfrm>
            <a:off x="48603" y="1772768"/>
            <a:ext cx="1163782" cy="2559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Real-time data</a:t>
            </a:r>
            <a:endParaRPr lang="en-GB" sz="1200" dirty="0">
              <a:solidFill>
                <a:schemeClr val="tx1"/>
              </a:solidFill>
            </a:endParaRPr>
          </a:p>
        </p:txBody>
      </p:sp>
      <p:sp>
        <p:nvSpPr>
          <p:cNvPr id="13" name="TextBox 12">
            <a:extLst>
              <a:ext uri="{FF2B5EF4-FFF2-40B4-BE49-F238E27FC236}">
                <a16:creationId xmlns:a16="http://schemas.microsoft.com/office/drawing/2014/main" id="{DE2BA23B-4B1B-E52A-9263-77A3622F9CAD}"/>
              </a:ext>
            </a:extLst>
          </p:cNvPr>
          <p:cNvSpPr txBox="1"/>
          <p:nvPr/>
        </p:nvSpPr>
        <p:spPr>
          <a:xfrm>
            <a:off x="3035816" y="2284626"/>
            <a:ext cx="1228437" cy="523220"/>
          </a:xfrm>
          <a:prstGeom prst="rect">
            <a:avLst/>
          </a:prstGeom>
          <a:solidFill>
            <a:schemeClr val="accent3">
              <a:lumMod val="20000"/>
              <a:lumOff val="80000"/>
            </a:schemeClr>
          </a:solidFill>
          <a:ln>
            <a:solidFill>
              <a:schemeClr val="accent1"/>
            </a:solidFill>
          </a:ln>
        </p:spPr>
        <p:txBody>
          <a:bodyPr wrap="square" rtlCol="0">
            <a:spAutoFit/>
          </a:bodyPr>
          <a:lstStyle/>
          <a:p>
            <a:pPr algn="ctr"/>
            <a:r>
              <a:rPr lang="en-US" sz="1400" dirty="0"/>
              <a:t>IDC </a:t>
            </a:r>
            <a:r>
              <a:rPr lang="en-US" sz="1400" dirty="0" err="1"/>
              <a:t>CDReceiver</a:t>
            </a:r>
            <a:r>
              <a:rPr lang="en-US" sz="1400" dirty="0"/>
              <a:t> 1</a:t>
            </a:r>
            <a:endParaRPr lang="en-GB" sz="1400" dirty="0"/>
          </a:p>
        </p:txBody>
      </p:sp>
      <p:sp>
        <p:nvSpPr>
          <p:cNvPr id="18" name="TextBox 17">
            <a:extLst>
              <a:ext uri="{FF2B5EF4-FFF2-40B4-BE49-F238E27FC236}">
                <a16:creationId xmlns:a16="http://schemas.microsoft.com/office/drawing/2014/main" id="{6F14E907-744A-78A0-6E45-F3BEB7E5CF8F}"/>
              </a:ext>
            </a:extLst>
          </p:cNvPr>
          <p:cNvSpPr txBox="1"/>
          <p:nvPr/>
        </p:nvSpPr>
        <p:spPr>
          <a:xfrm>
            <a:off x="3035816" y="3112132"/>
            <a:ext cx="1228437" cy="523220"/>
          </a:xfrm>
          <a:prstGeom prst="rect">
            <a:avLst/>
          </a:prstGeom>
          <a:solidFill>
            <a:schemeClr val="accent3">
              <a:lumMod val="20000"/>
              <a:lumOff val="80000"/>
            </a:schemeClr>
          </a:solidFill>
          <a:ln>
            <a:solidFill>
              <a:schemeClr val="accent1"/>
            </a:solidFill>
          </a:ln>
        </p:spPr>
        <p:txBody>
          <a:bodyPr wrap="square" rtlCol="0">
            <a:spAutoFit/>
          </a:bodyPr>
          <a:lstStyle/>
          <a:p>
            <a:pPr algn="ctr"/>
            <a:r>
              <a:rPr lang="en-US" sz="1400" dirty="0"/>
              <a:t>IDC </a:t>
            </a:r>
            <a:r>
              <a:rPr lang="en-US" sz="1400" dirty="0" err="1"/>
              <a:t>CDReceiver</a:t>
            </a:r>
            <a:r>
              <a:rPr lang="en-US" sz="1400" dirty="0"/>
              <a:t> 2</a:t>
            </a:r>
            <a:endParaRPr lang="en-GB" sz="1400" dirty="0"/>
          </a:p>
        </p:txBody>
      </p:sp>
      <p:sp>
        <p:nvSpPr>
          <p:cNvPr id="20" name="TextBox 19">
            <a:extLst>
              <a:ext uri="{FF2B5EF4-FFF2-40B4-BE49-F238E27FC236}">
                <a16:creationId xmlns:a16="http://schemas.microsoft.com/office/drawing/2014/main" id="{86C3BAF7-2A36-C14C-D5DF-4D53AE013BBA}"/>
              </a:ext>
            </a:extLst>
          </p:cNvPr>
          <p:cNvSpPr txBox="1"/>
          <p:nvPr/>
        </p:nvSpPr>
        <p:spPr>
          <a:xfrm>
            <a:off x="3057235" y="4278523"/>
            <a:ext cx="1228437" cy="523220"/>
          </a:xfrm>
          <a:prstGeom prst="rect">
            <a:avLst/>
          </a:prstGeom>
          <a:solidFill>
            <a:schemeClr val="accent3">
              <a:lumMod val="20000"/>
              <a:lumOff val="80000"/>
            </a:schemeClr>
          </a:solidFill>
          <a:ln>
            <a:solidFill>
              <a:schemeClr val="accent1"/>
            </a:solidFill>
          </a:ln>
        </p:spPr>
        <p:txBody>
          <a:bodyPr wrap="square" rtlCol="0">
            <a:spAutoFit/>
          </a:bodyPr>
          <a:lstStyle/>
          <a:p>
            <a:pPr algn="ctr"/>
            <a:r>
              <a:rPr lang="en-US" sz="1400" dirty="0"/>
              <a:t>IDC </a:t>
            </a:r>
            <a:r>
              <a:rPr lang="en-US" sz="1400" dirty="0" err="1"/>
              <a:t>CDReceiver</a:t>
            </a:r>
            <a:r>
              <a:rPr lang="en-US" sz="1400" dirty="0"/>
              <a:t> 3</a:t>
            </a:r>
            <a:endParaRPr lang="en-GB" sz="1400" dirty="0"/>
          </a:p>
        </p:txBody>
      </p:sp>
      <p:sp>
        <p:nvSpPr>
          <p:cNvPr id="35" name="Flowchart: Multidocument 34">
            <a:extLst>
              <a:ext uri="{FF2B5EF4-FFF2-40B4-BE49-F238E27FC236}">
                <a16:creationId xmlns:a16="http://schemas.microsoft.com/office/drawing/2014/main" id="{755A88D6-7CE9-EBD6-C521-C32B6B33F21A}"/>
              </a:ext>
            </a:extLst>
          </p:cNvPr>
          <p:cNvSpPr/>
          <p:nvPr/>
        </p:nvSpPr>
        <p:spPr>
          <a:xfrm>
            <a:off x="5489806" y="1981574"/>
            <a:ext cx="748146" cy="469734"/>
          </a:xfrm>
          <a:prstGeom prst="flowChartMultidocument">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1" name="Straight Arrow Connector 40">
            <a:extLst>
              <a:ext uri="{FF2B5EF4-FFF2-40B4-BE49-F238E27FC236}">
                <a16:creationId xmlns:a16="http://schemas.microsoft.com/office/drawing/2014/main" id="{090E2ED5-B4DF-47D3-4B7F-863D657A3E8D}"/>
              </a:ext>
            </a:extLst>
          </p:cNvPr>
          <p:cNvCxnSpPr>
            <a:stCxn id="13" idx="3"/>
            <a:endCxn id="35" idx="1"/>
          </p:cNvCxnSpPr>
          <p:nvPr/>
        </p:nvCxnSpPr>
        <p:spPr>
          <a:xfrm flipV="1">
            <a:off x="4264253" y="2216441"/>
            <a:ext cx="1225553" cy="3297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2845FDEA-C15E-870C-5BDE-248F46E76E38}"/>
              </a:ext>
            </a:extLst>
          </p:cNvPr>
          <p:cNvCxnSpPr>
            <a:cxnSpLocks/>
            <a:stCxn id="18" idx="3"/>
            <a:endCxn id="35" idx="1"/>
          </p:cNvCxnSpPr>
          <p:nvPr/>
        </p:nvCxnSpPr>
        <p:spPr>
          <a:xfrm flipV="1">
            <a:off x="4264253" y="2216441"/>
            <a:ext cx="1225553" cy="115730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21E7ED73-5D69-EA82-7C4A-17A705D1A928}"/>
              </a:ext>
            </a:extLst>
          </p:cNvPr>
          <p:cNvCxnSpPr>
            <a:stCxn id="20" idx="3"/>
            <a:endCxn id="35" idx="1"/>
          </p:cNvCxnSpPr>
          <p:nvPr/>
        </p:nvCxnSpPr>
        <p:spPr>
          <a:xfrm flipV="1">
            <a:off x="4285672" y="2216441"/>
            <a:ext cx="1204134" cy="232369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DC863EF8-9923-EEF2-3D5D-786FEB9C9354}"/>
              </a:ext>
            </a:extLst>
          </p:cNvPr>
          <p:cNvSpPr txBox="1"/>
          <p:nvPr/>
        </p:nvSpPr>
        <p:spPr>
          <a:xfrm>
            <a:off x="5112327" y="1762235"/>
            <a:ext cx="1505527" cy="276999"/>
          </a:xfrm>
          <a:prstGeom prst="rect">
            <a:avLst/>
          </a:prstGeom>
          <a:noFill/>
        </p:spPr>
        <p:txBody>
          <a:bodyPr wrap="square" rtlCol="0">
            <a:spAutoFit/>
          </a:bodyPr>
          <a:lstStyle/>
          <a:p>
            <a:r>
              <a:rPr lang="en-US" sz="1200" dirty="0"/>
              <a:t>Binary files</a:t>
            </a:r>
            <a:endParaRPr lang="en-GB" sz="1200" dirty="0"/>
          </a:p>
        </p:txBody>
      </p:sp>
      <p:sp>
        <p:nvSpPr>
          <p:cNvPr id="51" name="TextBox 50">
            <a:extLst>
              <a:ext uri="{FF2B5EF4-FFF2-40B4-BE49-F238E27FC236}">
                <a16:creationId xmlns:a16="http://schemas.microsoft.com/office/drawing/2014/main" id="{D00C1E39-ED5A-238C-096D-61E645823367}"/>
              </a:ext>
            </a:extLst>
          </p:cNvPr>
          <p:cNvSpPr txBox="1"/>
          <p:nvPr/>
        </p:nvSpPr>
        <p:spPr>
          <a:xfrm>
            <a:off x="5188955" y="2844225"/>
            <a:ext cx="1228437" cy="584775"/>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dirty="0"/>
              <a:t>Parser &amp;</a:t>
            </a:r>
          </a:p>
          <a:p>
            <a:pPr algn="ctr"/>
            <a:r>
              <a:rPr lang="en-US" sz="1400" dirty="0"/>
              <a:t>Producer(s)</a:t>
            </a:r>
            <a:endParaRPr lang="en-GB" sz="1400" dirty="0"/>
          </a:p>
        </p:txBody>
      </p:sp>
      <p:cxnSp>
        <p:nvCxnSpPr>
          <p:cNvPr id="53" name="Straight Arrow Connector 52">
            <a:extLst>
              <a:ext uri="{FF2B5EF4-FFF2-40B4-BE49-F238E27FC236}">
                <a16:creationId xmlns:a16="http://schemas.microsoft.com/office/drawing/2014/main" id="{2440FF37-2749-B998-32F6-2015C870A692}"/>
              </a:ext>
            </a:extLst>
          </p:cNvPr>
          <p:cNvCxnSpPr>
            <a:cxnSpLocks/>
            <a:stCxn id="35" idx="2"/>
          </p:cNvCxnSpPr>
          <p:nvPr/>
        </p:nvCxnSpPr>
        <p:spPr>
          <a:xfrm flipH="1">
            <a:off x="5803173" y="2433519"/>
            <a:ext cx="8682" cy="4180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DFF397C9-605B-06DD-8536-B35AF2A141B8}"/>
              </a:ext>
            </a:extLst>
          </p:cNvPr>
          <p:cNvCxnSpPr>
            <a:cxnSpLocks/>
            <a:stCxn id="51" idx="2"/>
            <a:endCxn id="40" idx="0"/>
          </p:cNvCxnSpPr>
          <p:nvPr/>
        </p:nvCxnSpPr>
        <p:spPr>
          <a:xfrm>
            <a:off x="5803174" y="3429000"/>
            <a:ext cx="2709" cy="6900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a:extLst>
              <a:ext uri="{FF2B5EF4-FFF2-40B4-BE49-F238E27FC236}">
                <a16:creationId xmlns:a16="http://schemas.microsoft.com/office/drawing/2014/main" id="{DDC1F99B-8D7C-7AEF-CE18-F82D8B4442C2}"/>
              </a:ext>
            </a:extLst>
          </p:cNvPr>
          <p:cNvCxnSpPr>
            <a:cxnSpLocks/>
            <a:stCxn id="51" idx="3"/>
          </p:cNvCxnSpPr>
          <p:nvPr/>
        </p:nvCxnSpPr>
        <p:spPr>
          <a:xfrm flipV="1">
            <a:off x="6417392" y="3112132"/>
            <a:ext cx="738171" cy="2448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3" name="Rectangle 72">
            <a:extLst>
              <a:ext uri="{FF2B5EF4-FFF2-40B4-BE49-F238E27FC236}">
                <a16:creationId xmlns:a16="http://schemas.microsoft.com/office/drawing/2014/main" id="{17BFB88E-B904-C61D-5582-BD7C6B2E09DF}"/>
              </a:ext>
            </a:extLst>
          </p:cNvPr>
          <p:cNvSpPr/>
          <p:nvPr/>
        </p:nvSpPr>
        <p:spPr>
          <a:xfrm>
            <a:off x="10935855" y="1866583"/>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1</a:t>
            </a:r>
          </a:p>
          <a:p>
            <a:pPr algn="ctr"/>
            <a:r>
              <a:rPr lang="en-US" sz="1200" dirty="0">
                <a:solidFill>
                  <a:schemeClr val="tx1"/>
                </a:solidFill>
              </a:rPr>
              <a:t>Consumer</a:t>
            </a:r>
            <a:endParaRPr lang="en-GB" sz="1200" dirty="0">
              <a:solidFill>
                <a:schemeClr val="tx1"/>
              </a:solidFill>
            </a:endParaRPr>
          </a:p>
        </p:txBody>
      </p:sp>
      <p:sp>
        <p:nvSpPr>
          <p:cNvPr id="74" name="Rectangle 73">
            <a:extLst>
              <a:ext uri="{FF2B5EF4-FFF2-40B4-BE49-F238E27FC236}">
                <a16:creationId xmlns:a16="http://schemas.microsoft.com/office/drawing/2014/main" id="{A1464499-DC9E-7989-1C7B-3FEAA8B2C896}"/>
              </a:ext>
            </a:extLst>
          </p:cNvPr>
          <p:cNvSpPr/>
          <p:nvPr/>
        </p:nvSpPr>
        <p:spPr>
          <a:xfrm>
            <a:off x="11034364" y="4288440"/>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N </a:t>
            </a:r>
          </a:p>
          <a:p>
            <a:pPr algn="ctr"/>
            <a:r>
              <a:rPr lang="en-US" sz="1200" dirty="0">
                <a:solidFill>
                  <a:schemeClr val="tx1"/>
                </a:solidFill>
              </a:rPr>
              <a:t>Consumer</a:t>
            </a:r>
            <a:endParaRPr lang="en-GB" sz="1200" dirty="0">
              <a:solidFill>
                <a:schemeClr val="tx1"/>
              </a:solidFill>
            </a:endParaRPr>
          </a:p>
        </p:txBody>
      </p:sp>
      <p:sp>
        <p:nvSpPr>
          <p:cNvPr id="75" name="Rectangle 74">
            <a:extLst>
              <a:ext uri="{FF2B5EF4-FFF2-40B4-BE49-F238E27FC236}">
                <a16:creationId xmlns:a16="http://schemas.microsoft.com/office/drawing/2014/main" id="{77522AB5-4C95-5650-910C-F245D3D5E81D}"/>
              </a:ext>
            </a:extLst>
          </p:cNvPr>
          <p:cNvSpPr/>
          <p:nvPr/>
        </p:nvSpPr>
        <p:spPr>
          <a:xfrm>
            <a:off x="10935855" y="2818452"/>
            <a:ext cx="968607"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2</a:t>
            </a:r>
          </a:p>
          <a:p>
            <a:pPr algn="ctr"/>
            <a:r>
              <a:rPr lang="en-US" sz="1200" dirty="0">
                <a:solidFill>
                  <a:schemeClr val="tx1"/>
                </a:solidFill>
              </a:rPr>
              <a:t>Consumer</a:t>
            </a:r>
            <a:endParaRPr lang="en-GB" sz="1200" dirty="0">
              <a:solidFill>
                <a:schemeClr val="tx1"/>
              </a:solidFill>
            </a:endParaRPr>
          </a:p>
        </p:txBody>
      </p:sp>
      <p:cxnSp>
        <p:nvCxnSpPr>
          <p:cNvPr id="77" name="Straight Arrow Connector 76">
            <a:extLst>
              <a:ext uri="{FF2B5EF4-FFF2-40B4-BE49-F238E27FC236}">
                <a16:creationId xmlns:a16="http://schemas.microsoft.com/office/drawing/2014/main" id="{79C8CD05-F830-FA46-9959-A6EDE93659AF}"/>
              </a:ext>
            </a:extLst>
          </p:cNvPr>
          <p:cNvCxnSpPr>
            <a:stCxn id="73" idx="1"/>
          </p:cNvCxnSpPr>
          <p:nvPr/>
        </p:nvCxnSpPr>
        <p:spPr>
          <a:xfrm flipH="1" flipV="1">
            <a:off x="9741745" y="2132975"/>
            <a:ext cx="1194110" cy="1"/>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89" name="TextBox 3">
            <a:extLst>
              <a:ext uri="{FF2B5EF4-FFF2-40B4-BE49-F238E27FC236}">
                <a16:creationId xmlns:a16="http://schemas.microsoft.com/office/drawing/2014/main" id="{99E54ED5-EBDF-911F-A1D2-22FC9E303597}"/>
              </a:ext>
            </a:extLst>
          </p:cNvPr>
          <p:cNvSpPr txBox="1"/>
          <p:nvPr/>
        </p:nvSpPr>
        <p:spPr>
          <a:xfrm>
            <a:off x="2946410" y="914796"/>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The asynchronous Transceiver Continuous Data (CD), cont’d</a:t>
            </a:r>
          </a:p>
        </p:txBody>
      </p:sp>
      <p:sp>
        <p:nvSpPr>
          <p:cNvPr id="90" name="TextBox 89">
            <a:extLst>
              <a:ext uri="{FF2B5EF4-FFF2-40B4-BE49-F238E27FC236}">
                <a16:creationId xmlns:a16="http://schemas.microsoft.com/office/drawing/2014/main" id="{3E15DEF2-DA62-0011-F703-9FD12D4B9206}"/>
              </a:ext>
            </a:extLst>
          </p:cNvPr>
          <p:cNvSpPr txBox="1"/>
          <p:nvPr/>
        </p:nvSpPr>
        <p:spPr>
          <a:xfrm>
            <a:off x="6617854" y="6110268"/>
            <a:ext cx="3205355" cy="553998"/>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en-US" dirty="0"/>
              <a:t>IDC Disaster Recovery Site(s)</a:t>
            </a:r>
          </a:p>
          <a:p>
            <a:pPr algn="ctr"/>
            <a:r>
              <a:rPr lang="en-US" sz="1200" dirty="0"/>
              <a:t>Consumers</a:t>
            </a:r>
            <a:endParaRPr lang="en-GB" sz="1200" dirty="0"/>
          </a:p>
        </p:txBody>
      </p:sp>
      <p:cxnSp>
        <p:nvCxnSpPr>
          <p:cNvPr id="93" name="Straight Arrow Connector 92">
            <a:extLst>
              <a:ext uri="{FF2B5EF4-FFF2-40B4-BE49-F238E27FC236}">
                <a16:creationId xmlns:a16="http://schemas.microsoft.com/office/drawing/2014/main" id="{F720007E-0E07-029A-7B51-489E935A6A95}"/>
              </a:ext>
            </a:extLst>
          </p:cNvPr>
          <p:cNvCxnSpPr/>
          <p:nvPr/>
        </p:nvCxnSpPr>
        <p:spPr>
          <a:xfrm flipH="1" flipV="1">
            <a:off x="9741745" y="3084843"/>
            <a:ext cx="1194110" cy="1"/>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94" name="Straight Arrow Connector 93">
            <a:extLst>
              <a:ext uri="{FF2B5EF4-FFF2-40B4-BE49-F238E27FC236}">
                <a16:creationId xmlns:a16="http://schemas.microsoft.com/office/drawing/2014/main" id="{7CF8B7A2-4DC3-C0A0-C649-FCA909B13596}"/>
              </a:ext>
            </a:extLst>
          </p:cNvPr>
          <p:cNvCxnSpPr>
            <a:cxnSpLocks/>
          </p:cNvCxnSpPr>
          <p:nvPr/>
        </p:nvCxnSpPr>
        <p:spPr>
          <a:xfrm flipH="1">
            <a:off x="9741745" y="4442337"/>
            <a:ext cx="1267262"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B3EEFCFB-9951-3D7E-7E9D-4097FAC62956}"/>
              </a:ext>
            </a:extLst>
          </p:cNvPr>
          <p:cNvCxnSpPr>
            <a:stCxn id="90" idx="0"/>
          </p:cNvCxnSpPr>
          <p:nvPr/>
        </p:nvCxnSpPr>
        <p:spPr>
          <a:xfrm flipH="1" flipV="1">
            <a:off x="8220531" y="4821225"/>
            <a:ext cx="1" cy="128904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874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47BEA-3BB3-6B75-0B17-12700CE11477}"/>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24099343-6DB4-C1A4-217A-C4C324FB8A2A}"/>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27A32BC3-B8EF-7C6A-69A8-C76FF52E8C05}"/>
              </a:ext>
            </a:extLst>
          </p:cNvPr>
          <p:cNvSpPr txBox="1"/>
          <p:nvPr/>
        </p:nvSpPr>
        <p:spPr>
          <a:xfrm>
            <a:off x="3845378" y="646072"/>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B99293D5-3990-EBA7-EB24-C8D0423E1641}"/>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CC7F91C9-B5BF-7596-93F2-03D8E6C992B3}"/>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18F97252-09CC-EFC3-97B1-BB18B6779EC1}"/>
              </a:ext>
            </a:extLst>
          </p:cNvPr>
          <p:cNvSpPr txBox="1"/>
          <p:nvPr/>
        </p:nvSpPr>
        <p:spPr>
          <a:xfrm>
            <a:off x="2946410" y="928146"/>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The asynchronous Transceiver Continuous Data (CD), cont’d</a:t>
            </a:r>
          </a:p>
          <a:p>
            <a:endParaRPr lang="en-GB" dirty="0"/>
          </a:p>
        </p:txBody>
      </p:sp>
      <p:sp>
        <p:nvSpPr>
          <p:cNvPr id="2" name="Title 1">
            <a:extLst>
              <a:ext uri="{FF2B5EF4-FFF2-40B4-BE49-F238E27FC236}">
                <a16:creationId xmlns:a16="http://schemas.microsoft.com/office/drawing/2014/main" id="{E2DE5425-0E27-958B-2558-FC19219F8B8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698519E-A114-304D-0B0C-7D7CD5967587}"/>
              </a:ext>
            </a:extLst>
          </p:cNvPr>
          <p:cNvSpPr txBox="1"/>
          <p:nvPr/>
        </p:nvSpPr>
        <p:spPr>
          <a:xfrm>
            <a:off x="3057235" y="1250684"/>
            <a:ext cx="4645892" cy="369332"/>
          </a:xfrm>
          <a:prstGeom prst="rect">
            <a:avLst/>
          </a:prstGeom>
          <a:noFill/>
        </p:spPr>
        <p:txBody>
          <a:bodyPr wrap="square" rtlCol="0">
            <a:spAutoFit/>
          </a:bodyPr>
          <a:lstStyle/>
          <a:p>
            <a:r>
              <a:rPr lang="en-US" dirty="0">
                <a:solidFill>
                  <a:srgbClr val="C00000"/>
                </a:solidFill>
              </a:rPr>
              <a:t>Scenario 3: SHI waveform Data requesting</a:t>
            </a:r>
            <a:endParaRPr lang="en-GB" dirty="0">
              <a:solidFill>
                <a:srgbClr val="C00000"/>
              </a:solidFill>
            </a:endParaRPr>
          </a:p>
        </p:txBody>
      </p:sp>
      <p:pic>
        <p:nvPicPr>
          <p:cNvPr id="9" name="Picture 8" descr="A black background with a black square&#10;&#10;AI-generated content may be incorrect.">
            <a:extLst>
              <a:ext uri="{FF2B5EF4-FFF2-40B4-BE49-F238E27FC236}">
                <a16:creationId xmlns:a16="http://schemas.microsoft.com/office/drawing/2014/main" id="{164C4165-498F-2A77-8035-789846F28A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17" name="Rectangle 16">
            <a:extLst>
              <a:ext uri="{FF2B5EF4-FFF2-40B4-BE49-F238E27FC236}">
                <a16:creationId xmlns:a16="http://schemas.microsoft.com/office/drawing/2014/main" id="{75D372C8-35D7-37F0-0610-8816DA21C9BE}"/>
              </a:ext>
            </a:extLst>
          </p:cNvPr>
          <p:cNvSpPr/>
          <p:nvPr/>
        </p:nvSpPr>
        <p:spPr>
          <a:xfrm>
            <a:off x="7155563" y="2728629"/>
            <a:ext cx="2586182" cy="3570361"/>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IDC Waveform Requests</a:t>
            </a:r>
          </a:p>
          <a:p>
            <a:pPr algn="ctr"/>
            <a:r>
              <a:rPr lang="en-US" b="1" dirty="0">
                <a:solidFill>
                  <a:schemeClr val="tx1"/>
                </a:solidFill>
              </a:rPr>
              <a:t>Streamer Broker</a:t>
            </a:r>
            <a:endParaRPr lang="en-GB" b="1" dirty="0">
              <a:solidFill>
                <a:schemeClr val="tx1"/>
              </a:solidFill>
            </a:endParaRPr>
          </a:p>
        </p:txBody>
      </p:sp>
      <p:sp>
        <p:nvSpPr>
          <p:cNvPr id="13" name="TextBox 12">
            <a:extLst>
              <a:ext uri="{FF2B5EF4-FFF2-40B4-BE49-F238E27FC236}">
                <a16:creationId xmlns:a16="http://schemas.microsoft.com/office/drawing/2014/main" id="{56E5B97D-6520-2007-CD7A-32126C0AAC1B}"/>
              </a:ext>
            </a:extLst>
          </p:cNvPr>
          <p:cNvSpPr txBox="1"/>
          <p:nvPr/>
        </p:nvSpPr>
        <p:spPr>
          <a:xfrm>
            <a:off x="4867559" y="2849060"/>
            <a:ext cx="1228437" cy="523220"/>
          </a:xfrm>
          <a:prstGeom prst="rect">
            <a:avLst/>
          </a:prstGeom>
          <a:solidFill>
            <a:schemeClr val="accent3">
              <a:lumMod val="20000"/>
              <a:lumOff val="80000"/>
            </a:schemeClr>
          </a:solidFill>
          <a:ln>
            <a:solidFill>
              <a:schemeClr val="accent1"/>
            </a:solidFill>
          </a:ln>
        </p:spPr>
        <p:txBody>
          <a:bodyPr wrap="square" rtlCol="0">
            <a:spAutoFit/>
          </a:bodyPr>
          <a:lstStyle/>
          <a:p>
            <a:pPr algn="ctr"/>
            <a:r>
              <a:rPr lang="en-US" sz="1400" dirty="0"/>
              <a:t>IDC Producer </a:t>
            </a:r>
          </a:p>
          <a:p>
            <a:pPr algn="ctr"/>
            <a:r>
              <a:rPr lang="en-US" sz="1400" dirty="0"/>
              <a:t>&lt;1 Day</a:t>
            </a:r>
            <a:endParaRPr lang="en-GB" sz="1400" dirty="0"/>
          </a:p>
        </p:txBody>
      </p:sp>
      <p:sp>
        <p:nvSpPr>
          <p:cNvPr id="18" name="TextBox 17">
            <a:extLst>
              <a:ext uri="{FF2B5EF4-FFF2-40B4-BE49-F238E27FC236}">
                <a16:creationId xmlns:a16="http://schemas.microsoft.com/office/drawing/2014/main" id="{6A6B4BFB-A0ED-1E85-B4FE-7EFA84E4C596}"/>
              </a:ext>
            </a:extLst>
          </p:cNvPr>
          <p:cNvSpPr txBox="1"/>
          <p:nvPr/>
        </p:nvSpPr>
        <p:spPr>
          <a:xfrm>
            <a:off x="4867558" y="3528762"/>
            <a:ext cx="1228437" cy="523220"/>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en-US" sz="1400" dirty="0"/>
              <a:t>IDC Producer </a:t>
            </a:r>
          </a:p>
          <a:p>
            <a:pPr algn="ctr"/>
            <a:r>
              <a:rPr lang="en-US" sz="1400" dirty="0"/>
              <a:t>&lt;1 Week</a:t>
            </a:r>
            <a:endParaRPr lang="en-GB" sz="1400" dirty="0"/>
          </a:p>
        </p:txBody>
      </p:sp>
      <p:sp>
        <p:nvSpPr>
          <p:cNvPr id="20" name="TextBox 19">
            <a:extLst>
              <a:ext uri="{FF2B5EF4-FFF2-40B4-BE49-F238E27FC236}">
                <a16:creationId xmlns:a16="http://schemas.microsoft.com/office/drawing/2014/main" id="{33212CC8-57DD-E538-39DE-B31FC2AE4919}"/>
              </a:ext>
            </a:extLst>
          </p:cNvPr>
          <p:cNvSpPr txBox="1"/>
          <p:nvPr/>
        </p:nvSpPr>
        <p:spPr>
          <a:xfrm>
            <a:off x="4867558" y="4163175"/>
            <a:ext cx="1228437" cy="523220"/>
          </a:xfrm>
          <a:prstGeom prst="rect">
            <a:avLst/>
          </a:prstGeom>
          <a:solidFill>
            <a:schemeClr val="accent2">
              <a:lumMod val="40000"/>
              <a:lumOff val="60000"/>
            </a:schemeClr>
          </a:solidFill>
          <a:ln>
            <a:solidFill>
              <a:schemeClr val="accent1"/>
            </a:solidFill>
          </a:ln>
        </p:spPr>
        <p:txBody>
          <a:bodyPr wrap="square" rtlCol="0">
            <a:spAutoFit/>
          </a:bodyPr>
          <a:lstStyle/>
          <a:p>
            <a:pPr algn="ctr"/>
            <a:r>
              <a:rPr lang="en-US" sz="1400" dirty="0"/>
              <a:t>IDC Producer </a:t>
            </a:r>
          </a:p>
          <a:p>
            <a:pPr algn="ctr"/>
            <a:r>
              <a:rPr lang="en-US" sz="1400" dirty="0"/>
              <a:t>&lt;1 Month</a:t>
            </a:r>
            <a:endParaRPr lang="en-GB" sz="1400" dirty="0"/>
          </a:p>
        </p:txBody>
      </p:sp>
      <p:sp>
        <p:nvSpPr>
          <p:cNvPr id="73" name="Rectangle 72">
            <a:extLst>
              <a:ext uri="{FF2B5EF4-FFF2-40B4-BE49-F238E27FC236}">
                <a16:creationId xmlns:a16="http://schemas.microsoft.com/office/drawing/2014/main" id="{B266F925-2134-FA5B-93D7-DB97B93FF5BC}"/>
              </a:ext>
            </a:extLst>
          </p:cNvPr>
          <p:cNvSpPr/>
          <p:nvPr/>
        </p:nvSpPr>
        <p:spPr>
          <a:xfrm>
            <a:off x="10965274" y="3144223"/>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1</a:t>
            </a:r>
          </a:p>
          <a:p>
            <a:pPr algn="ctr"/>
            <a:r>
              <a:rPr lang="en-US" sz="1200" dirty="0">
                <a:solidFill>
                  <a:schemeClr val="tx1"/>
                </a:solidFill>
              </a:rPr>
              <a:t>Consumer</a:t>
            </a:r>
            <a:endParaRPr lang="en-GB" sz="1200" dirty="0">
              <a:solidFill>
                <a:schemeClr val="tx1"/>
              </a:solidFill>
            </a:endParaRPr>
          </a:p>
        </p:txBody>
      </p:sp>
      <p:sp>
        <p:nvSpPr>
          <p:cNvPr id="74" name="Rectangle 73">
            <a:extLst>
              <a:ext uri="{FF2B5EF4-FFF2-40B4-BE49-F238E27FC236}">
                <a16:creationId xmlns:a16="http://schemas.microsoft.com/office/drawing/2014/main" id="{F908651C-2D55-E45F-7BD2-C2BF1AAC1EBD}"/>
              </a:ext>
            </a:extLst>
          </p:cNvPr>
          <p:cNvSpPr/>
          <p:nvPr/>
        </p:nvSpPr>
        <p:spPr>
          <a:xfrm>
            <a:off x="11034364" y="5322911"/>
            <a:ext cx="913189"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N </a:t>
            </a:r>
          </a:p>
          <a:p>
            <a:pPr algn="ctr"/>
            <a:r>
              <a:rPr lang="en-US" sz="1200" dirty="0">
                <a:solidFill>
                  <a:schemeClr val="tx1"/>
                </a:solidFill>
              </a:rPr>
              <a:t>Consumer</a:t>
            </a:r>
            <a:endParaRPr lang="en-GB" sz="1200" dirty="0">
              <a:solidFill>
                <a:schemeClr val="tx1"/>
              </a:solidFill>
            </a:endParaRPr>
          </a:p>
        </p:txBody>
      </p:sp>
      <p:sp>
        <p:nvSpPr>
          <p:cNvPr id="75" name="Rectangle 74">
            <a:extLst>
              <a:ext uri="{FF2B5EF4-FFF2-40B4-BE49-F238E27FC236}">
                <a16:creationId xmlns:a16="http://schemas.microsoft.com/office/drawing/2014/main" id="{88B07228-B2C4-4760-63B8-591C12C902D6}"/>
              </a:ext>
            </a:extLst>
          </p:cNvPr>
          <p:cNvSpPr/>
          <p:nvPr/>
        </p:nvSpPr>
        <p:spPr>
          <a:xfrm>
            <a:off x="10965274" y="4287031"/>
            <a:ext cx="968607" cy="532785"/>
          </a:xfrm>
          <a:prstGeom prst="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NDC  2</a:t>
            </a:r>
          </a:p>
          <a:p>
            <a:pPr algn="ctr"/>
            <a:r>
              <a:rPr lang="en-US" sz="1200" dirty="0">
                <a:solidFill>
                  <a:schemeClr val="tx1"/>
                </a:solidFill>
              </a:rPr>
              <a:t>Consumer</a:t>
            </a:r>
            <a:endParaRPr lang="en-GB" sz="1200" dirty="0">
              <a:solidFill>
                <a:schemeClr val="tx1"/>
              </a:solidFill>
            </a:endParaRPr>
          </a:p>
        </p:txBody>
      </p:sp>
      <p:cxnSp>
        <p:nvCxnSpPr>
          <p:cNvPr id="77" name="Straight Arrow Connector 76">
            <a:extLst>
              <a:ext uri="{FF2B5EF4-FFF2-40B4-BE49-F238E27FC236}">
                <a16:creationId xmlns:a16="http://schemas.microsoft.com/office/drawing/2014/main" id="{FA96EC7D-23D8-6074-AB53-BC04B2E4ABA6}"/>
              </a:ext>
            </a:extLst>
          </p:cNvPr>
          <p:cNvCxnSpPr>
            <a:cxnSpLocks/>
          </p:cNvCxnSpPr>
          <p:nvPr/>
        </p:nvCxnSpPr>
        <p:spPr>
          <a:xfrm flipH="1" flipV="1">
            <a:off x="9741745" y="3369007"/>
            <a:ext cx="1194110"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2" name="Straight Arrow Connector 81">
            <a:extLst>
              <a:ext uri="{FF2B5EF4-FFF2-40B4-BE49-F238E27FC236}">
                <a16:creationId xmlns:a16="http://schemas.microsoft.com/office/drawing/2014/main" id="{511AB704-D9F7-6168-7BC9-C839B6F517FA}"/>
              </a:ext>
            </a:extLst>
          </p:cNvPr>
          <p:cNvCxnSpPr>
            <a:cxnSpLocks/>
          </p:cNvCxnSpPr>
          <p:nvPr/>
        </p:nvCxnSpPr>
        <p:spPr>
          <a:xfrm flipH="1">
            <a:off x="9741745" y="4544187"/>
            <a:ext cx="119411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84" name="Straight Arrow Connector 83">
            <a:extLst>
              <a:ext uri="{FF2B5EF4-FFF2-40B4-BE49-F238E27FC236}">
                <a16:creationId xmlns:a16="http://schemas.microsoft.com/office/drawing/2014/main" id="{596247D2-692B-FA63-D3A5-67047248AAFA}"/>
              </a:ext>
            </a:extLst>
          </p:cNvPr>
          <p:cNvCxnSpPr>
            <a:stCxn id="74" idx="1"/>
          </p:cNvCxnSpPr>
          <p:nvPr/>
        </p:nvCxnSpPr>
        <p:spPr>
          <a:xfrm flipH="1" flipV="1">
            <a:off x="9741745" y="5574604"/>
            <a:ext cx="1292619" cy="147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D10B52C6-43DA-11D6-7369-57236885C02D}"/>
              </a:ext>
            </a:extLst>
          </p:cNvPr>
          <p:cNvSpPr txBox="1"/>
          <p:nvPr/>
        </p:nvSpPr>
        <p:spPr>
          <a:xfrm>
            <a:off x="10908076" y="1911278"/>
            <a:ext cx="1027583" cy="646331"/>
          </a:xfrm>
          <a:prstGeom prst="rect">
            <a:avLst/>
          </a:prstGeom>
          <a:solidFill>
            <a:schemeClr val="bg2"/>
          </a:solidFill>
          <a:ln>
            <a:solidFill>
              <a:schemeClr val="accent1">
                <a:shade val="15000"/>
              </a:schemeClr>
            </a:solidFill>
          </a:ln>
        </p:spPr>
        <p:txBody>
          <a:bodyPr wrap="square" rtlCol="0">
            <a:spAutoFit/>
          </a:bodyPr>
          <a:lstStyle/>
          <a:p>
            <a:pPr algn="ctr"/>
            <a:r>
              <a:rPr lang="en-US" sz="1200" dirty="0"/>
              <a:t>NDC(s)</a:t>
            </a:r>
          </a:p>
          <a:p>
            <a:pPr algn="ctr"/>
            <a:r>
              <a:rPr lang="en-US" sz="1200" dirty="0"/>
              <a:t>Waveform requestor(s)</a:t>
            </a:r>
            <a:endParaRPr lang="en-GB" sz="1200" dirty="0"/>
          </a:p>
        </p:txBody>
      </p:sp>
      <p:sp>
        <p:nvSpPr>
          <p:cNvPr id="4" name="TextBox 3">
            <a:extLst>
              <a:ext uri="{FF2B5EF4-FFF2-40B4-BE49-F238E27FC236}">
                <a16:creationId xmlns:a16="http://schemas.microsoft.com/office/drawing/2014/main" id="{FB7D9C55-12C0-85D8-2D43-6EB1D21C00F0}"/>
              </a:ext>
            </a:extLst>
          </p:cNvPr>
          <p:cNvSpPr txBox="1"/>
          <p:nvPr/>
        </p:nvSpPr>
        <p:spPr>
          <a:xfrm>
            <a:off x="3066472" y="2042137"/>
            <a:ext cx="4089092" cy="338554"/>
          </a:xfrm>
          <a:prstGeom prst="rect">
            <a:avLst/>
          </a:prstGeom>
          <a:solidFill>
            <a:schemeClr val="accent4">
              <a:lumMod val="60000"/>
              <a:lumOff val="40000"/>
            </a:schemeClr>
          </a:solidFill>
          <a:ln>
            <a:solidFill>
              <a:schemeClr val="accent1">
                <a:shade val="15000"/>
              </a:schemeClr>
            </a:solidFill>
          </a:ln>
        </p:spPr>
        <p:txBody>
          <a:bodyPr wrap="square" rtlCol="0">
            <a:spAutoFit/>
          </a:bodyPr>
          <a:lstStyle/>
          <a:p>
            <a:pPr algn="ctr"/>
            <a:r>
              <a:rPr lang="en-US" sz="1600" dirty="0"/>
              <a:t>Messages Requests Broker (</a:t>
            </a:r>
            <a:r>
              <a:rPr lang="en-US" sz="1600" dirty="0" err="1"/>
              <a:t>e,g</a:t>
            </a:r>
            <a:r>
              <a:rPr lang="en-US" sz="1600" dirty="0"/>
              <a:t>., RabbitMQ)</a:t>
            </a:r>
            <a:endParaRPr lang="en-GB" sz="1600" dirty="0"/>
          </a:p>
        </p:txBody>
      </p:sp>
      <p:cxnSp>
        <p:nvCxnSpPr>
          <p:cNvPr id="8" name="Straight Arrow Connector 7">
            <a:extLst>
              <a:ext uri="{FF2B5EF4-FFF2-40B4-BE49-F238E27FC236}">
                <a16:creationId xmlns:a16="http://schemas.microsoft.com/office/drawing/2014/main" id="{FEC9A30E-E15A-AE45-27EF-331AB409BA24}"/>
              </a:ext>
            </a:extLst>
          </p:cNvPr>
          <p:cNvCxnSpPr>
            <a:cxnSpLocks/>
          </p:cNvCxnSpPr>
          <p:nvPr/>
        </p:nvCxnSpPr>
        <p:spPr>
          <a:xfrm flipH="1" flipV="1">
            <a:off x="7155563" y="2130126"/>
            <a:ext cx="3752512" cy="2303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64F34E4E-FEB0-FE2B-2033-77C49C289A46}"/>
              </a:ext>
            </a:extLst>
          </p:cNvPr>
          <p:cNvSpPr txBox="1"/>
          <p:nvPr/>
        </p:nvSpPr>
        <p:spPr>
          <a:xfrm>
            <a:off x="4867557" y="4885217"/>
            <a:ext cx="1228437" cy="523220"/>
          </a:xfrm>
          <a:prstGeom prst="rect">
            <a:avLst/>
          </a:prstGeom>
          <a:solidFill>
            <a:schemeClr val="accent2">
              <a:lumMod val="60000"/>
              <a:lumOff val="40000"/>
            </a:schemeClr>
          </a:solidFill>
          <a:ln>
            <a:solidFill>
              <a:schemeClr val="accent1"/>
            </a:solidFill>
          </a:ln>
        </p:spPr>
        <p:txBody>
          <a:bodyPr wrap="square" rtlCol="0">
            <a:spAutoFit/>
          </a:bodyPr>
          <a:lstStyle/>
          <a:p>
            <a:pPr algn="ctr"/>
            <a:r>
              <a:rPr lang="en-US" sz="1400" dirty="0"/>
              <a:t>IDC Producer </a:t>
            </a:r>
          </a:p>
          <a:p>
            <a:pPr algn="ctr"/>
            <a:r>
              <a:rPr lang="en-US" sz="1400" dirty="0"/>
              <a:t>Older data</a:t>
            </a:r>
            <a:endParaRPr lang="en-GB" sz="1400" dirty="0"/>
          </a:p>
        </p:txBody>
      </p:sp>
      <p:sp>
        <p:nvSpPr>
          <p:cNvPr id="32" name="TextBox 31">
            <a:extLst>
              <a:ext uri="{FF2B5EF4-FFF2-40B4-BE49-F238E27FC236}">
                <a16:creationId xmlns:a16="http://schemas.microsoft.com/office/drawing/2014/main" id="{C706AB81-6EC6-04B6-0C76-EB5044B27C15}"/>
              </a:ext>
            </a:extLst>
          </p:cNvPr>
          <p:cNvSpPr txBox="1"/>
          <p:nvPr/>
        </p:nvSpPr>
        <p:spPr>
          <a:xfrm>
            <a:off x="4867557" y="5571207"/>
            <a:ext cx="1228437" cy="523220"/>
          </a:xfrm>
          <a:prstGeom prst="rect">
            <a:avLst/>
          </a:prstGeom>
          <a:solidFill>
            <a:schemeClr val="accent2">
              <a:lumMod val="75000"/>
            </a:schemeClr>
          </a:solidFill>
          <a:ln>
            <a:solidFill>
              <a:schemeClr val="accent1"/>
            </a:solidFill>
          </a:ln>
        </p:spPr>
        <p:txBody>
          <a:bodyPr wrap="square" rtlCol="0">
            <a:spAutoFit/>
          </a:bodyPr>
          <a:lstStyle/>
          <a:p>
            <a:pPr algn="ctr"/>
            <a:r>
              <a:rPr lang="en-US" sz="1400" dirty="0"/>
              <a:t>IDC Producer </a:t>
            </a:r>
          </a:p>
          <a:p>
            <a:pPr algn="ctr"/>
            <a:r>
              <a:rPr lang="en-US" sz="1400" dirty="0"/>
              <a:t>Low priority</a:t>
            </a:r>
            <a:endParaRPr lang="en-GB" sz="1400" dirty="0"/>
          </a:p>
        </p:txBody>
      </p:sp>
      <p:cxnSp>
        <p:nvCxnSpPr>
          <p:cNvPr id="39" name="Straight Arrow Connector 38">
            <a:extLst>
              <a:ext uri="{FF2B5EF4-FFF2-40B4-BE49-F238E27FC236}">
                <a16:creationId xmlns:a16="http://schemas.microsoft.com/office/drawing/2014/main" id="{98B397F4-C193-8B2B-C35D-96C388B2CEA0}"/>
              </a:ext>
            </a:extLst>
          </p:cNvPr>
          <p:cNvCxnSpPr>
            <a:cxnSpLocks/>
            <a:stCxn id="13" idx="3"/>
          </p:cNvCxnSpPr>
          <p:nvPr/>
        </p:nvCxnSpPr>
        <p:spPr>
          <a:xfrm flipV="1">
            <a:off x="6095996" y="3090610"/>
            <a:ext cx="1059567" cy="2006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4865C342-4809-6A7F-3509-5F60D098332E}"/>
              </a:ext>
            </a:extLst>
          </p:cNvPr>
          <p:cNvCxnSpPr>
            <a:stCxn id="18" idx="3"/>
          </p:cNvCxnSpPr>
          <p:nvPr/>
        </p:nvCxnSpPr>
        <p:spPr>
          <a:xfrm flipV="1">
            <a:off x="6095995" y="3786909"/>
            <a:ext cx="1059568" cy="346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620C4907-5D33-D197-BCF8-936D89CF2F8B}"/>
              </a:ext>
            </a:extLst>
          </p:cNvPr>
          <p:cNvCxnSpPr>
            <a:cxnSpLocks/>
            <a:stCxn id="20" idx="3"/>
          </p:cNvCxnSpPr>
          <p:nvPr/>
        </p:nvCxnSpPr>
        <p:spPr>
          <a:xfrm flipV="1">
            <a:off x="6095995" y="4415268"/>
            <a:ext cx="1059568" cy="95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9736D47E-BE6A-4025-67FC-432F988FA2FB}"/>
              </a:ext>
            </a:extLst>
          </p:cNvPr>
          <p:cNvCxnSpPr>
            <a:stCxn id="31" idx="3"/>
          </p:cNvCxnSpPr>
          <p:nvPr/>
        </p:nvCxnSpPr>
        <p:spPr>
          <a:xfrm flipV="1">
            <a:off x="6095994" y="5144655"/>
            <a:ext cx="1059569" cy="21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F7C8BA51-7BF0-5D01-CDF3-7871D09EA6FE}"/>
              </a:ext>
            </a:extLst>
          </p:cNvPr>
          <p:cNvCxnSpPr>
            <a:stCxn id="32" idx="3"/>
          </p:cNvCxnSpPr>
          <p:nvPr/>
        </p:nvCxnSpPr>
        <p:spPr>
          <a:xfrm>
            <a:off x="6095994" y="5832817"/>
            <a:ext cx="1059569" cy="228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F41DB577-CAA3-1743-26DD-FE5A0F2E8D70}"/>
              </a:ext>
            </a:extLst>
          </p:cNvPr>
          <p:cNvCxnSpPr>
            <a:cxnSpLocks/>
          </p:cNvCxnSpPr>
          <p:nvPr/>
        </p:nvCxnSpPr>
        <p:spPr>
          <a:xfrm>
            <a:off x="2200791" y="2230721"/>
            <a:ext cx="865681" cy="0"/>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35F0A5F4-CC53-3846-628F-0B9F80168005}"/>
              </a:ext>
            </a:extLst>
          </p:cNvPr>
          <p:cNvCxnSpPr>
            <a:cxnSpLocks/>
          </p:cNvCxnSpPr>
          <p:nvPr/>
        </p:nvCxnSpPr>
        <p:spPr>
          <a:xfrm>
            <a:off x="2191554" y="2230721"/>
            <a:ext cx="0" cy="1036659"/>
          </a:xfrm>
          <a:prstGeom prst="line">
            <a:avLst/>
          </a:prstGeom>
        </p:spPr>
        <p:style>
          <a:lnRef idx="2">
            <a:schemeClr val="accent1"/>
          </a:lnRef>
          <a:fillRef idx="0">
            <a:schemeClr val="accent1"/>
          </a:fillRef>
          <a:effectRef idx="1">
            <a:schemeClr val="accent1"/>
          </a:effectRef>
          <a:fontRef idx="minor">
            <a:schemeClr val="tx1"/>
          </a:fontRef>
        </p:style>
      </p:cxnSp>
      <p:sp>
        <p:nvSpPr>
          <p:cNvPr id="72" name="TextBox 71">
            <a:extLst>
              <a:ext uri="{FF2B5EF4-FFF2-40B4-BE49-F238E27FC236}">
                <a16:creationId xmlns:a16="http://schemas.microsoft.com/office/drawing/2014/main" id="{055A5F53-628B-EB2B-4E7E-1134D256C9D0}"/>
              </a:ext>
            </a:extLst>
          </p:cNvPr>
          <p:cNvSpPr txBox="1"/>
          <p:nvPr/>
        </p:nvSpPr>
        <p:spPr>
          <a:xfrm>
            <a:off x="813173" y="3277197"/>
            <a:ext cx="2805230" cy="923330"/>
          </a:xfrm>
          <a:prstGeom prst="rect">
            <a:avLst/>
          </a:prstGeom>
          <a:noFill/>
          <a:ln>
            <a:solidFill>
              <a:schemeClr val="accent1"/>
            </a:solidFill>
          </a:ln>
        </p:spPr>
        <p:txBody>
          <a:bodyPr wrap="square" rtlCol="0">
            <a:spAutoFit/>
          </a:bodyPr>
          <a:lstStyle/>
          <a:p>
            <a:pPr algn="ctr"/>
            <a:r>
              <a:rPr lang="en-US" dirty="0"/>
              <a:t>IDC requester </a:t>
            </a:r>
          </a:p>
          <a:p>
            <a:pPr algn="ctr"/>
            <a:r>
              <a:rPr lang="en-US" dirty="0"/>
              <a:t>Parser, Date filter, priority, </a:t>
            </a:r>
            <a:r>
              <a:rPr lang="en-US" b="1" dirty="0"/>
              <a:t>discovery</a:t>
            </a:r>
            <a:r>
              <a:rPr lang="en-US" dirty="0"/>
              <a:t>, and analyzer </a:t>
            </a:r>
            <a:endParaRPr lang="en-GB" dirty="0"/>
          </a:p>
        </p:txBody>
      </p:sp>
      <p:cxnSp>
        <p:nvCxnSpPr>
          <p:cNvPr id="91" name="Straight Arrow Connector 90">
            <a:extLst>
              <a:ext uri="{FF2B5EF4-FFF2-40B4-BE49-F238E27FC236}">
                <a16:creationId xmlns:a16="http://schemas.microsoft.com/office/drawing/2014/main" id="{82CA574E-4AC8-8B31-C84B-8AA29F56D11A}"/>
              </a:ext>
            </a:extLst>
          </p:cNvPr>
          <p:cNvCxnSpPr>
            <a:cxnSpLocks/>
          </p:cNvCxnSpPr>
          <p:nvPr/>
        </p:nvCxnSpPr>
        <p:spPr>
          <a:xfrm flipV="1">
            <a:off x="3408216" y="2380691"/>
            <a:ext cx="0" cy="896506"/>
          </a:xfrm>
          <a:prstGeom prst="straightConnector1">
            <a:avLst/>
          </a:prstGeom>
          <a:ln cmpd="sng">
            <a:prstDash val="dash"/>
            <a:tailEnd type="triangle"/>
          </a:ln>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51034958-527D-2B0E-0CD0-B49C93484552}"/>
              </a:ext>
            </a:extLst>
          </p:cNvPr>
          <p:cNvCxnSpPr>
            <a:cxnSpLocks/>
          </p:cNvCxnSpPr>
          <p:nvPr/>
        </p:nvCxnSpPr>
        <p:spPr>
          <a:xfrm>
            <a:off x="4091709" y="2380691"/>
            <a:ext cx="0" cy="347500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96" name="Straight Arrow Connector 95">
            <a:extLst>
              <a:ext uri="{FF2B5EF4-FFF2-40B4-BE49-F238E27FC236}">
                <a16:creationId xmlns:a16="http://schemas.microsoft.com/office/drawing/2014/main" id="{958579D4-E156-D4E7-7A4A-5999EEF8FC2A}"/>
              </a:ext>
            </a:extLst>
          </p:cNvPr>
          <p:cNvCxnSpPr>
            <a:endCxn id="13" idx="1"/>
          </p:cNvCxnSpPr>
          <p:nvPr/>
        </p:nvCxnSpPr>
        <p:spPr>
          <a:xfrm>
            <a:off x="4091709" y="3144223"/>
            <a:ext cx="775848" cy="0"/>
          </a:xfrm>
          <a:prstGeom prst="straightConnector1">
            <a:avLst/>
          </a:prstGeom>
          <a:ln>
            <a:prstDash val="dash"/>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a:extLst>
              <a:ext uri="{FF2B5EF4-FFF2-40B4-BE49-F238E27FC236}">
                <a16:creationId xmlns:a16="http://schemas.microsoft.com/office/drawing/2014/main" id="{1E95930B-E0A9-4C64-F723-C9AAF46A32F4}"/>
              </a:ext>
            </a:extLst>
          </p:cNvPr>
          <p:cNvCxnSpPr/>
          <p:nvPr/>
        </p:nvCxnSpPr>
        <p:spPr>
          <a:xfrm>
            <a:off x="4091709" y="3906982"/>
            <a:ext cx="775848" cy="0"/>
          </a:xfrm>
          <a:prstGeom prst="straightConnector1">
            <a:avLst/>
          </a:prstGeom>
          <a:ln>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00" name="Straight Arrow Connector 99">
            <a:extLst>
              <a:ext uri="{FF2B5EF4-FFF2-40B4-BE49-F238E27FC236}">
                <a16:creationId xmlns:a16="http://schemas.microsoft.com/office/drawing/2014/main" id="{E9889411-1459-8F89-344E-667732D17642}"/>
              </a:ext>
            </a:extLst>
          </p:cNvPr>
          <p:cNvCxnSpPr>
            <a:cxnSpLocks/>
            <a:endCxn id="20" idx="1"/>
          </p:cNvCxnSpPr>
          <p:nvPr/>
        </p:nvCxnSpPr>
        <p:spPr>
          <a:xfrm>
            <a:off x="4077001" y="4412776"/>
            <a:ext cx="790557" cy="12009"/>
          </a:xfrm>
          <a:prstGeom prst="straightConnector1">
            <a:avLst/>
          </a:prstGeom>
          <a:ln>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02" name="Straight Arrow Connector 101">
            <a:extLst>
              <a:ext uri="{FF2B5EF4-FFF2-40B4-BE49-F238E27FC236}">
                <a16:creationId xmlns:a16="http://schemas.microsoft.com/office/drawing/2014/main" id="{C0622BB3-8283-1D70-7B4E-A68EC24100CD}"/>
              </a:ext>
            </a:extLst>
          </p:cNvPr>
          <p:cNvCxnSpPr>
            <a:cxnSpLocks/>
          </p:cNvCxnSpPr>
          <p:nvPr/>
        </p:nvCxnSpPr>
        <p:spPr>
          <a:xfrm>
            <a:off x="4106418" y="5175535"/>
            <a:ext cx="790557" cy="12009"/>
          </a:xfrm>
          <a:prstGeom prst="straightConnector1">
            <a:avLst/>
          </a:prstGeom>
          <a:ln>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03" name="Straight Arrow Connector 102">
            <a:extLst>
              <a:ext uri="{FF2B5EF4-FFF2-40B4-BE49-F238E27FC236}">
                <a16:creationId xmlns:a16="http://schemas.microsoft.com/office/drawing/2014/main" id="{3EC3F2D6-07EB-FCC3-7FA1-E35196B1A739}"/>
              </a:ext>
            </a:extLst>
          </p:cNvPr>
          <p:cNvCxnSpPr>
            <a:cxnSpLocks/>
          </p:cNvCxnSpPr>
          <p:nvPr/>
        </p:nvCxnSpPr>
        <p:spPr>
          <a:xfrm>
            <a:off x="4106418" y="5844819"/>
            <a:ext cx="790557" cy="12009"/>
          </a:xfrm>
          <a:prstGeom prst="straightConnector1">
            <a:avLst/>
          </a:prstGeom>
          <a:ln>
            <a:prstDash val="dash"/>
            <a:tailEnd type="triangle"/>
          </a:ln>
        </p:spPr>
        <p:style>
          <a:lnRef idx="2">
            <a:schemeClr val="accent1"/>
          </a:lnRef>
          <a:fillRef idx="0">
            <a:schemeClr val="accent1"/>
          </a:fillRef>
          <a:effectRef idx="1">
            <a:schemeClr val="accent1"/>
          </a:effectRef>
          <a:fontRef idx="minor">
            <a:schemeClr val="tx1"/>
          </a:fontRef>
        </p:style>
      </p:cxnSp>
      <p:sp>
        <p:nvSpPr>
          <p:cNvPr id="106" name="Flowchart: Magnetic Disk 105">
            <a:extLst>
              <a:ext uri="{FF2B5EF4-FFF2-40B4-BE49-F238E27FC236}">
                <a16:creationId xmlns:a16="http://schemas.microsoft.com/office/drawing/2014/main" id="{ED5D542B-AB0F-38F7-9935-4D144DE94B97}"/>
              </a:ext>
            </a:extLst>
          </p:cNvPr>
          <p:cNvSpPr/>
          <p:nvPr/>
        </p:nvSpPr>
        <p:spPr>
          <a:xfrm>
            <a:off x="397163" y="4819815"/>
            <a:ext cx="1228435" cy="923329"/>
          </a:xfrm>
          <a:prstGeom prst="flowChartMagneticDisk">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Database  server</a:t>
            </a:r>
            <a:endParaRPr lang="en-GB" dirty="0">
              <a:solidFill>
                <a:schemeClr val="tx1"/>
              </a:solidFill>
            </a:endParaRPr>
          </a:p>
        </p:txBody>
      </p:sp>
      <p:sp>
        <p:nvSpPr>
          <p:cNvPr id="107" name="Rectangle: Folded Corner 106">
            <a:extLst>
              <a:ext uri="{FF2B5EF4-FFF2-40B4-BE49-F238E27FC236}">
                <a16:creationId xmlns:a16="http://schemas.microsoft.com/office/drawing/2014/main" id="{A705E562-F9D1-90A9-CA62-DDFB3FADBAC5}"/>
              </a:ext>
            </a:extLst>
          </p:cNvPr>
          <p:cNvSpPr/>
          <p:nvPr/>
        </p:nvSpPr>
        <p:spPr>
          <a:xfrm>
            <a:off x="2145084" y="4819816"/>
            <a:ext cx="1574542" cy="923330"/>
          </a:xfrm>
          <a:prstGeom prst="foldedCorner">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Elasticsearch</a:t>
            </a:r>
            <a:r>
              <a:rPr lang="en-US" dirty="0">
                <a:solidFill>
                  <a:schemeClr val="tx1"/>
                </a:solidFill>
              </a:rPr>
              <a:t> server</a:t>
            </a:r>
            <a:endParaRPr lang="en-GB" dirty="0">
              <a:solidFill>
                <a:schemeClr val="tx1"/>
              </a:solidFill>
            </a:endParaRPr>
          </a:p>
        </p:txBody>
      </p:sp>
      <p:cxnSp>
        <p:nvCxnSpPr>
          <p:cNvPr id="109" name="Straight Arrow Connector 108">
            <a:extLst>
              <a:ext uri="{FF2B5EF4-FFF2-40B4-BE49-F238E27FC236}">
                <a16:creationId xmlns:a16="http://schemas.microsoft.com/office/drawing/2014/main" id="{36FE0219-2511-26D2-01D4-5E87752986C5}"/>
              </a:ext>
            </a:extLst>
          </p:cNvPr>
          <p:cNvCxnSpPr/>
          <p:nvPr/>
        </p:nvCxnSpPr>
        <p:spPr>
          <a:xfrm>
            <a:off x="1117600" y="4200527"/>
            <a:ext cx="0" cy="6192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1" name="Straight Arrow Connector 110">
            <a:extLst>
              <a:ext uri="{FF2B5EF4-FFF2-40B4-BE49-F238E27FC236}">
                <a16:creationId xmlns:a16="http://schemas.microsoft.com/office/drawing/2014/main" id="{1845848B-566A-AE16-7321-E13E3949E979}"/>
              </a:ext>
            </a:extLst>
          </p:cNvPr>
          <p:cNvCxnSpPr>
            <a:cxnSpLocks/>
            <a:endCxn id="107" idx="0"/>
          </p:cNvCxnSpPr>
          <p:nvPr/>
        </p:nvCxnSpPr>
        <p:spPr>
          <a:xfrm>
            <a:off x="2932355" y="4212536"/>
            <a:ext cx="0" cy="60728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880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C0D01-B551-854B-9676-75F44FD44B9D}"/>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6B9FE944-89F1-CCC9-ABB0-F0FFE5A6728D}"/>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26CB4B0B-BDF5-463F-BF12-A4E37856E2FD}"/>
              </a:ext>
            </a:extLst>
          </p:cNvPr>
          <p:cNvSpPr txBox="1"/>
          <p:nvPr/>
        </p:nvSpPr>
        <p:spPr>
          <a:xfrm>
            <a:off x="3716155" y="653090"/>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136E3B1D-3CB5-BB1C-B5D5-854AD67293AC}"/>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5A90ED1A-B6A0-45F2-2594-017363B8CC37}"/>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4FF0C615-7F7C-AA9F-FFBE-B453045F7F70}"/>
              </a:ext>
            </a:extLst>
          </p:cNvPr>
          <p:cNvSpPr txBox="1"/>
          <p:nvPr/>
        </p:nvSpPr>
        <p:spPr>
          <a:xfrm>
            <a:off x="187156" y="1128061"/>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US" sz="2400" dirty="0"/>
              <a:t>Advantages</a:t>
            </a:r>
            <a:endParaRPr lang="en-GB" sz="2400" dirty="0"/>
          </a:p>
        </p:txBody>
      </p:sp>
      <p:sp>
        <p:nvSpPr>
          <p:cNvPr id="2" name="Title 1">
            <a:extLst>
              <a:ext uri="{FF2B5EF4-FFF2-40B4-BE49-F238E27FC236}">
                <a16:creationId xmlns:a16="http://schemas.microsoft.com/office/drawing/2014/main" id="{C708535A-ECAB-07B9-289B-8F4D207DACE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9" name="Picture 8" descr="A black background with a black square&#10;&#10;AI-generated content may be incorrect.">
            <a:extLst>
              <a:ext uri="{FF2B5EF4-FFF2-40B4-BE49-F238E27FC236}">
                <a16:creationId xmlns:a16="http://schemas.microsoft.com/office/drawing/2014/main" id="{224C5919-A0C6-84B5-8146-6AC6EA618B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4" name="TextBox 3">
            <a:extLst>
              <a:ext uri="{FF2B5EF4-FFF2-40B4-BE49-F238E27FC236}">
                <a16:creationId xmlns:a16="http://schemas.microsoft.com/office/drawing/2014/main" id="{4AC741DC-4F04-1EFE-30AA-03D4C5651C8B}"/>
              </a:ext>
            </a:extLst>
          </p:cNvPr>
          <p:cNvSpPr txBox="1"/>
          <p:nvPr/>
        </p:nvSpPr>
        <p:spPr>
          <a:xfrm>
            <a:off x="187156" y="1657345"/>
            <a:ext cx="10534501" cy="5632311"/>
          </a:xfrm>
          <a:prstGeom prst="rect">
            <a:avLst/>
          </a:prstGeom>
          <a:noFill/>
        </p:spPr>
        <p:txBody>
          <a:bodyPr wrap="square" rtlCol="0">
            <a:spAutoFit/>
          </a:bodyPr>
          <a:lstStyle/>
          <a:p>
            <a:pPr marL="342900" indent="-342900">
              <a:buAutoNum type="arabicPeriod"/>
            </a:pPr>
            <a:r>
              <a:rPr lang="en-GB" sz="2400" dirty="0"/>
              <a:t>Asynchronous</a:t>
            </a:r>
          </a:p>
          <a:p>
            <a:pPr marL="342900" indent="-342900">
              <a:buAutoNum type="arabicPeriod"/>
            </a:pPr>
            <a:r>
              <a:rPr lang="en-GB" sz="2400" dirty="0"/>
              <a:t>Loosely coupled</a:t>
            </a:r>
          </a:p>
          <a:p>
            <a:pPr marL="342900" indent="-342900">
              <a:buAutoNum type="arabicPeriod"/>
            </a:pPr>
            <a:r>
              <a:rPr lang="en-US" sz="2400" dirty="0"/>
              <a:t>No need to send backfill requests from IDC/NDCs to producers</a:t>
            </a:r>
          </a:p>
          <a:p>
            <a:pPr marL="342900" indent="-342900">
              <a:buAutoNum type="arabicPeriod"/>
            </a:pPr>
            <a:r>
              <a:rPr lang="en-GB" sz="2400" dirty="0"/>
              <a:t>Easy in Geo-replication for  disaster recovery purposes</a:t>
            </a:r>
          </a:p>
          <a:p>
            <a:pPr marL="342900" indent="-342900">
              <a:buAutoNum type="arabicPeriod"/>
            </a:pPr>
            <a:r>
              <a:rPr lang="en-GB" sz="2400" dirty="0"/>
              <a:t>Data separation from other CD protocol frame types</a:t>
            </a:r>
          </a:p>
          <a:p>
            <a:pPr marL="342900" indent="-342900">
              <a:buAutoNum type="arabicPeriod"/>
            </a:pPr>
            <a:r>
              <a:rPr lang="en-GB" sz="2400" dirty="0"/>
              <a:t>Separation of concern (e.g., processing, archiving, distribution, monitoring , etc.)</a:t>
            </a:r>
          </a:p>
          <a:p>
            <a:pPr marL="342900" indent="-342900">
              <a:buAutoNum type="arabicPeriod"/>
            </a:pPr>
            <a:r>
              <a:rPr lang="en-GB" sz="2400" dirty="0"/>
              <a:t>Usage of heterogenous programs</a:t>
            </a:r>
          </a:p>
          <a:p>
            <a:pPr marL="342900" indent="-342900">
              <a:buAutoNum type="arabicPeriod"/>
            </a:pPr>
            <a:r>
              <a:rPr lang="en-GB" sz="2400" dirty="0"/>
              <a:t>Storing binary frames into searchable database files (SQLite)</a:t>
            </a:r>
          </a:p>
          <a:p>
            <a:pPr marL="342900" indent="-342900">
              <a:buAutoNum type="arabicPeriod"/>
            </a:pPr>
            <a:r>
              <a:rPr lang="en-GB" sz="2400" dirty="0"/>
              <a:t>Unified data reception approach</a:t>
            </a:r>
          </a:p>
          <a:p>
            <a:pPr marL="342900" indent="-342900">
              <a:buAutoNum type="arabicPeriod"/>
            </a:pPr>
            <a:r>
              <a:rPr lang="en-GB" sz="2400" dirty="0"/>
              <a:t> Scalability</a:t>
            </a:r>
          </a:p>
          <a:p>
            <a:pPr marL="342900" indent="-342900">
              <a:buAutoNum type="arabicPeriod"/>
            </a:pPr>
            <a:r>
              <a:rPr lang="en-GB" sz="2400" dirty="0"/>
              <a:t> Flexible access control and prioritization </a:t>
            </a:r>
          </a:p>
          <a:p>
            <a:pPr marL="342900" indent="-342900">
              <a:buAutoNum type="arabicPeriod"/>
            </a:pPr>
            <a:r>
              <a:rPr lang="en-GB" sz="2400" dirty="0"/>
              <a:t> Reduce the misuse of excessive data requesting </a:t>
            </a:r>
          </a:p>
          <a:p>
            <a:pPr marL="342900" indent="-342900">
              <a:buAutoNum type="arabicPeriod"/>
            </a:pPr>
            <a:endParaRPr lang="en-GB" sz="2400" dirty="0"/>
          </a:p>
          <a:p>
            <a:pPr marL="342900" indent="-342900">
              <a:buAutoNum type="arabicPeriod"/>
            </a:pPr>
            <a:endParaRPr lang="en-GB" sz="2400" dirty="0"/>
          </a:p>
        </p:txBody>
      </p:sp>
    </p:spTree>
    <p:extLst>
      <p:ext uri="{BB962C8B-B14F-4D97-AF65-F5344CB8AC3E}">
        <p14:creationId xmlns:p14="http://schemas.microsoft.com/office/powerpoint/2010/main" val="9186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E3321-C59E-CD4E-2CDB-F75D79B87C96}"/>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C958FAB5-1006-DA96-C517-4684886BFE71}"/>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E3141691-6DCC-F05D-0098-C9D7BEAE10F9}"/>
              </a:ext>
            </a:extLst>
          </p:cNvPr>
          <p:cNvSpPr txBox="1"/>
          <p:nvPr/>
        </p:nvSpPr>
        <p:spPr>
          <a:xfrm>
            <a:off x="3716155" y="653090"/>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1A0BE978-9147-628B-9A50-AA68AE28B762}"/>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1A027B8D-8338-F817-9D9C-0C78B5FF164F}"/>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2654D006-CACC-4DE2-F7BD-26648EA56DBE}"/>
              </a:ext>
            </a:extLst>
          </p:cNvPr>
          <p:cNvSpPr txBox="1"/>
          <p:nvPr/>
        </p:nvSpPr>
        <p:spPr>
          <a:xfrm>
            <a:off x="187156" y="1128061"/>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US" sz="2400" dirty="0"/>
              <a:t>Disadvantages</a:t>
            </a:r>
            <a:endParaRPr lang="en-GB" sz="2400" dirty="0"/>
          </a:p>
        </p:txBody>
      </p:sp>
      <p:sp>
        <p:nvSpPr>
          <p:cNvPr id="2" name="Title 1">
            <a:extLst>
              <a:ext uri="{FF2B5EF4-FFF2-40B4-BE49-F238E27FC236}">
                <a16:creationId xmlns:a16="http://schemas.microsoft.com/office/drawing/2014/main" id="{B66A234E-1D8E-56F7-6B73-1CB1D1B605C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9" name="Picture 8" descr="A black background with a black square&#10;&#10;AI-generated content may be incorrect.">
            <a:extLst>
              <a:ext uri="{FF2B5EF4-FFF2-40B4-BE49-F238E27FC236}">
                <a16:creationId xmlns:a16="http://schemas.microsoft.com/office/drawing/2014/main" id="{B17097DA-33D0-A979-CF9D-6CE2ACD260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4" name="TextBox 3">
            <a:extLst>
              <a:ext uri="{FF2B5EF4-FFF2-40B4-BE49-F238E27FC236}">
                <a16:creationId xmlns:a16="http://schemas.microsoft.com/office/drawing/2014/main" id="{11ABF1BB-432A-02FB-FEDF-EA5094ADDE84}"/>
              </a:ext>
            </a:extLst>
          </p:cNvPr>
          <p:cNvSpPr txBox="1"/>
          <p:nvPr/>
        </p:nvSpPr>
        <p:spPr>
          <a:xfrm>
            <a:off x="187156" y="1657345"/>
            <a:ext cx="10534501" cy="2308324"/>
          </a:xfrm>
          <a:prstGeom prst="rect">
            <a:avLst/>
          </a:prstGeom>
          <a:noFill/>
        </p:spPr>
        <p:txBody>
          <a:bodyPr wrap="square" rtlCol="0">
            <a:spAutoFit/>
          </a:bodyPr>
          <a:lstStyle/>
          <a:p>
            <a:pPr marL="342900" indent="-342900">
              <a:buAutoNum type="arabicPeriod"/>
            </a:pPr>
            <a:r>
              <a:rPr lang="en-US" sz="2400" dirty="0"/>
              <a:t>Need to develop new programs for station and NDCs for adopting the new approach (i.e., longer time in implementation)</a:t>
            </a:r>
          </a:p>
          <a:p>
            <a:pPr marL="342900" indent="-342900">
              <a:buAutoNum type="arabicPeriod"/>
            </a:pPr>
            <a:r>
              <a:rPr lang="en-US" sz="2400" dirty="0"/>
              <a:t>More resources are required</a:t>
            </a:r>
          </a:p>
          <a:p>
            <a:pPr marL="342900" indent="-342900">
              <a:buAutoNum type="arabicPeriod"/>
            </a:pPr>
            <a:r>
              <a:rPr lang="en-US" sz="2400" dirty="0"/>
              <a:t>Possibly higher overhead in bandwidth usage in case of GCI outages</a:t>
            </a:r>
          </a:p>
          <a:p>
            <a:endParaRPr lang="en-GB" sz="2400" dirty="0"/>
          </a:p>
          <a:p>
            <a:pPr marL="342900" indent="-342900">
              <a:buAutoNum type="arabicPeriod"/>
            </a:pPr>
            <a:endParaRPr lang="en-GB" sz="2400" dirty="0"/>
          </a:p>
        </p:txBody>
      </p:sp>
    </p:spTree>
    <p:extLst>
      <p:ext uri="{BB962C8B-B14F-4D97-AF65-F5344CB8AC3E}">
        <p14:creationId xmlns:p14="http://schemas.microsoft.com/office/powerpoint/2010/main" val="1292211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F152AD-8763-E8DA-379C-081CEFEB8FC2}"/>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CBB7E01B-2879-2786-1130-F83FA551CD16}"/>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847695E3-0A7F-5E10-966E-36258058F741}"/>
              </a:ext>
            </a:extLst>
          </p:cNvPr>
          <p:cNvSpPr txBox="1"/>
          <p:nvPr/>
        </p:nvSpPr>
        <p:spPr>
          <a:xfrm>
            <a:off x="3716155" y="653090"/>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4787351E-13FB-6EDD-CF2E-9124F7A4ED79}"/>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CBF6A1BC-E4F8-ED58-C429-73E580A5B1E4}"/>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 name="Title 1">
            <a:extLst>
              <a:ext uri="{FF2B5EF4-FFF2-40B4-BE49-F238E27FC236}">
                <a16:creationId xmlns:a16="http://schemas.microsoft.com/office/drawing/2014/main" id="{F68D4341-FC8D-C82E-7E13-22BEECB19AC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9" name="Picture 8" descr="A black background with a black square&#10;&#10;AI-generated content may be incorrect.">
            <a:extLst>
              <a:ext uri="{FF2B5EF4-FFF2-40B4-BE49-F238E27FC236}">
                <a16:creationId xmlns:a16="http://schemas.microsoft.com/office/drawing/2014/main" id="{3B096DA1-BBA4-A362-76FD-B858FA748B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graphicFrame>
        <p:nvGraphicFramePr>
          <p:cNvPr id="8" name="Table 7">
            <a:extLst>
              <a:ext uri="{FF2B5EF4-FFF2-40B4-BE49-F238E27FC236}">
                <a16:creationId xmlns:a16="http://schemas.microsoft.com/office/drawing/2014/main" id="{FB53734A-467B-83BD-DBFA-C961D0249AB9}"/>
              </a:ext>
            </a:extLst>
          </p:cNvPr>
          <p:cNvGraphicFramePr>
            <a:graphicFrameLocks noGrp="1"/>
          </p:cNvGraphicFramePr>
          <p:nvPr>
            <p:extLst>
              <p:ext uri="{D42A27DB-BD31-4B8C-83A1-F6EECF244321}">
                <p14:modId xmlns:p14="http://schemas.microsoft.com/office/powerpoint/2010/main" val="1105719153"/>
              </p:ext>
            </p:extLst>
          </p:nvPr>
        </p:nvGraphicFramePr>
        <p:xfrm>
          <a:off x="258119" y="1018999"/>
          <a:ext cx="11072824" cy="5275814"/>
        </p:xfrm>
        <a:graphic>
          <a:graphicData uri="http://schemas.openxmlformats.org/drawingml/2006/table">
            <a:tbl>
              <a:tblPr firstRow="1" firstCol="1" bandRow="1">
                <a:tableStyleId>{5C22544A-7EE6-4342-B048-85BDC9FD1C3A}</a:tableStyleId>
              </a:tblPr>
              <a:tblGrid>
                <a:gridCol w="2768206">
                  <a:extLst>
                    <a:ext uri="{9D8B030D-6E8A-4147-A177-3AD203B41FA5}">
                      <a16:colId xmlns:a16="http://schemas.microsoft.com/office/drawing/2014/main" val="305709251"/>
                    </a:ext>
                  </a:extLst>
                </a:gridCol>
                <a:gridCol w="2768206">
                  <a:extLst>
                    <a:ext uri="{9D8B030D-6E8A-4147-A177-3AD203B41FA5}">
                      <a16:colId xmlns:a16="http://schemas.microsoft.com/office/drawing/2014/main" val="2760976389"/>
                    </a:ext>
                  </a:extLst>
                </a:gridCol>
                <a:gridCol w="2768206">
                  <a:extLst>
                    <a:ext uri="{9D8B030D-6E8A-4147-A177-3AD203B41FA5}">
                      <a16:colId xmlns:a16="http://schemas.microsoft.com/office/drawing/2014/main" val="3114531285"/>
                    </a:ext>
                  </a:extLst>
                </a:gridCol>
                <a:gridCol w="2768206">
                  <a:extLst>
                    <a:ext uri="{9D8B030D-6E8A-4147-A177-3AD203B41FA5}">
                      <a16:colId xmlns:a16="http://schemas.microsoft.com/office/drawing/2014/main" val="1849796775"/>
                    </a:ext>
                  </a:extLst>
                </a:gridCol>
              </a:tblGrid>
              <a:tr h="253375">
                <a:tc>
                  <a:txBody>
                    <a:bodyPr/>
                    <a:lstStyle/>
                    <a:p>
                      <a:pPr>
                        <a:lnSpc>
                          <a:spcPct val="115000"/>
                        </a:lnSpc>
                        <a:spcAft>
                          <a:spcPts val="800"/>
                        </a:spcAft>
                        <a:buNone/>
                      </a:pPr>
                      <a:r>
                        <a:rPr lang="en-GB" sz="1000" kern="100" dirty="0">
                          <a:effectLst/>
                        </a:rPr>
                        <a:t>Feature</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dirty="0">
                          <a:effectLst/>
                        </a:rPr>
                        <a:t>Apache Kafka</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Apache Pulsar</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RabbitMQ</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3780016232"/>
                  </a:ext>
                </a:extLst>
              </a:tr>
              <a:tr h="411384">
                <a:tc>
                  <a:txBody>
                    <a:bodyPr/>
                    <a:lstStyle/>
                    <a:p>
                      <a:pPr>
                        <a:lnSpc>
                          <a:spcPct val="115000"/>
                        </a:lnSpc>
                        <a:spcAft>
                          <a:spcPts val="800"/>
                        </a:spcAft>
                        <a:buNone/>
                      </a:pPr>
                      <a:r>
                        <a:rPr lang="en-GB" sz="1000" kern="100">
                          <a:effectLst/>
                        </a:rPr>
                        <a:t>Architecture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Broker-centric, log-based</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Broker + BookKeeper (segment-based)</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Broker-centric, queue-based</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1706647748"/>
                  </a:ext>
                </a:extLst>
              </a:tr>
              <a:tr h="253375">
                <a:tc>
                  <a:txBody>
                    <a:bodyPr/>
                    <a:lstStyle/>
                    <a:p>
                      <a:pPr>
                        <a:lnSpc>
                          <a:spcPct val="115000"/>
                        </a:lnSpc>
                        <a:spcAft>
                          <a:spcPts val="800"/>
                        </a:spcAft>
                        <a:buNone/>
                      </a:pPr>
                      <a:r>
                        <a:rPr lang="en-GB" sz="1000" kern="100">
                          <a:effectLst/>
                        </a:rPr>
                        <a:t>Storage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Brokers store logs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BookKeeper stores segments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In-memory + disk (queues)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305046556"/>
                  </a:ext>
                </a:extLst>
              </a:tr>
              <a:tr h="253375">
                <a:tc>
                  <a:txBody>
                    <a:bodyPr/>
                    <a:lstStyle/>
                    <a:p>
                      <a:pPr>
                        <a:lnSpc>
                          <a:spcPct val="115000"/>
                        </a:lnSpc>
                        <a:spcAft>
                          <a:spcPts val="800"/>
                        </a:spcAft>
                        <a:buNone/>
                      </a:pPr>
                      <a:r>
                        <a:rPr lang="en-GB" sz="1000" kern="100" dirty="0">
                          <a:effectLst/>
                        </a:rPr>
                        <a:t>Message Model</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Publish-subscribe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Publish-subscribe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Message queue (push/pull)</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1928801516"/>
                  </a:ext>
                </a:extLst>
              </a:tr>
              <a:tr h="411384">
                <a:tc>
                  <a:txBody>
                    <a:bodyPr/>
                    <a:lstStyle/>
                    <a:p>
                      <a:pPr>
                        <a:lnSpc>
                          <a:spcPct val="115000"/>
                        </a:lnSpc>
                        <a:spcAft>
                          <a:spcPts val="800"/>
                        </a:spcAft>
                        <a:buNone/>
                      </a:pPr>
                      <a:r>
                        <a:rPr lang="en-GB" sz="1000" kern="100">
                          <a:effectLst/>
                        </a:rPr>
                        <a:t>Delivery Guarantees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At least once, exactly once (with Kafka Streams)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At least once, effectively once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At most once, at least once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738335758"/>
                  </a:ext>
                </a:extLst>
              </a:tr>
              <a:tr h="253375">
                <a:tc>
                  <a:txBody>
                    <a:bodyPr/>
                    <a:lstStyle/>
                    <a:p>
                      <a:pPr>
                        <a:lnSpc>
                          <a:spcPct val="115000"/>
                        </a:lnSpc>
                        <a:spcAft>
                          <a:spcPts val="800"/>
                        </a:spcAft>
                        <a:buNone/>
                      </a:pPr>
                      <a:r>
                        <a:rPr lang="en-GB" sz="1000" kern="100">
                          <a:effectLst/>
                        </a:rPr>
                        <a:t>Ordering Guarantees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Per partition</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Per topic/partition</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Per queue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133078728"/>
                  </a:ext>
                </a:extLst>
              </a:tr>
              <a:tr h="253375">
                <a:tc>
                  <a:txBody>
                    <a:bodyPr/>
                    <a:lstStyle/>
                    <a:p>
                      <a:pPr>
                        <a:lnSpc>
                          <a:spcPct val="115000"/>
                        </a:lnSpc>
                        <a:spcAft>
                          <a:spcPts val="800"/>
                        </a:spcAft>
                        <a:buNone/>
                      </a:pPr>
                      <a:r>
                        <a:rPr lang="en-GB" sz="1000" kern="100">
                          <a:effectLst/>
                        </a:rPr>
                        <a:t>Multi-tenancy</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Limited</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Native support</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Limited</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4194452809"/>
                  </a:ext>
                </a:extLst>
              </a:tr>
              <a:tr h="253375">
                <a:tc>
                  <a:txBody>
                    <a:bodyPr/>
                    <a:lstStyle/>
                    <a:p>
                      <a:pPr>
                        <a:lnSpc>
                          <a:spcPct val="115000"/>
                        </a:lnSpc>
                        <a:spcAft>
                          <a:spcPts val="800"/>
                        </a:spcAft>
                        <a:buNone/>
                      </a:pPr>
                      <a:r>
                        <a:rPr lang="en-GB" sz="1000" kern="100">
                          <a:effectLst/>
                        </a:rPr>
                        <a:t>Geo-replication</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External tools (e.g., MirrorMaker)</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Built-in</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Plugins available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1198709278"/>
                  </a:ext>
                </a:extLst>
              </a:tr>
              <a:tr h="411384">
                <a:tc>
                  <a:txBody>
                    <a:bodyPr/>
                    <a:lstStyle/>
                    <a:p>
                      <a:pPr>
                        <a:lnSpc>
                          <a:spcPct val="115000"/>
                        </a:lnSpc>
                        <a:spcAft>
                          <a:spcPts val="800"/>
                        </a:spcAft>
                        <a:buNone/>
                      </a:pPr>
                      <a:r>
                        <a:rPr lang="en-GB" sz="1000" kern="100">
                          <a:effectLst/>
                        </a:rPr>
                        <a:t>Protocol</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Kafka protocol</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Pulsar protocol + Kafka compatibility</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AMQP, MQTT, STOMP</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2537696389"/>
                  </a:ext>
                </a:extLst>
              </a:tr>
              <a:tr h="253375">
                <a:tc>
                  <a:txBody>
                    <a:bodyPr/>
                    <a:lstStyle/>
                    <a:p>
                      <a:pPr>
                        <a:lnSpc>
                          <a:spcPct val="115000"/>
                        </a:lnSpc>
                        <a:spcAft>
                          <a:spcPts val="800"/>
                        </a:spcAft>
                        <a:buNone/>
                      </a:pPr>
                      <a:r>
                        <a:rPr lang="en-GB" sz="1000" kern="100">
                          <a:effectLst/>
                        </a:rPr>
                        <a:t>Consumer Types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Consumer groups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Shared, Failover, Exclusive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Competing consumers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2539624957"/>
                  </a:ext>
                </a:extLst>
              </a:tr>
              <a:tr h="253375">
                <a:tc>
                  <a:txBody>
                    <a:bodyPr/>
                    <a:lstStyle/>
                    <a:p>
                      <a:pPr>
                        <a:lnSpc>
                          <a:spcPct val="115000"/>
                        </a:lnSpc>
                        <a:spcAft>
                          <a:spcPts val="800"/>
                        </a:spcAft>
                        <a:buNone/>
                      </a:pPr>
                      <a:r>
                        <a:rPr lang="en-GB" sz="1000" kern="100">
                          <a:effectLst/>
                        </a:rPr>
                        <a:t>Backpressure Handling</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Manual tuning</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Built-in flow control</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Built-in flow control</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1567614196"/>
                  </a:ext>
                </a:extLst>
              </a:tr>
              <a:tr h="253375">
                <a:tc>
                  <a:txBody>
                    <a:bodyPr/>
                    <a:lstStyle/>
                    <a:p>
                      <a:pPr>
                        <a:lnSpc>
                          <a:spcPct val="115000"/>
                        </a:lnSpc>
                        <a:spcAft>
                          <a:spcPts val="800"/>
                        </a:spcAft>
                        <a:buNone/>
                      </a:pPr>
                      <a:r>
                        <a:rPr lang="en-GB" sz="1000" kern="100">
                          <a:effectLst/>
                        </a:rPr>
                        <a:t>Latency</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Low</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Very low</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Low to moderate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2934174695"/>
                  </a:ext>
                </a:extLst>
              </a:tr>
              <a:tr h="253375">
                <a:tc>
                  <a:txBody>
                    <a:bodyPr/>
                    <a:lstStyle/>
                    <a:p>
                      <a:pPr>
                        <a:lnSpc>
                          <a:spcPct val="115000"/>
                        </a:lnSpc>
                        <a:spcAft>
                          <a:spcPts val="800"/>
                        </a:spcAft>
                        <a:buNone/>
                      </a:pPr>
                      <a:r>
                        <a:rPr lang="en-GB" sz="1000" kern="100">
                          <a:effectLst/>
                        </a:rPr>
                        <a:t>Throughput</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Very high</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High</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Moderate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2813633961"/>
                  </a:ext>
                </a:extLst>
              </a:tr>
              <a:tr h="411384">
                <a:tc>
                  <a:txBody>
                    <a:bodyPr/>
                    <a:lstStyle/>
                    <a:p>
                      <a:pPr>
                        <a:lnSpc>
                          <a:spcPct val="115000"/>
                        </a:lnSpc>
                        <a:spcAft>
                          <a:spcPts val="800"/>
                        </a:spcAft>
                        <a:buNone/>
                      </a:pPr>
                      <a:r>
                        <a:rPr lang="en-GB" sz="1000" kern="100">
                          <a:effectLst/>
                        </a:rPr>
                        <a:t>Use Cases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Real-time analytics, event sourcing</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IoT, multi-tenant streaming, geo-distributed apps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Task queues, short-lived messages, RPC</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2494736397"/>
                  </a:ext>
                </a:extLst>
              </a:tr>
              <a:tr h="253375">
                <a:tc>
                  <a:txBody>
                    <a:bodyPr/>
                    <a:lstStyle/>
                    <a:p>
                      <a:pPr>
                        <a:lnSpc>
                          <a:spcPct val="115000"/>
                        </a:lnSpc>
                        <a:spcAft>
                          <a:spcPts val="800"/>
                        </a:spcAft>
                        <a:buNone/>
                      </a:pPr>
                      <a:r>
                        <a:rPr lang="en-GB" sz="1000" kern="100">
                          <a:effectLst/>
                        </a:rPr>
                        <a:t>Tooling &amp; Ecosystem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Rich (Kafka Streams, Connect)</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Growing (Pulsar IO, Functions)</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Mature (plugins, management UI)</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1422055626"/>
                  </a:ext>
                </a:extLst>
              </a:tr>
              <a:tr h="253375">
                <a:tc>
                  <a:txBody>
                    <a:bodyPr/>
                    <a:lstStyle/>
                    <a:p>
                      <a:pPr>
                        <a:lnSpc>
                          <a:spcPct val="115000"/>
                        </a:lnSpc>
                        <a:spcAft>
                          <a:spcPts val="800"/>
                        </a:spcAft>
                        <a:buNone/>
                      </a:pPr>
                      <a:r>
                        <a:rPr lang="en-GB" sz="1000" kern="100">
                          <a:effectLst/>
                        </a:rPr>
                        <a:t>Ease of Setup</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Moderate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Complex (BookKeeper setup)</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Easy</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554256178"/>
                  </a:ext>
                </a:extLst>
              </a:tr>
              <a:tr h="253375">
                <a:tc>
                  <a:txBody>
                    <a:bodyPr/>
                    <a:lstStyle/>
                    <a:p>
                      <a:pPr>
                        <a:lnSpc>
                          <a:spcPct val="115000"/>
                        </a:lnSpc>
                        <a:spcAft>
                          <a:spcPts val="800"/>
                        </a:spcAft>
                        <a:buNone/>
                      </a:pPr>
                      <a:r>
                        <a:rPr lang="en-GB" sz="1000" kern="100">
                          <a:effectLst/>
                        </a:rPr>
                        <a:t>Maturity</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Very mature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Newer but growing</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tc>
                  <a:txBody>
                    <a:bodyPr/>
                    <a:lstStyle/>
                    <a:p>
                      <a:pPr>
                        <a:lnSpc>
                          <a:spcPct val="115000"/>
                        </a:lnSpc>
                        <a:spcAft>
                          <a:spcPts val="800"/>
                        </a:spcAft>
                        <a:buNone/>
                      </a:pPr>
                      <a:r>
                        <a:rPr lang="en-GB" sz="1000" kern="100">
                          <a:effectLst/>
                        </a:rPr>
                        <a:t>Very mature</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42720"/>
                </a:tc>
                <a:extLst>
                  <a:ext uri="{0D108BD9-81ED-4DB2-BD59-A6C34878D82A}">
                    <a16:rowId xmlns:a16="http://schemas.microsoft.com/office/drawing/2014/main" val="3727584317"/>
                  </a:ext>
                </a:extLst>
              </a:tr>
              <a:tr h="246497">
                <a:tc>
                  <a:txBody>
                    <a:bodyPr/>
                    <a:lstStyle/>
                    <a:p>
                      <a:pPr>
                        <a:lnSpc>
                          <a:spcPct val="115000"/>
                        </a:lnSpc>
                        <a:spcAft>
                          <a:spcPts val="800"/>
                        </a:spcAft>
                        <a:buNone/>
                      </a:pPr>
                      <a:r>
                        <a:rPr lang="en-GB" sz="1000" kern="100">
                          <a:effectLst/>
                        </a:rPr>
                        <a:t>Enterprise Support</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36617"/>
                </a:tc>
                <a:tc>
                  <a:txBody>
                    <a:bodyPr/>
                    <a:lstStyle/>
                    <a:p>
                      <a:pPr>
                        <a:lnSpc>
                          <a:spcPct val="115000"/>
                        </a:lnSpc>
                        <a:spcAft>
                          <a:spcPts val="800"/>
                        </a:spcAft>
                        <a:buNone/>
                      </a:pPr>
                      <a:r>
                        <a:rPr lang="en-GB" sz="1000" kern="100">
                          <a:effectLst/>
                        </a:rPr>
                        <a:t>Confluent, Amazon MSK</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36617"/>
                </a:tc>
                <a:tc>
                  <a:txBody>
                    <a:bodyPr/>
                    <a:lstStyle/>
                    <a:p>
                      <a:pPr>
                        <a:lnSpc>
                          <a:spcPct val="115000"/>
                        </a:lnSpc>
                        <a:spcAft>
                          <a:spcPts val="800"/>
                        </a:spcAft>
                        <a:buNone/>
                      </a:pPr>
                      <a:r>
                        <a:rPr lang="en-GB" sz="1000" kern="100">
                          <a:effectLst/>
                        </a:rPr>
                        <a:t>StreamNative, DataStax</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36617"/>
                </a:tc>
                <a:tc>
                  <a:txBody>
                    <a:bodyPr/>
                    <a:lstStyle/>
                    <a:p>
                      <a:pPr>
                        <a:lnSpc>
                          <a:spcPct val="115000"/>
                        </a:lnSpc>
                        <a:spcAft>
                          <a:spcPts val="800"/>
                        </a:spcAft>
                        <a:buNone/>
                      </a:pPr>
                      <a:r>
                        <a:rPr lang="en-GB" sz="1000" kern="100" dirty="0">
                          <a:effectLst/>
                        </a:rPr>
                        <a:t>VMware, </a:t>
                      </a:r>
                      <a:r>
                        <a:rPr lang="en-GB" sz="1000" kern="100" dirty="0" err="1">
                          <a:effectLst/>
                        </a:rPr>
                        <a:t>CloudAMQP</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73234" marR="48823" marT="48823" marB="36617"/>
                </a:tc>
                <a:extLst>
                  <a:ext uri="{0D108BD9-81ED-4DB2-BD59-A6C34878D82A}">
                    <a16:rowId xmlns:a16="http://schemas.microsoft.com/office/drawing/2014/main" val="151644580"/>
                  </a:ext>
                </a:extLst>
              </a:tr>
            </a:tbl>
          </a:graphicData>
        </a:graphic>
      </p:graphicFrame>
      <p:sp>
        <p:nvSpPr>
          <p:cNvPr id="3" name="TextBox 3">
            <a:extLst>
              <a:ext uri="{FF2B5EF4-FFF2-40B4-BE49-F238E27FC236}">
                <a16:creationId xmlns:a16="http://schemas.microsoft.com/office/drawing/2014/main" id="{034C81EE-BC47-11E6-349B-D0961F029027}"/>
              </a:ext>
            </a:extLst>
          </p:cNvPr>
          <p:cNvSpPr txBox="1"/>
          <p:nvPr/>
        </p:nvSpPr>
        <p:spPr>
          <a:xfrm>
            <a:off x="56386" y="584931"/>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US" sz="2400" dirty="0"/>
              <a:t>Comparison</a:t>
            </a:r>
            <a:endParaRPr lang="en-GB" sz="2400" dirty="0"/>
          </a:p>
        </p:txBody>
      </p:sp>
    </p:spTree>
    <p:extLst>
      <p:ext uri="{BB962C8B-B14F-4D97-AF65-F5344CB8AC3E}">
        <p14:creationId xmlns:p14="http://schemas.microsoft.com/office/powerpoint/2010/main" val="1763942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1A0DC-DE00-FEB2-E70A-609FC206A948}"/>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23B18DF2-4519-EA24-30D5-BA638367938D}"/>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err="1">
                <a:solidFill>
                  <a:schemeClr val="bg1"/>
                </a:solidFill>
                <a:latin typeface="Arial" panose="020B0604020202020204" pitchFamily="34" charset="0"/>
                <a:cs typeface="Arial" panose="020B0604020202020204" pitchFamily="34" charset="0"/>
              </a:rPr>
              <a:t>CDStreamer</a:t>
            </a:r>
            <a:r>
              <a:rPr lang="en-GB" sz="1600" b="1" noProof="0" dirty="0">
                <a:solidFill>
                  <a:schemeClr val="bg1"/>
                </a:solidFill>
                <a:latin typeface="Arial" panose="020B0604020202020204" pitchFamily="34" charset="0"/>
                <a:cs typeface="Arial" panose="020B0604020202020204" pitchFamily="34" charset="0"/>
              </a:rPr>
              <a:t>: An asynchronous Transceiver Continuous Data (CD) approach for SHI raw data distribution</a:t>
            </a:r>
          </a:p>
        </p:txBody>
      </p:sp>
      <p:sp>
        <p:nvSpPr>
          <p:cNvPr id="15" name="TextBox 3">
            <a:extLst>
              <a:ext uri="{FF2B5EF4-FFF2-40B4-BE49-F238E27FC236}">
                <a16:creationId xmlns:a16="http://schemas.microsoft.com/office/drawing/2014/main" id="{ABCA44E7-EDFA-8E19-56BD-BDB87037A00A}"/>
              </a:ext>
            </a:extLst>
          </p:cNvPr>
          <p:cNvSpPr txBox="1"/>
          <p:nvPr/>
        </p:nvSpPr>
        <p:spPr>
          <a:xfrm>
            <a:off x="3716155" y="653090"/>
            <a:ext cx="7005502"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S. Laban, C. Fernando, P. </a:t>
            </a:r>
            <a:r>
              <a:rPr lang="en-GB" sz="1200" noProof="0" dirty="0" err="1">
                <a:solidFill>
                  <a:srgbClr val="1A3A64"/>
                </a:solidFill>
                <a:latin typeface="Arial" panose="020B0604020202020204" pitchFamily="34" charset="0"/>
                <a:cs typeface="Arial" panose="020B0604020202020204" pitchFamily="34" charset="0"/>
              </a:rPr>
              <a:t>Polzer</a:t>
            </a:r>
            <a:r>
              <a:rPr lang="en-GB" sz="1200" noProof="0" dirty="0">
                <a:solidFill>
                  <a:srgbClr val="1A3A64"/>
                </a:solidFill>
                <a:latin typeface="Arial" panose="020B0604020202020204" pitchFamily="34" charset="0"/>
                <a:cs typeface="Arial" panose="020B0604020202020204" pitchFamily="34" charset="0"/>
              </a:rPr>
              <a:t>, R. Macgregor, Y. </a:t>
            </a:r>
            <a:r>
              <a:rPr lang="en-GB" sz="1200" noProof="0" dirty="0" err="1">
                <a:solidFill>
                  <a:srgbClr val="1A3A64"/>
                </a:solidFill>
                <a:latin typeface="Arial" panose="020B0604020202020204" pitchFamily="34" charset="0"/>
                <a:cs typeface="Arial" panose="020B0604020202020204" pitchFamily="34" charset="0"/>
              </a:rPr>
              <a:t>Pynda</a:t>
            </a:r>
            <a:r>
              <a:rPr lang="en-GB" sz="1200" noProof="0" dirty="0">
                <a:solidFill>
                  <a:srgbClr val="1A3A64"/>
                </a:solidFill>
                <a:latin typeface="Arial" panose="020B0604020202020204" pitchFamily="34" charset="0"/>
                <a:cs typeface="Arial" panose="020B0604020202020204" pitchFamily="34" charset="0"/>
              </a:rPr>
              <a:t>, and Y. Abbas</a:t>
            </a:r>
          </a:p>
        </p:txBody>
      </p:sp>
      <p:sp>
        <p:nvSpPr>
          <p:cNvPr id="16" name="TextBox 3">
            <a:extLst>
              <a:ext uri="{FF2B5EF4-FFF2-40B4-BE49-F238E27FC236}">
                <a16:creationId xmlns:a16="http://schemas.microsoft.com/office/drawing/2014/main" id="{0008BC39-1764-18ED-488C-6F6BAD5EE35D}"/>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The views expressed in this presentation are those of the author and do not necessarily reflect the view of the CTBTO</a:t>
            </a:r>
          </a:p>
        </p:txBody>
      </p:sp>
      <p:sp>
        <p:nvSpPr>
          <p:cNvPr id="19" name="Rechteck 18">
            <a:extLst>
              <a:ext uri="{FF2B5EF4-FFF2-40B4-BE49-F238E27FC236}">
                <a16:creationId xmlns:a16="http://schemas.microsoft.com/office/drawing/2014/main" id="{44099F15-C3B8-E2CD-5107-F127F065B13A}"/>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7FB38C98-1EA8-37C5-AAC6-52D487984256}"/>
              </a:ext>
            </a:extLst>
          </p:cNvPr>
          <p:cNvSpPr txBox="1"/>
          <p:nvPr/>
        </p:nvSpPr>
        <p:spPr>
          <a:xfrm>
            <a:off x="187156" y="1059902"/>
            <a:ext cx="6039614"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lgn="l"/>
            <a:r>
              <a:rPr lang="en-US" sz="2400" dirty="0"/>
              <a:t>Summary</a:t>
            </a:r>
            <a:endParaRPr lang="en-GB" sz="2400" dirty="0"/>
          </a:p>
        </p:txBody>
      </p:sp>
      <p:sp>
        <p:nvSpPr>
          <p:cNvPr id="2" name="Title 1">
            <a:extLst>
              <a:ext uri="{FF2B5EF4-FFF2-40B4-BE49-F238E27FC236}">
                <a16:creationId xmlns:a16="http://schemas.microsoft.com/office/drawing/2014/main" id="{CE4F65EA-F285-9AD1-A200-0A98354D5EF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P4.3-652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9" name="Picture 8" descr="A black background with a black square&#10;&#10;AI-generated content may be incorrect.">
            <a:extLst>
              <a:ext uri="{FF2B5EF4-FFF2-40B4-BE49-F238E27FC236}">
                <a16:creationId xmlns:a16="http://schemas.microsoft.com/office/drawing/2014/main" id="{255B81CD-689F-1411-7903-556BE8894B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666" y="6298992"/>
            <a:ext cx="1885215" cy="504000"/>
          </a:xfrm>
          <a:prstGeom prst="rect">
            <a:avLst/>
          </a:prstGeom>
        </p:spPr>
      </p:pic>
      <p:sp>
        <p:nvSpPr>
          <p:cNvPr id="6" name="TextBox 5">
            <a:extLst>
              <a:ext uri="{FF2B5EF4-FFF2-40B4-BE49-F238E27FC236}">
                <a16:creationId xmlns:a16="http://schemas.microsoft.com/office/drawing/2014/main" id="{1DCD4C68-1930-3C07-7D7A-8586E0379884}"/>
              </a:ext>
            </a:extLst>
          </p:cNvPr>
          <p:cNvSpPr txBox="1"/>
          <p:nvPr/>
        </p:nvSpPr>
        <p:spPr>
          <a:xfrm>
            <a:off x="683491" y="1810327"/>
            <a:ext cx="10917382" cy="3139321"/>
          </a:xfrm>
          <a:prstGeom prst="rect">
            <a:avLst/>
          </a:prstGeom>
          <a:noFill/>
        </p:spPr>
        <p:txBody>
          <a:bodyPr wrap="square" rtlCol="0">
            <a:spAutoFit/>
          </a:bodyPr>
          <a:lstStyle/>
          <a:p>
            <a:pPr lvl="0"/>
            <a:r>
              <a:rPr lang="en-GB" b="1" dirty="0"/>
              <a:t>Kafka</a:t>
            </a:r>
            <a:r>
              <a:rPr lang="en-GB" dirty="0"/>
              <a:t>: Best and leads in high-throughput, log-based streaming, low latency even under heavy load. It is ideal for real-time stream processing.</a:t>
            </a:r>
          </a:p>
          <a:p>
            <a:pPr lvl="0"/>
            <a:endParaRPr lang="en-GB" dirty="0"/>
          </a:p>
          <a:p>
            <a:r>
              <a:rPr lang="en-GB" b="1" dirty="0"/>
              <a:t>RabbitMQ</a:t>
            </a:r>
            <a:r>
              <a:rPr lang="en-GB" dirty="0"/>
              <a:t>: Great for traditional messaging, task queues, and microservices.  It has low latency at low throughput, making it suitable for task queues and microservices, but it struggles with scalability and high-volume workloads.</a:t>
            </a:r>
          </a:p>
          <a:p>
            <a:pPr lvl="0"/>
            <a:endParaRPr lang="en-GB" b="1" dirty="0"/>
          </a:p>
          <a:p>
            <a:pPr lvl="0"/>
            <a:r>
              <a:rPr lang="en-GB" b="1" dirty="0"/>
              <a:t>Pulsar</a:t>
            </a:r>
            <a:r>
              <a:rPr lang="en-GB" dirty="0"/>
              <a:t>: Has good throughput and flexible architecture, but its latency is higher under load. It is ideal in multi-tenant and geo-distributed systems. Has both the advantages of Kafka and RabbitMQ. </a:t>
            </a:r>
          </a:p>
          <a:p>
            <a:pPr lvl="0"/>
            <a:r>
              <a:rPr lang="en-GB" dirty="0"/>
              <a:t>In near future it could be a possible replacement to Kafka.</a:t>
            </a:r>
          </a:p>
          <a:p>
            <a:pPr lvl="0"/>
            <a:endParaRPr lang="en-GB" b="1" dirty="0"/>
          </a:p>
        </p:txBody>
      </p:sp>
    </p:spTree>
    <p:extLst>
      <p:ext uri="{BB962C8B-B14F-4D97-AF65-F5344CB8AC3E}">
        <p14:creationId xmlns:p14="http://schemas.microsoft.com/office/powerpoint/2010/main" val="190776188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21d0628-a811-484a-bde2-ac83e829c0f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6C3BC327637044AB57018850AE362B" ma:contentTypeVersion="18" ma:contentTypeDescription="Create a new document." ma:contentTypeScope="" ma:versionID="000557b20723f1ec77023f79eeb41a3c">
  <xsd:schema xmlns:xsd="http://www.w3.org/2001/XMLSchema" xmlns:xs="http://www.w3.org/2001/XMLSchema" xmlns:p="http://schemas.microsoft.com/office/2006/metadata/properties" xmlns:ns3="221d0628-a811-484a-bde2-ac83e829c0f4" xmlns:ns4="2790f8fd-642a-408e-9541-8136e5567824" targetNamespace="http://schemas.microsoft.com/office/2006/metadata/properties" ma:root="true" ma:fieldsID="9b2ae42af229b71d33dcb4961341392b" ns3:_="" ns4:_="">
    <xsd:import namespace="221d0628-a811-484a-bde2-ac83e829c0f4"/>
    <xsd:import namespace="2790f8fd-642a-408e-9541-8136e556782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_activity" minOccurs="0"/>
                <xsd:element ref="ns3:MediaLengthInSeconds"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1d0628-a811-484a-bde2-ac83e829c0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90f8fd-642a-408e-9541-8136e556782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267C5D-BF66-42AE-9AC8-EF6B25F63B10}">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openxmlformats.org/package/2006/metadata/core-properties"/>
    <ds:schemaRef ds:uri="221d0628-a811-484a-bde2-ac83e829c0f4"/>
    <ds:schemaRef ds:uri="http://www.w3.org/XML/1998/namespace"/>
    <ds:schemaRef ds:uri="2790f8fd-642a-408e-9541-8136e5567824"/>
    <ds:schemaRef ds:uri="http://schemas.microsoft.com/office/infopath/2007/PartnerControls"/>
  </ds:schemaRefs>
</ds:datastoreItem>
</file>

<file path=customXml/itemProps2.xml><?xml version="1.0" encoding="utf-8"?>
<ds:datastoreItem xmlns:ds="http://schemas.openxmlformats.org/officeDocument/2006/customXml" ds:itemID="{18992D0E-C7BB-474B-96FB-12BB00A46D7C}">
  <ds:schemaRefs>
    <ds:schemaRef ds:uri="http://schemas.microsoft.com/sharepoint/v3/contenttype/forms"/>
  </ds:schemaRefs>
</ds:datastoreItem>
</file>

<file path=customXml/itemProps3.xml><?xml version="1.0" encoding="utf-8"?>
<ds:datastoreItem xmlns:ds="http://schemas.openxmlformats.org/officeDocument/2006/customXml" ds:itemID="{F33445DB-291A-4A73-8D33-F6A9366978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1d0628-a811-484a-bde2-ac83e829c0f4"/>
    <ds:schemaRef ds:uri="2790f8fd-642a-408e-9541-8136e55678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SnT2025_E-Poster Template_CLEAN_250702</Template>
  <TotalTime>1610</TotalTime>
  <Words>1942</Words>
  <Application>Microsoft Office PowerPoint</Application>
  <PresentationFormat>Widescreen</PresentationFormat>
  <Paragraphs>253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LABAN Shaban</dc:creator>
  <cp:lastModifiedBy>LABAN Shaban</cp:lastModifiedBy>
  <cp:revision>7</cp:revision>
  <dcterms:created xsi:type="dcterms:W3CDTF">2025-08-28T07:48:15Z</dcterms:created>
  <dcterms:modified xsi:type="dcterms:W3CDTF">2025-09-04T07:15:07Z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0x010100E26C3BC327637044AB57018850AE362B</vt:lpwstr>
  </property>
</Properties>
</file>