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" id="{5A9DDE9F-56A0-48E2-B182-B820FCE60929}">
          <p14:sldIdLst>
            <p14:sldId id="257"/>
          </p14:sldIdLst>
        </p14:section>
        <p14:section name="Presentation Slides" id="{AA65376A-F1B8-4985-9D91-856E127C1E0B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3A64"/>
    <a:srgbClr val="BCC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2" autoAdjust="0"/>
    <p:restoredTop sz="94677"/>
  </p:normalViewPr>
  <p:slideViewPr>
    <p:cSldViewPr snapToGrid="0">
      <p:cViewPr>
        <p:scale>
          <a:sx n="143" d="100"/>
          <a:sy n="143" d="100"/>
        </p:scale>
        <p:origin x="2216" y="1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EE1869-5269-CC07-95A4-938BB2367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2D0BAD-BBCA-D82B-2CE6-14812CBCD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3492FB-9762-1EA3-8568-54377AB86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11.08.25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8554EC-8FB0-E226-92C6-A11275967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901AC1-1973-C97E-1C32-B35C6E179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2079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BBE62C-B8DA-21FE-3717-7E3AE1352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ED8C027-1CCC-AAB3-EB2B-8DBFA63D17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ED7451-563E-EEFA-F37F-1177A4220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11.08.25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5871C2-9481-23A1-6D51-71521B62F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701441-382B-C63A-FF99-28B8A6812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6206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13415FA-D683-0C86-28DD-9D7E28548D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02826CD-D775-59F4-BFA8-F5154111E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8D66EB-FE3F-6B40-972C-8B5D57A0A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11.08.25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03E36A-1179-9DCA-14D7-A461F278E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9AF862-474C-293E-C9C5-EFE874F79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9868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60D616-9150-8F3E-6FBE-F751E77CD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35E4BF-FDCD-FFBB-4D0C-39E150D36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000F0AA-E80D-5BC8-F4D2-94A672D58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11.08.25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6EE4DF-C324-0266-C67C-B1BB588CC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CEA5BF-39A4-41D5-13C7-118532E8F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4942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E6B60A-FD3E-1765-D5CB-105BC4E49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0A6BAD0-EB56-D041-CB89-C903B52D4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699A2D-7445-8118-C132-359093F7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11.08.25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66CC21-4A10-2E5E-1811-1B1A5CA3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EC5CDB-E094-3658-9593-29EFB7C03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81261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8E70FB-4890-3F05-1356-B62F6837A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FCA0F9-2597-1F3F-4FD3-CB739AFC3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4F59239-63FB-AAF0-E4BC-EEF28F509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1FCB0CA-F508-F112-C731-2E64CA7CA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11.08.25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E9BDECA-3B42-33FA-D220-2C4ED1255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2322373-01F2-6BD5-ADBB-850485D32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77656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743586-6B9B-D0FE-9F5A-4611D157C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2BB6AC-10BB-66CD-8FA4-4FE25860E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3226624-5BB7-475D-D61F-4A398C5E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A3C304F-B265-FF1D-E93E-E546B1B532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790861B-D46E-0A07-8D8A-74C11A5C31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8319FD1-8EB5-7386-112B-2FC3DE28E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11.08.25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738F37E-8227-C5BA-017F-012F8B047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A09802C-D5EA-2E6E-1A09-CC414C3B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47531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DA458B-16E3-B6D6-6430-3033C0EF1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013D3E3-66AA-1102-13EE-F026ED13E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11.08.25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F7220D3-1B70-85EC-1B61-C2FA50009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DB5F4C2-0D9C-0052-6D88-CB9B63790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2562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82213A4-E48F-6AEA-05B4-E0C148224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11.08.25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9DF17E6-A957-2DC1-05DF-BCE937F23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AFAD21-3D79-CCC2-6406-21755C3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004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008D36-B9E6-4456-E5DD-6BF010FCF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05C757-69C7-7392-4934-5005B43B3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AF06286-9402-7133-2C42-E072EABF2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386FCC9-2D9B-0132-AE91-07809B319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11.08.25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963375-1424-5BE9-5D5A-10BC80F4F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F5CEDF7-0B6B-15B2-A4AC-D04D5E1BF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52790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C65153-8FE7-02C5-27E0-3FD10EB78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93D537C-6AC4-B5BE-49EC-FDA8A55E29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AB3DB66-5F86-204B-5FDC-920A3B675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38B14E-FA25-0A84-3CD5-4796AEE04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11.08.25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DD2ED25-6293-3332-54CF-F1C99A76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30BD201-E90E-75BE-7C53-621203610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55360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E34011B-B6C4-D1B4-5659-189E50B41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5CF3D06-EB14-E216-1F24-D0D50B309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4C714D-AD6B-3B71-F291-0AF0F2D9F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204A99-DD2E-46A5-9E4A-9E0EB615E918}" type="datetimeFigureOut">
              <a:rPr lang="de-AT" smtClean="0"/>
              <a:t>11.08.25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7138C1-F3F4-8177-60B1-35B748E93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AAEEA4-E31B-39A7-94EA-C19E72BAB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410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5641CF85-E5C3-9FF3-BBD7-6666AB809856}"/>
              </a:ext>
            </a:extLst>
          </p:cNvPr>
          <p:cNvSpPr txBox="1"/>
          <p:nvPr/>
        </p:nvSpPr>
        <p:spPr>
          <a:xfrm>
            <a:off x="947462" y="1467801"/>
            <a:ext cx="10272988" cy="746575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CR" sz="22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NDC Costa Rica and GCI-Link </a:t>
            </a:r>
          </a:p>
          <a:p>
            <a:r>
              <a:rPr lang="en-CR" sz="22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IDC data recovery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3D37EAC3-90CD-EA42-4DD4-7E98DD56B841}"/>
              </a:ext>
            </a:extLst>
          </p:cNvPr>
          <p:cNvSpPr txBox="1"/>
          <p:nvPr/>
        </p:nvSpPr>
        <p:spPr>
          <a:xfrm>
            <a:off x="947463" y="2344870"/>
            <a:ext cx="10272988" cy="502511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sz="19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Christian Garita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704B700-9CAA-AD00-BCFB-1247EE1D285E}"/>
              </a:ext>
            </a:extLst>
          </p:cNvPr>
          <p:cNvSpPr txBox="1"/>
          <p:nvPr/>
        </p:nvSpPr>
        <p:spPr>
          <a:xfrm>
            <a:off x="947462" y="2970121"/>
            <a:ext cx="8058149" cy="594632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de-DE"/>
            </a:defPPr>
            <a:lvl1pPr>
              <a:defRPr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1400" noProof="0" dirty="0"/>
              <a:t>Volcanological and Seismological Observatory of Costa Rica (OVSICORI)</a:t>
            </a:r>
          </a:p>
          <a:p>
            <a:r>
              <a:rPr lang="en-GB" sz="1400" noProof="0" dirty="0"/>
              <a:t> at Universidad Nacional</a:t>
            </a:r>
          </a:p>
          <a:p>
            <a:endParaRPr lang="en-GB" sz="1400" noProof="0" dirty="0"/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D1B99D56-EC8A-2AAE-205C-D5BC83000B29}"/>
              </a:ext>
            </a:extLst>
          </p:cNvPr>
          <p:cNvSpPr txBox="1"/>
          <p:nvPr/>
        </p:nvSpPr>
        <p:spPr>
          <a:xfrm>
            <a:off x="2636519" y="6440942"/>
            <a:ext cx="6984367" cy="369332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Master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. Christian Garita Hidalgo</a:t>
            </a:r>
            <a:endParaRPr lang="en-GB" sz="800" noProof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91A715-793F-3235-8617-18E9A2538876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noProof="0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P4.2-107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10D2AE4A-E8D0-E4B3-3EAB-3B7E5C941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296" y="1748501"/>
            <a:ext cx="2946884" cy="1938992"/>
          </a:xfrm>
          <a:prstGeom prst="rect">
            <a:avLst/>
          </a:prstGeom>
        </p:spPr>
      </p:pic>
      <p:pic>
        <p:nvPicPr>
          <p:cNvPr id="3" name="Picture 2" descr="A blue and white poster with text&#10;&#10;AI-generated content may be incorrect.">
            <a:extLst>
              <a:ext uri="{FF2B5EF4-FFF2-40B4-BE49-F238E27FC236}">
                <a16:creationId xmlns:a16="http://schemas.microsoft.com/office/drawing/2014/main" id="{5B7E7F4B-F702-4BA7-3A24-6691BE879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137" y="29797"/>
            <a:ext cx="4557822" cy="6836733"/>
          </a:xfrm>
          <a:prstGeom prst="rect">
            <a:avLst/>
          </a:prstGeom>
        </p:spPr>
      </p:pic>
      <p:pic>
        <p:nvPicPr>
          <p:cNvPr id="7" name="Picture 6" descr="A logo with red lines and text&#10;&#10;AI-generated content may be incorrect.">
            <a:extLst>
              <a:ext uri="{FF2B5EF4-FFF2-40B4-BE49-F238E27FC236}">
                <a16:creationId xmlns:a16="http://schemas.microsoft.com/office/drawing/2014/main" id="{29AEDFAA-CE99-2937-73B6-8CD7836611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369" y="3928241"/>
            <a:ext cx="3683495" cy="25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5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3">
            <a:extLst>
              <a:ext uri="{FF2B5EF4-FFF2-40B4-BE49-F238E27FC236}">
                <a16:creationId xmlns:a16="http://schemas.microsoft.com/office/drawing/2014/main" id="{E5B67DD5-AF62-4996-BFC8-D0709EAAF04C}"/>
              </a:ext>
            </a:extLst>
          </p:cNvPr>
          <p:cNvSpPr txBox="1"/>
          <p:nvPr/>
        </p:nvSpPr>
        <p:spPr>
          <a:xfrm>
            <a:off x="8252072" y="-98612"/>
            <a:ext cx="3798000" cy="663370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sz="1200" noProof="0" dirty="0"/>
          </a:p>
          <a:p>
            <a:endParaRPr lang="en-GB" sz="1200" dirty="0"/>
          </a:p>
          <a:p>
            <a:endParaRPr lang="en-GB" sz="1200" noProof="0" dirty="0"/>
          </a:p>
          <a:p>
            <a:endParaRPr lang="en-GB" sz="1200" dirty="0"/>
          </a:p>
          <a:p>
            <a:endParaRPr lang="en-GB" sz="1200" noProof="0" dirty="0"/>
          </a:p>
          <a:p>
            <a:endParaRPr lang="en-GB" sz="1200" dirty="0"/>
          </a:p>
          <a:p>
            <a:endParaRPr lang="en-GB" sz="1200" noProof="0" dirty="0"/>
          </a:p>
          <a:p>
            <a:endParaRPr lang="en-GB" sz="1200" dirty="0"/>
          </a:p>
          <a:p>
            <a:endParaRPr lang="en-GB" sz="1200" noProof="0" dirty="0"/>
          </a:p>
          <a:p>
            <a:r>
              <a:rPr lang="en-US" sz="1200" dirty="0"/>
              <a:t>A redundant communication setup has been successfully established at auxiliary station AS-025, effectively integrating two transmission channels (3G and IMS VSAT) into the </a:t>
            </a:r>
            <a:r>
              <a:rPr lang="en-US" sz="1200" dirty="0" err="1"/>
              <a:t>SeisComP</a:t>
            </a:r>
            <a:r>
              <a:rPr lang="en-US" sz="1200" dirty="0"/>
              <a:t> acquisition system. This configuration has been validated under real operational conditions.</a:t>
            </a:r>
          </a:p>
          <a:p>
            <a:br>
              <a:rPr lang="en-US" sz="1200" dirty="0"/>
            </a:br>
            <a:r>
              <a:rPr lang="en-US" sz="1200" dirty="0"/>
              <a:t>A smart-switching functionality is currently under development to enable automatic selection of the active data source based on availability, enhancing the continuity of real-time data flow to the CTBTO.</a:t>
            </a:r>
          </a:p>
          <a:p>
            <a:br>
              <a:rPr lang="en-US" sz="1200" dirty="0"/>
            </a:br>
            <a:r>
              <a:rPr lang="en-US" sz="1200" dirty="0"/>
              <a:t>These technical achievements strengthen the collaboration between OVSICORI-UNA and the CTBTO and lay the groundwork for future implementations within the IMS environment and potential regional contributions from Latin America.</a:t>
            </a:r>
          </a:p>
          <a:p>
            <a:endParaRPr lang="en-GB" sz="1200" noProof="0" dirty="0"/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1E89CD43-FF80-3593-7026-BDF338BBFF94}"/>
              </a:ext>
            </a:extLst>
          </p:cNvPr>
          <p:cNvSpPr txBox="1"/>
          <p:nvPr/>
        </p:nvSpPr>
        <p:spPr>
          <a:xfrm>
            <a:off x="4180373" y="1549110"/>
            <a:ext cx="3798000" cy="498598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200" dirty="0"/>
              <a:t>Currently, station AS-025 has two independent communication links with OVSICORI-UNA: one via a 3G device and the other through the VSAT connection of the International Monitoring System (IMS). Both links are configured within our </a:t>
            </a:r>
            <a:r>
              <a:rPr lang="en-US" sz="1200" dirty="0" err="1"/>
              <a:t>SeisComP</a:t>
            </a:r>
            <a:r>
              <a:rPr lang="en-US" sz="1200" dirty="0"/>
              <a:t> data acquisition system.</a:t>
            </a:r>
          </a:p>
          <a:p>
            <a:br>
              <a:rPr lang="en-US" sz="1200" dirty="0"/>
            </a:br>
            <a:r>
              <a:rPr lang="en-US" sz="1200" dirty="0"/>
              <a:t>We propose to develop a smart alert mechanism within </a:t>
            </a:r>
            <a:r>
              <a:rPr lang="en-US" sz="1200" dirty="0" err="1"/>
              <a:t>SeisComP</a:t>
            </a:r>
            <a:r>
              <a:rPr lang="en-US" sz="1200" dirty="0"/>
              <a:t> that enables or disables the active data source based on its availability. Once validated locally, this feature could potentially be implemented within the IMS acquisition software.</a:t>
            </a:r>
          </a:p>
          <a:p>
            <a:br>
              <a:rPr lang="en-US" sz="1200" dirty="0"/>
            </a:br>
            <a:r>
              <a:rPr lang="en-US" sz="1200" dirty="0"/>
              <a:t>Given the strength of our IT infrastructure, a future stage of the project could involve providing data collection services for IMS seismic stations across Latin America.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9A5EB31E-0D60-B708-DDA3-638C6CE2CC33}"/>
              </a:ext>
            </a:extLst>
          </p:cNvPr>
          <p:cNvSpPr txBox="1"/>
          <p:nvPr/>
        </p:nvSpPr>
        <p:spPr>
          <a:xfrm>
            <a:off x="4196999" y="55008"/>
            <a:ext cx="7133942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C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NDC Costa Rica and GCI-Link for IDC data recovery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E90810EB-C9FE-C1F2-4CE1-32C95CB36FE8}"/>
              </a:ext>
            </a:extLst>
          </p:cNvPr>
          <p:cNvSpPr txBox="1"/>
          <p:nvPr/>
        </p:nvSpPr>
        <p:spPr>
          <a:xfrm>
            <a:off x="160019" y="1549110"/>
            <a:ext cx="3798000" cy="498598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200" dirty="0"/>
              <a:t>In recent years, OVSICORI-UNA has made significant investments in communication infrastructure, data storage, and real-time seismic acquisition software. As a result, we now have a redundant communication link and real-time backup for the CTBTO Auxiliary Seismic Station AS025.</a:t>
            </a:r>
          </a:p>
          <a:p>
            <a:r>
              <a:rPr lang="en-US" sz="1200" dirty="0"/>
              <a:t> </a:t>
            </a:r>
            <a:br>
              <a:rPr lang="en-US" sz="1200" dirty="0"/>
            </a:br>
            <a:r>
              <a:rPr lang="en-US" sz="1200" dirty="0"/>
              <a:t>With the establishment of a GCI link at our NDC, we now have the capability to promote and support a new communication protocol that could serve as a redundant path for CTBTO’s data acquisition system. </a:t>
            </a:r>
            <a:br>
              <a:rPr lang="en-US" sz="1200" dirty="0"/>
            </a:br>
            <a:r>
              <a:rPr lang="en-US" sz="1200" dirty="0"/>
              <a:t>Once this system is fully operational, OVSICORI-UNA could act as a regional hub for Latin America, receiving real-time seismic data from the region and forwarding it to the CTBTO as a backup data source. </a:t>
            </a:r>
            <a:endParaRPr lang="en-GB" sz="1200" noProof="0" dirty="0"/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143C780A-D306-D9FA-EEC7-455406624C00}"/>
              </a:ext>
            </a:extLst>
          </p:cNvPr>
          <p:cNvSpPr txBox="1"/>
          <p:nvPr/>
        </p:nvSpPr>
        <p:spPr>
          <a:xfrm>
            <a:off x="4196999" y="659697"/>
            <a:ext cx="70055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Master. Christian Garita Hidalgo</a:t>
            </a:r>
            <a:endParaRPr lang="en-GB" sz="12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D44A0D56-4CCC-CD44-4432-02AE7D654D6B}"/>
              </a:ext>
            </a:extLst>
          </p:cNvPr>
          <p:cNvSpPr txBox="1"/>
          <p:nvPr/>
        </p:nvSpPr>
        <p:spPr>
          <a:xfrm>
            <a:off x="49427" y="6580492"/>
            <a:ext cx="3798000" cy="369332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Master. Christian Garita Hidalgo</a:t>
            </a:r>
          </a:p>
        </p:txBody>
      </p:sp>
      <p:sp>
        <p:nvSpPr>
          <p:cNvPr id="24" name="TextBox 3">
            <a:extLst>
              <a:ext uri="{FF2B5EF4-FFF2-40B4-BE49-F238E27FC236}">
                <a16:creationId xmlns:a16="http://schemas.microsoft.com/office/drawing/2014/main" id="{A34004C7-4749-B7E3-E7D7-B3572BC231EF}"/>
              </a:ext>
            </a:extLst>
          </p:cNvPr>
          <p:cNvSpPr txBox="1"/>
          <p:nvPr/>
        </p:nvSpPr>
        <p:spPr>
          <a:xfrm>
            <a:off x="160019" y="1075342"/>
            <a:ext cx="3798000" cy="396586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rgbClr val="1A3A6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Introduction</a:t>
            </a:r>
          </a:p>
        </p:txBody>
      </p:sp>
      <p:sp>
        <p:nvSpPr>
          <p:cNvPr id="26" name="TextBox 3">
            <a:extLst>
              <a:ext uri="{FF2B5EF4-FFF2-40B4-BE49-F238E27FC236}">
                <a16:creationId xmlns:a16="http://schemas.microsoft.com/office/drawing/2014/main" id="{79016AB2-B6CD-8ED7-A756-5A1288745A4D}"/>
              </a:ext>
            </a:extLst>
          </p:cNvPr>
          <p:cNvSpPr txBox="1"/>
          <p:nvPr/>
        </p:nvSpPr>
        <p:spPr>
          <a:xfrm>
            <a:off x="4187951" y="1075342"/>
            <a:ext cx="3816093" cy="396586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rgbClr val="1A3A6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Methods/Data</a:t>
            </a:r>
            <a:endParaRPr lang="en-AT" dirty="0"/>
          </a:p>
        </p:txBody>
      </p:sp>
      <p:sp>
        <p:nvSpPr>
          <p:cNvPr id="27" name="TextBox 3">
            <a:extLst>
              <a:ext uri="{FF2B5EF4-FFF2-40B4-BE49-F238E27FC236}">
                <a16:creationId xmlns:a16="http://schemas.microsoft.com/office/drawing/2014/main" id="{35C23D38-1D02-FA1F-40B5-BBB882222001}"/>
              </a:ext>
            </a:extLst>
          </p:cNvPr>
          <p:cNvSpPr txBox="1"/>
          <p:nvPr/>
        </p:nvSpPr>
        <p:spPr>
          <a:xfrm>
            <a:off x="8233976" y="1090776"/>
            <a:ext cx="3798000" cy="396586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rgbClr val="1A3A6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Results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673B92-7009-6C86-1F81-02E0CB1EF455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noProof="0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P4.2-107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C762CA-0436-DEED-DA9C-E2A0DBA1E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527" y="4823220"/>
            <a:ext cx="2670385" cy="1640910"/>
          </a:xfrm>
          <a:prstGeom prst="rect">
            <a:avLst/>
          </a:prstGeom>
        </p:spPr>
      </p:pic>
      <p:pic>
        <p:nvPicPr>
          <p:cNvPr id="3" name="Picture 2" descr="A logo with red lines and text&#10;&#10;AI-generated content may be incorrect.">
            <a:extLst>
              <a:ext uri="{FF2B5EF4-FFF2-40B4-BE49-F238E27FC236}">
                <a16:creationId xmlns:a16="http://schemas.microsoft.com/office/drawing/2014/main" id="{B0685A89-EFBB-99CC-7985-A7A4AED10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971" y="6036670"/>
            <a:ext cx="1204029" cy="82133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D4FCC20-33BE-34B8-8D43-A81033BCDDB9}"/>
              </a:ext>
            </a:extLst>
          </p:cNvPr>
          <p:cNvGrpSpPr/>
          <p:nvPr/>
        </p:nvGrpSpPr>
        <p:grpSpPr>
          <a:xfrm>
            <a:off x="3976748" y="4670555"/>
            <a:ext cx="4238498" cy="2132437"/>
            <a:chOff x="4280809" y="1518241"/>
            <a:chExt cx="7844030" cy="51816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C37C036-18E4-93FB-8605-189F9269A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80809" y="1518241"/>
              <a:ext cx="7772400" cy="5181600"/>
            </a:xfrm>
            <a:prstGeom prst="rect">
              <a:avLst/>
            </a:prstGeom>
          </p:spPr>
        </p:pic>
        <p:pic>
          <p:nvPicPr>
            <p:cNvPr id="10" name="Picture 9" descr="A red circle with a black background&#10;&#10;AI-generated content may be incorrect.">
              <a:extLst>
                <a:ext uri="{FF2B5EF4-FFF2-40B4-BE49-F238E27FC236}">
                  <a16:creationId xmlns:a16="http://schemas.microsoft.com/office/drawing/2014/main" id="{3C5A1A79-8ECA-65AB-1573-E103DC9F4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5733" y="1787422"/>
              <a:ext cx="1579106" cy="1075259"/>
            </a:xfrm>
            <a:prstGeom prst="rect">
              <a:avLst/>
            </a:prstGeom>
          </p:spPr>
        </p:pic>
      </p:grpSp>
      <p:pic>
        <p:nvPicPr>
          <p:cNvPr id="13" name="Picture 12" descr="A computer equipment in a room&#10;&#10;AI-generated content may be incorrect.">
            <a:extLst>
              <a:ext uri="{FF2B5EF4-FFF2-40B4-BE49-F238E27FC236}">
                <a16:creationId xmlns:a16="http://schemas.microsoft.com/office/drawing/2014/main" id="{E19F449E-052B-2435-5928-5A084B06D4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88" y="4670555"/>
            <a:ext cx="2701746" cy="202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37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nT2025_E-Poster Template_CLEAN" id="{0EBCCD38-EFA5-4A59-98E1-17915631503A}" vid="{43BEDF90-3C52-4D4C-AD5D-39E9BB77726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18184</TotalTime>
  <Words>392</Words>
  <Application>Microsoft Macintosh PowerPoint</Application>
  <PresentationFormat>Widescreen</PresentationFormat>
  <Paragraphs>31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CHRISTIAN GARITA  HIDALGO</dc:creator>
  <cp:lastModifiedBy>CHRISTIAN GARITA  HIDALGO</cp:lastModifiedBy>
  <cp:revision>15</cp:revision>
  <dcterms:created xsi:type="dcterms:W3CDTF">2025-07-17T21:35:28Z</dcterms:created>
  <dcterms:modified xsi:type="dcterms:W3CDTF">2025-08-18T14:20:48Z</dcterms:modified>
</cp:coreProperties>
</file>