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Default Extension="fntdata" ContentType="application/x-fontdata"/>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_rels/presentation.xml.rels" ContentType="application/vnd.openxmlformats-package.relationship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presProps.xml" ContentType="application/vnd.openxmlformats-officedocument.presentationml.presProps+xml"/>
  <Override PartName="/ppt/media/image2.png" ContentType="image/png"/>
  <Override PartName="/ppt/media/image3.png" ContentType="image/png"/>
  <Override PartName="/ppt/media/image4.png" ContentType="image/png"/>
  <Override PartName="/ppt/media/image5.png" ContentType="image/png"/>
  <Override PartName="/ppt/media/image1.png" ContentType="image/png"/>
  <Override PartName="/ppt/media/image6.png" ContentType="image/png"/>
  <Override PartName="/ppt/media/image7.png" ContentType="image/png"/>
  <Override PartName="/ppt/media/image8.png" ContentType="image/png"/>
  <Override PartName="/ppt/media/image9.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Lst>
  <p:sldSz cx="12192000" cy="6858000"/>
  <p:notesSz cx="7772400" cy="100584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Zwei Inhalte">
    <p:bg>
      <p:bgPr>
        <a:blipFill rotWithShape="0">
          <a:blip r:embed="rId2"/>
          <a:stretch/>
        </a:blip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4520" cy="13244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ptos Display"/>
              </a:rPr>
              <a:t>Mastertitelformat bearbeiten</a:t>
            </a:r>
            <a:endParaRPr b="0" lang="en-US" sz="4400" strike="noStrike" u="none">
              <a:solidFill>
                <a:srgbClr val="000000"/>
              </a:solidFill>
              <a:effectLst/>
              <a:uFillTx/>
              <a:latin typeface="Arial"/>
            </a:endParaRPr>
          </a:p>
        </p:txBody>
      </p:sp>
      <p:sp>
        <p:nvSpPr>
          <p:cNvPr id="3" name="PlaceHolder 2"/>
          <p:cNvSpPr>
            <a:spLocks noGrp="1"/>
          </p:cNvSpPr>
          <p:nvPr>
            <p:ph type="body"/>
          </p:nvPr>
        </p:nvSpPr>
        <p:spPr>
          <a:xfrm>
            <a:off x="838080" y="1825560"/>
            <a:ext cx="5180400" cy="4350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ptos"/>
              </a:rPr>
              <a:t>Mastertextformat bearbeiten</a:t>
            </a:r>
            <a:endParaRPr b="0" lang="en-US"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ptos"/>
              </a:rPr>
              <a:t>Zweite Ebene</a:t>
            </a:r>
            <a:endParaRPr b="0" lang="en-US"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Dritte Ebene</a:t>
            </a:r>
            <a:endParaRPr b="0" lang="en-US"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Vierte Ebene</a:t>
            </a:r>
            <a:endParaRPr b="0" lang="en-US"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Fünfte Ebene</a:t>
            </a:r>
            <a:endParaRPr b="0" lang="en-US" sz="1800" strike="noStrike" u="none">
              <a:solidFill>
                <a:srgbClr val="000000"/>
              </a:solidFill>
              <a:effectLst/>
              <a:uFillTx/>
              <a:latin typeface="Arial"/>
            </a:endParaRPr>
          </a:p>
        </p:txBody>
      </p:sp>
      <p:sp>
        <p:nvSpPr>
          <p:cNvPr id="4" name="PlaceHolder 3"/>
          <p:cNvSpPr>
            <a:spLocks noGrp="1"/>
          </p:cNvSpPr>
          <p:nvPr>
            <p:ph type="body"/>
          </p:nvPr>
        </p:nvSpPr>
        <p:spPr>
          <a:xfrm>
            <a:off x="6172200" y="1825560"/>
            <a:ext cx="5180400" cy="4350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ptos"/>
              </a:rPr>
              <a:t>Mastertextformat bearbeiten</a:t>
            </a:r>
            <a:endParaRPr b="0" lang="en-US"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ptos"/>
              </a:rPr>
              <a:t>Zweite Ebene</a:t>
            </a:r>
            <a:endParaRPr b="0" lang="en-US"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Dritte Ebene</a:t>
            </a:r>
            <a:endParaRPr b="0" lang="en-US"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Vierte Ebene</a:t>
            </a:r>
            <a:endParaRPr b="0" lang="en-US"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Fünfte Ebene</a:t>
            </a:r>
            <a:endParaRPr b="0" lang="en-US" sz="1800" strike="noStrike" u="none">
              <a:solidFill>
                <a:srgbClr val="000000"/>
              </a:solidFill>
              <a:effectLst/>
              <a:uFillTx/>
              <a:latin typeface="Arial"/>
            </a:endParaRPr>
          </a:p>
        </p:txBody>
      </p:sp>
      <p:sp>
        <p:nvSpPr>
          <p:cNvPr id="5" name="PlaceHolder 4"/>
          <p:cNvSpPr>
            <a:spLocks noGrp="1"/>
          </p:cNvSpPr>
          <p:nvPr>
            <p:ph type="dt" idx="1"/>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6" name="PlaceHolder 5"/>
          <p:cNvSpPr>
            <a:spLocks noGrp="1"/>
          </p:cNvSpPr>
          <p:nvPr>
            <p:ph type="ftr" idx="2"/>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7" name="PlaceHolder 6"/>
          <p:cNvSpPr>
            <a:spLocks noGrp="1"/>
          </p:cNvSpPr>
          <p:nvPr>
            <p:ph type="sldNum" idx="3"/>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13737846-20EB-4F40-BD07-08336105DAC0}"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el und Inhalt">
    <p:bg>
      <p:bgPr>
        <a:blipFill rotWithShape="0">
          <a:blip r:embed="rId2"/>
          <a:stretch/>
        </a:blip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4520" cy="13244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ptos Display"/>
              </a:rPr>
              <a:t>Mastertitelformat bearbeiten</a:t>
            </a:r>
            <a:endParaRPr b="0" lang="en-US" sz="4400" strike="noStrike" u="none">
              <a:solidFill>
                <a:srgbClr val="000000"/>
              </a:solidFill>
              <a:effectLst/>
              <a:uFillTx/>
              <a:latin typeface="Arial"/>
            </a:endParaRPr>
          </a:p>
        </p:txBody>
      </p:sp>
      <p:sp>
        <p:nvSpPr>
          <p:cNvPr id="53" name="PlaceHolder 2"/>
          <p:cNvSpPr>
            <a:spLocks noGrp="1"/>
          </p:cNvSpPr>
          <p:nvPr>
            <p:ph type="body"/>
          </p:nvPr>
        </p:nvSpPr>
        <p:spPr>
          <a:xfrm>
            <a:off x="838080" y="1825560"/>
            <a:ext cx="10514520" cy="435024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ptos"/>
              </a:rPr>
              <a:t>Mastertextformat bearbeiten</a:t>
            </a:r>
            <a:endParaRPr b="0" lang="en-US"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ptos"/>
              </a:rPr>
              <a:t>Zweite Ebene</a:t>
            </a:r>
            <a:endParaRPr b="0" lang="en-US"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Dritte Ebene</a:t>
            </a:r>
            <a:endParaRPr b="0" lang="en-US"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Vierte Ebene</a:t>
            </a:r>
            <a:endParaRPr b="0" lang="en-US"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Fünfte Ebene</a:t>
            </a:r>
            <a:endParaRPr b="0" lang="en-US" sz="1800" strike="noStrike" u="none">
              <a:solidFill>
                <a:srgbClr val="000000"/>
              </a:solidFill>
              <a:effectLst/>
              <a:uFillTx/>
              <a:latin typeface="Arial"/>
            </a:endParaRPr>
          </a:p>
        </p:txBody>
      </p:sp>
      <p:sp>
        <p:nvSpPr>
          <p:cNvPr id="54" name="PlaceHolder 3"/>
          <p:cNvSpPr>
            <a:spLocks noGrp="1"/>
          </p:cNvSpPr>
          <p:nvPr>
            <p:ph type="dt" idx="28"/>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55" name="PlaceHolder 4"/>
          <p:cNvSpPr>
            <a:spLocks noGrp="1"/>
          </p:cNvSpPr>
          <p:nvPr>
            <p:ph type="ftr" idx="29"/>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56" name="PlaceHolder 5"/>
          <p:cNvSpPr>
            <a:spLocks noGrp="1"/>
          </p:cNvSpPr>
          <p:nvPr>
            <p:ph type="sldNum" idx="30"/>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A6D9AA7F-E1B1-4F8D-8A6D-3A248B40906B}"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Abschnitts-&#10;überschrift">
    <p:bg>
      <p:bgPr>
        <a:blipFill rotWithShape="0">
          <a:blip r:embed="rId2"/>
          <a:stretch/>
        </a:blipFill>
      </p:bgPr>
    </p:bg>
    <p:spTree>
      <p:nvGrpSpPr>
        <p:cNvPr id="1" name=""/>
        <p:cNvGrpSpPr/>
        <p:nvPr/>
      </p:nvGrpSpPr>
      <p:grpSpPr>
        <a:xfrm>
          <a:off x="0" y="0"/>
          <a:ext cx="0" cy="0"/>
          <a:chOff x="0" y="0"/>
          <a:chExt cx="0" cy="0"/>
        </a:xfrm>
      </p:grpSpPr>
      <p:sp>
        <p:nvSpPr>
          <p:cNvPr id="57" name="PlaceHolder 1"/>
          <p:cNvSpPr>
            <a:spLocks noGrp="1"/>
          </p:cNvSpPr>
          <p:nvPr>
            <p:ph type="title"/>
          </p:nvPr>
        </p:nvSpPr>
        <p:spPr>
          <a:xfrm>
            <a:off x="831960" y="1709640"/>
            <a:ext cx="10514520" cy="285156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de-DE" sz="6000" strike="noStrike" u="none">
                <a:solidFill>
                  <a:schemeClr val="dk1"/>
                </a:solidFill>
                <a:effectLst/>
                <a:uFillTx/>
                <a:latin typeface="Aptos Display"/>
              </a:rPr>
              <a:t>Mastertitelformat bearbeiten</a:t>
            </a:r>
            <a:endParaRPr b="0" lang="en-US" sz="6000" strike="noStrike" u="none">
              <a:solidFill>
                <a:srgbClr val="000000"/>
              </a:solidFill>
              <a:effectLst/>
              <a:uFillTx/>
              <a:latin typeface="Arial"/>
            </a:endParaRPr>
          </a:p>
        </p:txBody>
      </p:sp>
      <p:sp>
        <p:nvSpPr>
          <p:cNvPr id="58" name="PlaceHolder 2"/>
          <p:cNvSpPr>
            <a:spLocks noGrp="1"/>
          </p:cNvSpPr>
          <p:nvPr>
            <p:ph type="body"/>
          </p:nvPr>
        </p:nvSpPr>
        <p:spPr>
          <a:xfrm>
            <a:off x="831960" y="4589640"/>
            <a:ext cx="10514520" cy="149904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2400" strike="noStrike" u="none">
                <a:solidFill>
                  <a:schemeClr val="dk1">
                    <a:tint val="82000"/>
                  </a:schemeClr>
                </a:solidFill>
                <a:effectLst/>
                <a:uFillTx/>
                <a:latin typeface="Aptos"/>
              </a:rPr>
              <a:t>Mastertextformat bearbeiten</a:t>
            </a:r>
            <a:endParaRPr b="0" lang="en-US" sz="2400" strike="noStrike" u="none">
              <a:solidFill>
                <a:srgbClr val="000000"/>
              </a:solidFill>
              <a:effectLst/>
              <a:uFillTx/>
              <a:latin typeface="Arial"/>
            </a:endParaRPr>
          </a:p>
        </p:txBody>
      </p:sp>
      <p:sp>
        <p:nvSpPr>
          <p:cNvPr id="59" name="PlaceHolder 3"/>
          <p:cNvSpPr>
            <a:spLocks noGrp="1"/>
          </p:cNvSpPr>
          <p:nvPr>
            <p:ph type="dt" idx="31"/>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60" name="PlaceHolder 4"/>
          <p:cNvSpPr>
            <a:spLocks noGrp="1"/>
          </p:cNvSpPr>
          <p:nvPr>
            <p:ph type="ftr" idx="32"/>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61" name="PlaceHolder 5"/>
          <p:cNvSpPr>
            <a:spLocks noGrp="1"/>
          </p:cNvSpPr>
          <p:nvPr>
            <p:ph type="sldNum" idx="33"/>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EE126C58-CFB8-4D2F-92AC-F7E36B64A34D}"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ergleich">
    <p:bg>
      <p:bgPr>
        <a:blipFill rotWithShape="0">
          <a:blip r:embed="rId2"/>
          <a:stretch/>
        </a:blipFill>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839880" y="365040"/>
            <a:ext cx="10514520" cy="13244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ptos Display"/>
              </a:rPr>
              <a:t>Mastertitelformat bearbeiten</a:t>
            </a:r>
            <a:endParaRPr b="0" lang="en-US" sz="4400" strike="noStrike" u="none">
              <a:solidFill>
                <a:srgbClr val="000000"/>
              </a:solidFill>
              <a:effectLst/>
              <a:uFillTx/>
              <a:latin typeface="Arial"/>
            </a:endParaRPr>
          </a:p>
        </p:txBody>
      </p:sp>
      <p:sp>
        <p:nvSpPr>
          <p:cNvPr id="9" name="PlaceHolder 2"/>
          <p:cNvSpPr>
            <a:spLocks noGrp="1"/>
          </p:cNvSpPr>
          <p:nvPr>
            <p:ph type="body"/>
          </p:nvPr>
        </p:nvSpPr>
        <p:spPr>
          <a:xfrm>
            <a:off x="839880" y="1681200"/>
            <a:ext cx="5156640" cy="82296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de-DE" sz="2400" strike="noStrike" u="none">
                <a:solidFill>
                  <a:schemeClr val="dk1"/>
                </a:solidFill>
                <a:effectLst/>
                <a:uFillTx/>
                <a:latin typeface="Aptos"/>
              </a:rPr>
              <a:t>Mastertextformat bearbeiten</a:t>
            </a:r>
            <a:endParaRPr b="0" lang="en-US" sz="2400" strike="noStrike" u="none">
              <a:solidFill>
                <a:srgbClr val="000000"/>
              </a:solidFill>
              <a:effectLst/>
              <a:uFillTx/>
              <a:latin typeface="Arial"/>
            </a:endParaRPr>
          </a:p>
        </p:txBody>
      </p:sp>
      <p:sp>
        <p:nvSpPr>
          <p:cNvPr id="10" name="PlaceHolder 3"/>
          <p:cNvSpPr>
            <a:spLocks noGrp="1"/>
          </p:cNvSpPr>
          <p:nvPr>
            <p:ph type="body"/>
          </p:nvPr>
        </p:nvSpPr>
        <p:spPr>
          <a:xfrm>
            <a:off x="839880" y="2505240"/>
            <a:ext cx="5156640" cy="36835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ptos"/>
              </a:rPr>
              <a:t>Mastertextformat bearbeiten</a:t>
            </a:r>
            <a:endParaRPr b="0" lang="en-US"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ptos"/>
              </a:rPr>
              <a:t>Zweite Ebene</a:t>
            </a:r>
            <a:endParaRPr b="0" lang="en-US"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Dritte Ebene</a:t>
            </a:r>
            <a:endParaRPr b="0" lang="en-US"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Vierte Ebene</a:t>
            </a:r>
            <a:endParaRPr b="0" lang="en-US"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Fünfte Ebene</a:t>
            </a:r>
            <a:endParaRPr b="0" lang="en-US" sz="1800" strike="noStrike" u="none">
              <a:solidFill>
                <a:srgbClr val="000000"/>
              </a:solidFill>
              <a:effectLst/>
              <a:uFillTx/>
              <a:latin typeface="Arial"/>
            </a:endParaRPr>
          </a:p>
        </p:txBody>
      </p:sp>
      <p:sp>
        <p:nvSpPr>
          <p:cNvPr id="11" name="PlaceHolder 4"/>
          <p:cNvSpPr>
            <a:spLocks noGrp="1"/>
          </p:cNvSpPr>
          <p:nvPr>
            <p:ph type="body"/>
          </p:nvPr>
        </p:nvSpPr>
        <p:spPr>
          <a:xfrm>
            <a:off x="6172200" y="1681200"/>
            <a:ext cx="5182200" cy="822960"/>
          </a:xfrm>
          <a:prstGeom prst="rect">
            <a:avLst/>
          </a:prstGeom>
          <a:noFill/>
          <a:ln w="0">
            <a:noFill/>
          </a:ln>
        </p:spPr>
        <p:txBody>
          <a:bodyPr lIns="91440" rIns="91440" tIns="45720" bIns="45720" anchor="b">
            <a:noAutofit/>
          </a:bodyPr>
          <a:p>
            <a:pPr indent="0" defTabSz="914400">
              <a:lnSpc>
                <a:spcPct val="90000"/>
              </a:lnSpc>
              <a:spcBef>
                <a:spcPts val="1001"/>
              </a:spcBef>
              <a:buNone/>
              <a:tabLst>
                <a:tab algn="l" pos="0"/>
              </a:tabLst>
            </a:pPr>
            <a:r>
              <a:rPr b="1" lang="de-DE" sz="2400" strike="noStrike" u="none">
                <a:solidFill>
                  <a:schemeClr val="dk1"/>
                </a:solidFill>
                <a:effectLst/>
                <a:uFillTx/>
                <a:latin typeface="Aptos"/>
              </a:rPr>
              <a:t>Mastertextformat bearbeiten</a:t>
            </a:r>
            <a:endParaRPr b="0" lang="en-US" sz="2400" strike="noStrike" u="none">
              <a:solidFill>
                <a:srgbClr val="000000"/>
              </a:solidFill>
              <a:effectLst/>
              <a:uFillTx/>
              <a:latin typeface="Arial"/>
            </a:endParaRPr>
          </a:p>
        </p:txBody>
      </p:sp>
      <p:sp>
        <p:nvSpPr>
          <p:cNvPr id="12" name="PlaceHolder 5"/>
          <p:cNvSpPr>
            <a:spLocks noGrp="1"/>
          </p:cNvSpPr>
          <p:nvPr>
            <p:ph type="body"/>
          </p:nvPr>
        </p:nvSpPr>
        <p:spPr>
          <a:xfrm>
            <a:off x="6172200" y="2505240"/>
            <a:ext cx="5182200" cy="368352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ptos"/>
              </a:rPr>
              <a:t>Mastertextformat bearbeiten</a:t>
            </a:r>
            <a:endParaRPr b="0" lang="en-US"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ptos"/>
              </a:rPr>
              <a:t>Zweite Ebene</a:t>
            </a:r>
            <a:endParaRPr b="0" lang="en-US"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Dritte Ebene</a:t>
            </a:r>
            <a:endParaRPr b="0" lang="en-US"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Vierte Ebene</a:t>
            </a:r>
            <a:endParaRPr b="0" lang="en-US"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Fünfte Ebene</a:t>
            </a:r>
            <a:endParaRPr b="0" lang="en-US" sz="1800" strike="noStrike" u="none">
              <a:solidFill>
                <a:srgbClr val="000000"/>
              </a:solidFill>
              <a:effectLst/>
              <a:uFillTx/>
              <a:latin typeface="Arial"/>
            </a:endParaRPr>
          </a:p>
        </p:txBody>
      </p:sp>
      <p:sp>
        <p:nvSpPr>
          <p:cNvPr id="13" name="PlaceHolder 6"/>
          <p:cNvSpPr>
            <a:spLocks noGrp="1"/>
          </p:cNvSpPr>
          <p:nvPr>
            <p:ph type="dt" idx="4"/>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14" name="PlaceHolder 7"/>
          <p:cNvSpPr>
            <a:spLocks noGrp="1"/>
          </p:cNvSpPr>
          <p:nvPr>
            <p:ph type="ftr" idx="5"/>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5" name="PlaceHolder 8"/>
          <p:cNvSpPr>
            <a:spLocks noGrp="1"/>
          </p:cNvSpPr>
          <p:nvPr>
            <p:ph type="sldNum" idx="6"/>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05CCAE16-087B-496B-858C-72104B876C7F}"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Nur Titel">
    <p:bg>
      <p:bgPr>
        <a:blipFill rotWithShape="0">
          <a:blip r:embed="rId2"/>
          <a:stretch/>
        </a:blip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365040"/>
            <a:ext cx="10514520" cy="13244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ptos Display"/>
              </a:rPr>
              <a:t>Mastertitelformat bearbeiten</a:t>
            </a:r>
            <a:endParaRPr b="0" lang="en-US" sz="4400" strike="noStrike" u="none">
              <a:solidFill>
                <a:srgbClr val="000000"/>
              </a:solidFill>
              <a:effectLst/>
              <a:uFillTx/>
              <a:latin typeface="Arial"/>
            </a:endParaRPr>
          </a:p>
        </p:txBody>
      </p:sp>
      <p:sp>
        <p:nvSpPr>
          <p:cNvPr id="17" name="PlaceHolder 2"/>
          <p:cNvSpPr>
            <a:spLocks noGrp="1"/>
          </p:cNvSpPr>
          <p:nvPr>
            <p:ph type="dt" idx="7"/>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18" name="PlaceHolder 3"/>
          <p:cNvSpPr>
            <a:spLocks noGrp="1"/>
          </p:cNvSpPr>
          <p:nvPr>
            <p:ph type="ftr" idx="8"/>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9" name="PlaceHolder 4"/>
          <p:cNvSpPr>
            <a:spLocks noGrp="1"/>
          </p:cNvSpPr>
          <p:nvPr>
            <p:ph type="sldNum" idx="9"/>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E7596986-B952-4B8C-83EB-002BD5B0A2F4}"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Leer">
    <p:bg>
      <p:bgPr>
        <a:blipFill rotWithShape="0">
          <a:blip r:embed="rId2"/>
          <a:stretch/>
        </a:blipFill>
      </p:bgPr>
    </p:bg>
    <p:spTree>
      <p:nvGrpSpPr>
        <p:cNvPr id="1" name=""/>
        <p:cNvGrpSpPr/>
        <p:nvPr/>
      </p:nvGrpSpPr>
      <p:grpSpPr>
        <a:xfrm>
          <a:off x="0" y="0"/>
          <a:ext cx="0" cy="0"/>
          <a:chOff x="0" y="0"/>
          <a:chExt cx="0" cy="0"/>
        </a:xfrm>
      </p:grpSpPr>
      <p:sp>
        <p:nvSpPr>
          <p:cNvPr id="20" name="PlaceHolder 1"/>
          <p:cNvSpPr>
            <a:spLocks noGrp="1"/>
          </p:cNvSpPr>
          <p:nvPr>
            <p:ph type="dt" idx="10"/>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21" name="PlaceHolder 2"/>
          <p:cNvSpPr>
            <a:spLocks noGrp="1"/>
          </p:cNvSpPr>
          <p:nvPr>
            <p:ph type="ftr" idx="11"/>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22" name="PlaceHolder 3"/>
          <p:cNvSpPr>
            <a:spLocks noGrp="1"/>
          </p:cNvSpPr>
          <p:nvPr>
            <p:ph type="sldNum" idx="12"/>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272B4E68-2FB1-4E27-A4A4-710D8018D059}"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
        <p:nvSpPr>
          <p:cNvPr id="23" name="PlaceHolder 4"/>
          <p:cNvSpPr>
            <a:spLocks noGrp="1"/>
          </p:cNvSpPr>
          <p:nvPr>
            <p:ph type="title"/>
          </p:nvPr>
        </p:nvSpPr>
        <p:spPr>
          <a:xfrm>
            <a:off x="609480" y="273600"/>
            <a:ext cx="10971720" cy="1144080"/>
          </a:xfrm>
          <a:prstGeom prst="rect">
            <a:avLst/>
          </a:prstGeom>
          <a:noFill/>
          <a:ln w="0">
            <a:noFill/>
          </a:ln>
        </p:spPr>
        <p:txBody>
          <a:bodyPr lIns="0" rIns="0" tIns="0" bIns="0" anchor="ctr">
            <a:noAutofit/>
          </a:bodyPr>
          <a:p>
            <a:pPr indent="0">
              <a:lnSpc>
                <a:spcPct val="100000"/>
              </a:lnSpc>
              <a:buNone/>
              <a:tabLst>
                <a:tab algn="l" pos="0"/>
              </a:tabLst>
            </a:pPr>
            <a:r>
              <a:rPr b="0" lang="de-DE" sz="1800" strike="noStrike" u="none">
                <a:solidFill>
                  <a:schemeClr val="dk1"/>
                </a:solidFill>
                <a:effectLst/>
                <a:uFillTx/>
                <a:latin typeface="Aptos"/>
              </a:rPr>
              <a:t>Click to edit the title text format</a:t>
            </a:r>
            <a:endParaRPr b="0" lang="en-US" sz="1800" strike="noStrike" u="none">
              <a:solidFill>
                <a:srgbClr val="000000"/>
              </a:solidFill>
              <a:effectLst/>
              <a:uFillTx/>
              <a:latin typeface="Arial"/>
            </a:endParaRPr>
          </a:p>
        </p:txBody>
      </p:sp>
      <p:sp>
        <p:nvSpPr>
          <p:cNvPr id="24" name="PlaceHolder 5"/>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trike="noStrike" u="none">
                <a:solidFill>
                  <a:schemeClr val="dk1"/>
                </a:solidFill>
                <a:effectLst/>
                <a:uFillTx/>
                <a:latin typeface="Aptos"/>
              </a:rPr>
              <a:t>Click to edit the outline text format</a:t>
            </a:r>
            <a:endParaRPr b="0" lang="en-US" sz="28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de-DE" sz="2000" strike="noStrike" u="none">
                <a:solidFill>
                  <a:schemeClr val="dk1"/>
                </a:solidFill>
                <a:effectLst/>
                <a:uFillTx/>
                <a:latin typeface="Aptos"/>
              </a:rPr>
              <a:t>Second Outline Level</a:t>
            </a:r>
            <a:endParaRPr b="0" lang="en-US" sz="20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de-DE" sz="1800" strike="noStrike" u="none">
                <a:solidFill>
                  <a:schemeClr val="dk1"/>
                </a:solidFill>
                <a:effectLst/>
                <a:uFillTx/>
                <a:latin typeface="Aptos"/>
              </a:rPr>
              <a:t>Third Outline Level</a:t>
            </a:r>
            <a:endParaRPr b="0" lang="en-US" sz="18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de-DE" sz="1800" strike="noStrike" u="none">
                <a:solidFill>
                  <a:schemeClr val="dk1"/>
                </a:solidFill>
                <a:effectLst/>
                <a:uFillTx/>
                <a:latin typeface="Aptos"/>
              </a:rPr>
              <a:t>Fourth Outline Level</a:t>
            </a:r>
            <a:endParaRPr b="0" lang="en-US" sz="18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ptos"/>
              </a:rPr>
              <a:t>Fifth Outline Level</a:t>
            </a:r>
            <a:endParaRPr b="0" lang="en-US" sz="20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ptos"/>
              </a:rPr>
              <a:t>Sixth Outline Level</a:t>
            </a:r>
            <a:endParaRPr b="0" lang="en-US" sz="20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ptos"/>
              </a:rPr>
              <a:t>Seventh Outline Level</a:t>
            </a:r>
            <a:endParaRPr b="0" lang="en-US" sz="2000" strike="noStrike" u="non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halt mit Überschrift">
    <p:bg>
      <p:bgPr>
        <a:blipFill rotWithShape="0">
          <a:blip r:embed="rId2"/>
          <a:stretch/>
        </a:blipFill>
      </p:bgPr>
    </p:bg>
    <p:spTree>
      <p:nvGrpSpPr>
        <p:cNvPr id="1" name=""/>
        <p:cNvGrpSpPr/>
        <p:nvPr/>
      </p:nvGrpSpPr>
      <p:grpSpPr>
        <a:xfrm>
          <a:off x="0" y="0"/>
          <a:ext cx="0" cy="0"/>
          <a:chOff x="0" y="0"/>
          <a:chExt cx="0" cy="0"/>
        </a:xfrm>
      </p:grpSpPr>
      <p:sp>
        <p:nvSpPr>
          <p:cNvPr id="25" name="PlaceHolder 1"/>
          <p:cNvSpPr>
            <a:spLocks noGrp="1"/>
          </p:cNvSpPr>
          <p:nvPr>
            <p:ph type="title"/>
          </p:nvPr>
        </p:nvSpPr>
        <p:spPr>
          <a:xfrm>
            <a:off x="839880" y="457200"/>
            <a:ext cx="3931200" cy="159912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de-DE" sz="3200" strike="noStrike" u="none">
                <a:solidFill>
                  <a:schemeClr val="dk1"/>
                </a:solidFill>
                <a:effectLst/>
                <a:uFillTx/>
                <a:latin typeface="Aptos Display"/>
              </a:rPr>
              <a:t>Mastertitelformat bearbeiten</a:t>
            </a:r>
            <a:endParaRPr b="0" lang="en-US" sz="3200" strike="noStrike" u="none">
              <a:solidFill>
                <a:srgbClr val="000000"/>
              </a:solidFill>
              <a:effectLst/>
              <a:uFillTx/>
              <a:latin typeface="Arial"/>
            </a:endParaRPr>
          </a:p>
        </p:txBody>
      </p:sp>
      <p:sp>
        <p:nvSpPr>
          <p:cNvPr id="26" name="PlaceHolder 2"/>
          <p:cNvSpPr>
            <a:spLocks noGrp="1"/>
          </p:cNvSpPr>
          <p:nvPr>
            <p:ph type="body"/>
          </p:nvPr>
        </p:nvSpPr>
        <p:spPr>
          <a:xfrm>
            <a:off x="5183280" y="987480"/>
            <a:ext cx="6171120" cy="4872600"/>
          </a:xfrm>
          <a:prstGeom prst="rect">
            <a:avLst/>
          </a:prstGeom>
          <a:noFill/>
          <a:ln w="0">
            <a:noFill/>
          </a:ln>
        </p:spPr>
        <p:txBody>
          <a:bodyPr lIns="91440" rIns="91440" tIns="45720" bIns="45720" anchor="t">
            <a:noAutofit/>
          </a:bodyPr>
          <a:p>
            <a:pPr marL="228600" indent="-228600" defTabSz="914400">
              <a:lnSpc>
                <a:spcPct val="90000"/>
              </a:lnSpc>
              <a:spcBef>
                <a:spcPts val="1001"/>
              </a:spcBef>
              <a:buClr>
                <a:srgbClr val="000000"/>
              </a:buClr>
              <a:buFont typeface="Arial"/>
              <a:buChar char="•"/>
            </a:pPr>
            <a:r>
              <a:rPr b="0" lang="de-DE" sz="3200" strike="noStrike" u="none">
                <a:solidFill>
                  <a:schemeClr val="dk1"/>
                </a:solidFill>
                <a:effectLst/>
                <a:uFillTx/>
                <a:latin typeface="Aptos"/>
              </a:rPr>
              <a:t>Mastertextformat bearbeiten</a:t>
            </a:r>
            <a:endParaRPr b="0" lang="en-US" sz="32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800" strike="noStrike" u="none">
                <a:solidFill>
                  <a:schemeClr val="dk1"/>
                </a:solidFill>
                <a:effectLst/>
                <a:uFillTx/>
                <a:latin typeface="Aptos"/>
              </a:rPr>
              <a:t>Zweite Ebene</a:t>
            </a:r>
            <a:endParaRPr b="0" lang="en-US" sz="28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ptos"/>
              </a:rPr>
              <a:t>Dritte Ebene</a:t>
            </a:r>
            <a:endParaRPr b="0" lang="en-US" sz="24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Vierte Ebene</a:t>
            </a:r>
            <a:endParaRPr b="0" lang="en-US" sz="20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Fünfte Ebene</a:t>
            </a:r>
            <a:endParaRPr b="0" lang="en-US" sz="2000" strike="noStrike" u="none">
              <a:solidFill>
                <a:srgbClr val="000000"/>
              </a:solidFill>
              <a:effectLst/>
              <a:uFillTx/>
              <a:latin typeface="Arial"/>
            </a:endParaRPr>
          </a:p>
        </p:txBody>
      </p:sp>
      <p:sp>
        <p:nvSpPr>
          <p:cNvPr id="27" name="PlaceHolder 3"/>
          <p:cNvSpPr>
            <a:spLocks noGrp="1"/>
          </p:cNvSpPr>
          <p:nvPr>
            <p:ph type="body"/>
          </p:nvPr>
        </p:nvSpPr>
        <p:spPr>
          <a:xfrm>
            <a:off x="839880" y="2057400"/>
            <a:ext cx="3931200" cy="381060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1600" strike="noStrike" u="none">
                <a:solidFill>
                  <a:schemeClr val="dk1"/>
                </a:solidFill>
                <a:effectLst/>
                <a:uFillTx/>
                <a:latin typeface="Aptos"/>
              </a:rPr>
              <a:t>Mastertextformat bearbeiten</a:t>
            </a:r>
            <a:endParaRPr b="0" lang="en-US" sz="1600" strike="noStrike" u="none">
              <a:solidFill>
                <a:srgbClr val="000000"/>
              </a:solidFill>
              <a:effectLst/>
              <a:uFillTx/>
              <a:latin typeface="Arial"/>
            </a:endParaRPr>
          </a:p>
        </p:txBody>
      </p:sp>
      <p:sp>
        <p:nvSpPr>
          <p:cNvPr id="28" name="PlaceHolder 4"/>
          <p:cNvSpPr>
            <a:spLocks noGrp="1"/>
          </p:cNvSpPr>
          <p:nvPr>
            <p:ph type="dt" idx="13"/>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29" name="PlaceHolder 5"/>
          <p:cNvSpPr>
            <a:spLocks noGrp="1"/>
          </p:cNvSpPr>
          <p:nvPr>
            <p:ph type="ftr" idx="14"/>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0" name="PlaceHolder 6"/>
          <p:cNvSpPr>
            <a:spLocks noGrp="1"/>
          </p:cNvSpPr>
          <p:nvPr>
            <p:ph type="sldNum" idx="15"/>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23C59CC9-521C-4F09-B75E-6C98117E9EAC}"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ild mit Überschrift">
    <p:bg>
      <p:bgPr>
        <a:blipFill rotWithShape="0">
          <a:blip r:embed="rId2"/>
          <a:stretch/>
        </a:blipFill>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839880" y="457200"/>
            <a:ext cx="3931200" cy="1599120"/>
          </a:xfrm>
          <a:prstGeom prst="rect">
            <a:avLst/>
          </a:prstGeom>
          <a:noFill/>
          <a:ln w="0">
            <a:noFill/>
          </a:ln>
        </p:spPr>
        <p:txBody>
          <a:bodyPr lIns="91440" rIns="91440" tIns="45720" bIns="45720" anchor="b">
            <a:noAutofit/>
          </a:bodyPr>
          <a:p>
            <a:pPr indent="0" defTabSz="914400">
              <a:lnSpc>
                <a:spcPct val="90000"/>
              </a:lnSpc>
              <a:buNone/>
              <a:tabLst>
                <a:tab algn="l" pos="0"/>
              </a:tabLst>
            </a:pPr>
            <a:r>
              <a:rPr b="0" lang="de-DE" sz="3200" strike="noStrike" u="none">
                <a:solidFill>
                  <a:schemeClr val="dk1"/>
                </a:solidFill>
                <a:effectLst/>
                <a:uFillTx/>
                <a:latin typeface="Aptos Display"/>
              </a:rPr>
              <a:t>Mastertitelformat bearbeiten</a:t>
            </a:r>
            <a:endParaRPr b="0" lang="en-US" sz="3200" strike="noStrike" u="none">
              <a:solidFill>
                <a:srgbClr val="000000"/>
              </a:solidFill>
              <a:effectLst/>
              <a:uFillTx/>
              <a:latin typeface="Arial"/>
            </a:endParaRPr>
          </a:p>
        </p:txBody>
      </p:sp>
      <p:sp>
        <p:nvSpPr>
          <p:cNvPr id="32" name="PlaceHolder 2"/>
          <p:cNvSpPr>
            <a:spLocks noGrp="1"/>
          </p:cNvSpPr>
          <p:nvPr>
            <p:ph type="body"/>
          </p:nvPr>
        </p:nvSpPr>
        <p:spPr>
          <a:xfrm>
            <a:off x="5183280" y="987480"/>
            <a:ext cx="6171120" cy="4872600"/>
          </a:xfrm>
          <a:prstGeom prst="rect">
            <a:avLst/>
          </a:prstGeom>
          <a:noFill/>
          <a:ln w="0">
            <a:noFill/>
          </a:ln>
        </p:spPr>
        <p:txBody>
          <a:bodyPr lIns="90000" rIns="90000" tIns="45000" bIns="45000" anchor="t">
            <a:noAutofit/>
          </a:bodyPr>
          <a:p>
            <a:pPr marL="432000" indent="-324000">
              <a:lnSpc>
                <a:spcPct val="90000"/>
              </a:lnSpc>
              <a:spcBef>
                <a:spcPts val="1417"/>
              </a:spcBef>
              <a:buClr>
                <a:srgbClr val="000000"/>
              </a:buClr>
              <a:buSzPct val="45000"/>
              <a:buFont typeface="Wingdings" charset="2"/>
              <a:buChar char=""/>
            </a:pPr>
            <a:r>
              <a:rPr b="0" lang="de-DE" sz="3200" strike="noStrike" u="none">
                <a:solidFill>
                  <a:schemeClr val="dk1"/>
                </a:solidFill>
                <a:effectLst/>
                <a:uFillTx/>
                <a:latin typeface="Aptos"/>
              </a:rPr>
              <a:t>Click to edit the outline text format</a:t>
            </a:r>
            <a:endParaRPr b="0" lang="en-US" sz="32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de-DE" sz="3200" strike="noStrike" u="none">
                <a:solidFill>
                  <a:schemeClr val="dk1"/>
                </a:solidFill>
                <a:effectLst/>
                <a:uFillTx/>
                <a:latin typeface="Aptos"/>
              </a:rPr>
              <a:t>Second Outline Level</a:t>
            </a:r>
            <a:endParaRPr b="0" lang="en-US" sz="32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de-DE" sz="3200" strike="noStrike" u="none">
                <a:solidFill>
                  <a:schemeClr val="dk1"/>
                </a:solidFill>
                <a:effectLst/>
                <a:uFillTx/>
                <a:latin typeface="Aptos"/>
              </a:rPr>
              <a:t>Third Outline Level</a:t>
            </a:r>
            <a:endParaRPr b="0" lang="en-US" sz="32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de-DE" sz="3200" strike="noStrike" u="none">
                <a:solidFill>
                  <a:schemeClr val="dk1"/>
                </a:solidFill>
                <a:effectLst/>
                <a:uFillTx/>
                <a:latin typeface="Aptos"/>
              </a:rPr>
              <a:t>Fourth Outline Level</a:t>
            </a:r>
            <a:endParaRPr b="0" lang="en-US" sz="32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de-DE" sz="3200" strike="noStrike" u="none">
                <a:solidFill>
                  <a:schemeClr val="dk1"/>
                </a:solidFill>
                <a:effectLst/>
                <a:uFillTx/>
                <a:latin typeface="Aptos"/>
              </a:rPr>
              <a:t>Fifth Outline Level</a:t>
            </a:r>
            <a:endParaRPr b="0" lang="en-US" sz="32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de-DE" sz="3200" strike="noStrike" u="none">
                <a:solidFill>
                  <a:schemeClr val="dk1"/>
                </a:solidFill>
                <a:effectLst/>
                <a:uFillTx/>
                <a:latin typeface="Aptos"/>
              </a:rPr>
              <a:t>Sixth Outline Level</a:t>
            </a:r>
            <a:endParaRPr b="0" lang="en-US" sz="32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de-DE" sz="3200" strike="noStrike" u="none">
                <a:solidFill>
                  <a:schemeClr val="dk1"/>
                </a:solidFill>
                <a:effectLst/>
                <a:uFillTx/>
                <a:latin typeface="Aptos"/>
              </a:rPr>
              <a:t>Seventh Outline Level</a:t>
            </a:r>
            <a:endParaRPr b="0" lang="en-US" sz="3200" strike="noStrike" u="none">
              <a:solidFill>
                <a:srgbClr val="000000"/>
              </a:solidFill>
              <a:effectLst/>
              <a:uFillTx/>
              <a:latin typeface="Arial"/>
            </a:endParaRPr>
          </a:p>
        </p:txBody>
      </p:sp>
      <p:sp>
        <p:nvSpPr>
          <p:cNvPr id="33" name="PlaceHolder 3"/>
          <p:cNvSpPr>
            <a:spLocks noGrp="1"/>
          </p:cNvSpPr>
          <p:nvPr>
            <p:ph type="body"/>
          </p:nvPr>
        </p:nvSpPr>
        <p:spPr>
          <a:xfrm>
            <a:off x="839880" y="2057400"/>
            <a:ext cx="3931200" cy="3810600"/>
          </a:xfrm>
          <a:prstGeom prst="rect">
            <a:avLst/>
          </a:prstGeom>
          <a:noFill/>
          <a:ln w="0">
            <a:noFill/>
          </a:ln>
        </p:spPr>
        <p:txBody>
          <a:bodyPr lIns="91440" rIns="91440" tIns="45720" bIns="45720" anchor="t">
            <a:noAutofit/>
          </a:bodyPr>
          <a:p>
            <a:pPr indent="0" defTabSz="914400">
              <a:lnSpc>
                <a:spcPct val="90000"/>
              </a:lnSpc>
              <a:spcBef>
                <a:spcPts val="1001"/>
              </a:spcBef>
              <a:buNone/>
              <a:tabLst>
                <a:tab algn="l" pos="0"/>
              </a:tabLst>
            </a:pPr>
            <a:r>
              <a:rPr b="0" lang="de-DE" sz="1600" strike="noStrike" u="none">
                <a:solidFill>
                  <a:schemeClr val="dk1"/>
                </a:solidFill>
                <a:effectLst/>
                <a:uFillTx/>
                <a:latin typeface="Aptos"/>
              </a:rPr>
              <a:t>Mastertextformat bearbeiten</a:t>
            </a:r>
            <a:endParaRPr b="0" lang="en-US" sz="1600" strike="noStrike" u="none">
              <a:solidFill>
                <a:srgbClr val="000000"/>
              </a:solidFill>
              <a:effectLst/>
              <a:uFillTx/>
              <a:latin typeface="Arial"/>
            </a:endParaRPr>
          </a:p>
        </p:txBody>
      </p:sp>
      <p:sp>
        <p:nvSpPr>
          <p:cNvPr id="34" name="PlaceHolder 4"/>
          <p:cNvSpPr>
            <a:spLocks noGrp="1"/>
          </p:cNvSpPr>
          <p:nvPr>
            <p:ph type="dt" idx="16"/>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35" name="PlaceHolder 5"/>
          <p:cNvSpPr>
            <a:spLocks noGrp="1"/>
          </p:cNvSpPr>
          <p:nvPr>
            <p:ph type="ftr" idx="17"/>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6" name="PlaceHolder 6"/>
          <p:cNvSpPr>
            <a:spLocks noGrp="1"/>
          </p:cNvSpPr>
          <p:nvPr>
            <p:ph type="sldNum" idx="18"/>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23F9A972-ECF2-447A-BEF7-D2B999F96B98}"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elfolie">
    <p:bg>
      <p:bgPr>
        <a:blipFill rotWithShape="0">
          <a:blip r:embed="rId2"/>
          <a:stretch/>
        </a:blip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1523880" y="1122480"/>
            <a:ext cx="9142920" cy="2386440"/>
          </a:xfrm>
          <a:prstGeom prst="rect">
            <a:avLst/>
          </a:prstGeom>
          <a:noFill/>
          <a:ln w="0">
            <a:noFill/>
          </a:ln>
        </p:spPr>
        <p:txBody>
          <a:bodyPr lIns="91440" rIns="91440" tIns="45720" bIns="45720" anchor="b">
            <a:noAutofit/>
          </a:bodyPr>
          <a:p>
            <a:pPr indent="0" algn="ctr" defTabSz="914400">
              <a:lnSpc>
                <a:spcPct val="90000"/>
              </a:lnSpc>
              <a:buNone/>
              <a:tabLst>
                <a:tab algn="l" pos="0"/>
              </a:tabLst>
            </a:pPr>
            <a:r>
              <a:rPr b="0" lang="de-DE" sz="6000" strike="noStrike" u="none">
                <a:solidFill>
                  <a:schemeClr val="dk1"/>
                </a:solidFill>
                <a:effectLst/>
                <a:uFillTx/>
                <a:latin typeface="Aptos Display"/>
              </a:rPr>
              <a:t>Mastertitelformat bearbeiten</a:t>
            </a:r>
            <a:endParaRPr b="0" lang="en-US" sz="6000" strike="noStrike" u="none">
              <a:solidFill>
                <a:srgbClr val="000000"/>
              </a:solidFill>
              <a:effectLst/>
              <a:uFillTx/>
              <a:latin typeface="Arial"/>
            </a:endParaRPr>
          </a:p>
        </p:txBody>
      </p:sp>
      <p:sp>
        <p:nvSpPr>
          <p:cNvPr id="38" name="PlaceHolder 2"/>
          <p:cNvSpPr>
            <a:spLocks noGrp="1"/>
          </p:cNvSpPr>
          <p:nvPr>
            <p:ph type="dt" idx="19"/>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39" name="PlaceHolder 3"/>
          <p:cNvSpPr>
            <a:spLocks noGrp="1"/>
          </p:cNvSpPr>
          <p:nvPr>
            <p:ph type="ftr" idx="20"/>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0" name="PlaceHolder 4"/>
          <p:cNvSpPr>
            <a:spLocks noGrp="1"/>
          </p:cNvSpPr>
          <p:nvPr>
            <p:ph type="sldNum" idx="21"/>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F5843B4A-4294-4234-8A91-2B40A6B3DF01}"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
        <p:nvSpPr>
          <p:cNvPr id="41" name="PlaceHolder 5"/>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de-DE" sz="2800" strike="noStrike" u="none">
                <a:solidFill>
                  <a:schemeClr val="dk1"/>
                </a:solidFill>
                <a:effectLst/>
                <a:uFillTx/>
                <a:latin typeface="Aptos"/>
              </a:rPr>
              <a:t>Click to edit the outline text format</a:t>
            </a:r>
            <a:endParaRPr b="0" lang="en-US" sz="2800" strike="noStrike" u="none">
              <a:solidFill>
                <a:srgbClr val="000000"/>
              </a:solidFill>
              <a:effectLst/>
              <a:uFillTx/>
              <a:latin typeface="Arial"/>
            </a:endParaRPr>
          </a:p>
          <a:p>
            <a:pPr lvl="1" marL="864000" indent="-324000">
              <a:lnSpc>
                <a:spcPct val="90000"/>
              </a:lnSpc>
              <a:spcBef>
                <a:spcPts val="1134"/>
              </a:spcBef>
              <a:buClr>
                <a:srgbClr val="000000"/>
              </a:buClr>
              <a:buSzPct val="75000"/>
              <a:buFont typeface="Symbol" charset="2"/>
              <a:buChar char=""/>
            </a:pPr>
            <a:r>
              <a:rPr b="0" lang="de-DE" sz="2000" strike="noStrike" u="none">
                <a:solidFill>
                  <a:schemeClr val="dk1"/>
                </a:solidFill>
                <a:effectLst/>
                <a:uFillTx/>
                <a:latin typeface="Aptos"/>
              </a:rPr>
              <a:t>Second Outline Level</a:t>
            </a:r>
            <a:endParaRPr b="0" lang="en-US" sz="2000" strike="noStrike" u="none">
              <a:solidFill>
                <a:srgbClr val="000000"/>
              </a:solidFill>
              <a:effectLst/>
              <a:uFillTx/>
              <a:latin typeface="Arial"/>
            </a:endParaRPr>
          </a:p>
          <a:p>
            <a:pPr lvl="2" marL="1296000" indent="-288000">
              <a:lnSpc>
                <a:spcPct val="90000"/>
              </a:lnSpc>
              <a:spcBef>
                <a:spcPts val="850"/>
              </a:spcBef>
              <a:buClr>
                <a:srgbClr val="000000"/>
              </a:buClr>
              <a:buSzPct val="45000"/>
              <a:buFont typeface="Wingdings" charset="2"/>
              <a:buChar char=""/>
            </a:pPr>
            <a:r>
              <a:rPr b="0" lang="de-DE" sz="1800" strike="noStrike" u="none">
                <a:solidFill>
                  <a:schemeClr val="dk1"/>
                </a:solidFill>
                <a:effectLst/>
                <a:uFillTx/>
                <a:latin typeface="Aptos"/>
              </a:rPr>
              <a:t>Third Outline Level</a:t>
            </a:r>
            <a:endParaRPr b="0" lang="en-US" sz="1800" strike="noStrike" u="none">
              <a:solidFill>
                <a:srgbClr val="000000"/>
              </a:solidFill>
              <a:effectLst/>
              <a:uFillTx/>
              <a:latin typeface="Arial"/>
            </a:endParaRPr>
          </a:p>
          <a:p>
            <a:pPr lvl="3" marL="1728000" indent="-216000">
              <a:lnSpc>
                <a:spcPct val="90000"/>
              </a:lnSpc>
              <a:spcBef>
                <a:spcPts val="567"/>
              </a:spcBef>
              <a:buClr>
                <a:srgbClr val="000000"/>
              </a:buClr>
              <a:buSzPct val="75000"/>
              <a:buFont typeface="Symbol" charset="2"/>
              <a:buChar char=""/>
            </a:pPr>
            <a:r>
              <a:rPr b="0" lang="de-DE" sz="1800" strike="noStrike" u="none">
                <a:solidFill>
                  <a:schemeClr val="dk1"/>
                </a:solidFill>
                <a:effectLst/>
                <a:uFillTx/>
                <a:latin typeface="Aptos"/>
              </a:rPr>
              <a:t>Fourth Outline Level</a:t>
            </a:r>
            <a:endParaRPr b="0" lang="en-US" sz="1800" strike="noStrike" u="none">
              <a:solidFill>
                <a:srgbClr val="000000"/>
              </a:solidFill>
              <a:effectLst/>
              <a:uFillTx/>
              <a:latin typeface="Arial"/>
            </a:endParaRPr>
          </a:p>
          <a:p>
            <a:pPr lvl="4" marL="2160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ptos"/>
              </a:rPr>
              <a:t>Fifth Outline Level</a:t>
            </a:r>
            <a:endParaRPr b="0" lang="en-US" sz="2000" strike="noStrike" u="none">
              <a:solidFill>
                <a:srgbClr val="000000"/>
              </a:solidFill>
              <a:effectLst/>
              <a:uFillTx/>
              <a:latin typeface="Arial"/>
            </a:endParaRPr>
          </a:p>
          <a:p>
            <a:pPr lvl="5" marL="2592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ptos"/>
              </a:rPr>
              <a:t>Sixth Outline Level</a:t>
            </a:r>
            <a:endParaRPr b="0" lang="en-US" sz="2000" strike="noStrike" u="none">
              <a:solidFill>
                <a:srgbClr val="000000"/>
              </a:solidFill>
              <a:effectLst/>
              <a:uFillTx/>
              <a:latin typeface="Arial"/>
            </a:endParaRPr>
          </a:p>
          <a:p>
            <a:pPr lvl="6" marL="3024000" indent="-216000">
              <a:lnSpc>
                <a:spcPct val="90000"/>
              </a:lnSpc>
              <a:spcBef>
                <a:spcPts val="283"/>
              </a:spcBef>
              <a:buClr>
                <a:srgbClr val="000000"/>
              </a:buClr>
              <a:buSzPct val="45000"/>
              <a:buFont typeface="Wingdings" charset="2"/>
              <a:buChar char=""/>
            </a:pPr>
            <a:r>
              <a:rPr b="0" lang="de-DE" sz="2000" strike="noStrike" u="none">
                <a:solidFill>
                  <a:schemeClr val="dk1"/>
                </a:solidFill>
                <a:effectLst/>
                <a:uFillTx/>
                <a:latin typeface="Aptos"/>
              </a:rPr>
              <a:t>Seventh Outline Level</a:t>
            </a:r>
            <a:endParaRPr b="0" lang="en-US" sz="20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el und vertikaler Text">
    <p:bg>
      <p:bgPr>
        <a:blipFill rotWithShape="0">
          <a:blip r:embed="rId2"/>
          <a:stretch/>
        </a:blip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4520" cy="1324440"/>
          </a:xfrm>
          <a:prstGeom prst="rect">
            <a:avLst/>
          </a:prstGeom>
          <a:noFill/>
          <a:ln w="0">
            <a:noFill/>
          </a:ln>
        </p:spPr>
        <p:txBody>
          <a:bodyPr lIns="91440" rIns="91440" tIns="45720" bIns="45720" anchor="ctr">
            <a:noAutofit/>
          </a:bodyPr>
          <a:p>
            <a:pPr indent="0" defTabSz="914400">
              <a:lnSpc>
                <a:spcPct val="90000"/>
              </a:lnSpc>
              <a:buNone/>
              <a:tabLst>
                <a:tab algn="l" pos="0"/>
              </a:tabLst>
            </a:pPr>
            <a:r>
              <a:rPr b="0" lang="de-DE" sz="4400" strike="noStrike" u="none">
                <a:solidFill>
                  <a:schemeClr val="dk1"/>
                </a:solidFill>
                <a:effectLst/>
                <a:uFillTx/>
                <a:latin typeface="Aptos Display"/>
              </a:rPr>
              <a:t>Mastertitelformat bearbeiten</a:t>
            </a:r>
            <a:endParaRPr b="0" lang="en-US" sz="4400" strike="noStrike" u="none">
              <a:solidFill>
                <a:srgbClr val="000000"/>
              </a:solidFill>
              <a:effectLst/>
              <a:uFillTx/>
              <a:latin typeface="Arial"/>
            </a:endParaRPr>
          </a:p>
        </p:txBody>
      </p:sp>
      <p:sp>
        <p:nvSpPr>
          <p:cNvPr id="43" name="PlaceHolder 2"/>
          <p:cNvSpPr>
            <a:spLocks noGrp="1"/>
          </p:cNvSpPr>
          <p:nvPr>
            <p:ph type="body"/>
          </p:nvPr>
        </p:nvSpPr>
        <p:spPr>
          <a:xfrm>
            <a:off x="838080" y="1825560"/>
            <a:ext cx="10514520" cy="435024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ptos"/>
              </a:rPr>
              <a:t>Mastertextformat bearbeiten</a:t>
            </a:r>
            <a:endParaRPr b="0" lang="en-US"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ptos"/>
              </a:rPr>
              <a:t>Zweite Ebene</a:t>
            </a:r>
            <a:endParaRPr b="0" lang="en-US"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Dritte Ebene</a:t>
            </a:r>
            <a:endParaRPr b="0" lang="en-US"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Vierte Ebene</a:t>
            </a:r>
            <a:endParaRPr b="0" lang="en-US"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Fünfte Ebene</a:t>
            </a:r>
            <a:endParaRPr b="0" lang="en-US" sz="1800" strike="noStrike" u="none">
              <a:solidFill>
                <a:srgbClr val="000000"/>
              </a:solidFill>
              <a:effectLst/>
              <a:uFillTx/>
              <a:latin typeface="Arial"/>
            </a:endParaRPr>
          </a:p>
        </p:txBody>
      </p:sp>
      <p:sp>
        <p:nvSpPr>
          <p:cNvPr id="44" name="PlaceHolder 3"/>
          <p:cNvSpPr>
            <a:spLocks noGrp="1"/>
          </p:cNvSpPr>
          <p:nvPr>
            <p:ph type="dt" idx="22"/>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45" name="PlaceHolder 4"/>
          <p:cNvSpPr>
            <a:spLocks noGrp="1"/>
          </p:cNvSpPr>
          <p:nvPr>
            <p:ph type="ftr" idx="23"/>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6" name="PlaceHolder 5"/>
          <p:cNvSpPr>
            <a:spLocks noGrp="1"/>
          </p:cNvSpPr>
          <p:nvPr>
            <p:ph type="sldNum" idx="24"/>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2F03EEF2-6374-4817-922C-2A095874F0AF}"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Vertikaler Titel und Text">
    <p:bg>
      <p:bgPr>
        <a:blipFill rotWithShape="0">
          <a:blip r:embed="rId2"/>
          <a:stretch/>
        </a:blip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8724960" y="365040"/>
            <a:ext cx="2628000" cy="5810760"/>
          </a:xfrm>
          <a:prstGeom prst="rect">
            <a:avLst/>
          </a:prstGeom>
          <a:noFill/>
          <a:ln w="0">
            <a:noFill/>
          </a:ln>
        </p:spPr>
        <p:txBody>
          <a:bodyPr lIns="91440" rIns="91440" tIns="45720" bIns="45720" anchor="ctr" vert="eaVert">
            <a:noAutofit/>
          </a:bodyPr>
          <a:p>
            <a:pPr indent="0" defTabSz="914400">
              <a:lnSpc>
                <a:spcPct val="90000"/>
              </a:lnSpc>
              <a:buNone/>
              <a:tabLst>
                <a:tab algn="l" pos="0"/>
              </a:tabLst>
            </a:pPr>
            <a:r>
              <a:rPr b="0" lang="de-DE" sz="4400" strike="noStrike" u="none">
                <a:solidFill>
                  <a:schemeClr val="dk1"/>
                </a:solidFill>
                <a:effectLst/>
                <a:uFillTx/>
                <a:latin typeface="Aptos Display"/>
              </a:rPr>
              <a:t>Mastertitelformat bearbeiten</a:t>
            </a:r>
            <a:endParaRPr b="0" lang="en-US" sz="4400" strike="noStrike" u="none">
              <a:solidFill>
                <a:srgbClr val="000000"/>
              </a:solidFill>
              <a:effectLst/>
              <a:uFillTx/>
              <a:latin typeface="Arial"/>
            </a:endParaRPr>
          </a:p>
        </p:txBody>
      </p:sp>
      <p:sp>
        <p:nvSpPr>
          <p:cNvPr id="48" name="PlaceHolder 2"/>
          <p:cNvSpPr>
            <a:spLocks noGrp="1"/>
          </p:cNvSpPr>
          <p:nvPr>
            <p:ph type="body"/>
          </p:nvPr>
        </p:nvSpPr>
        <p:spPr>
          <a:xfrm>
            <a:off x="838080" y="365040"/>
            <a:ext cx="7733160" cy="5810760"/>
          </a:xfrm>
          <a:prstGeom prst="rect">
            <a:avLst/>
          </a:prstGeom>
          <a:noFill/>
          <a:ln w="0">
            <a:noFill/>
          </a:ln>
        </p:spPr>
        <p:txBody>
          <a:bodyPr lIns="91440" rIns="91440" tIns="45720" bIns="45720" anchor="t" vert="eaVert">
            <a:noAutofit/>
          </a:bodyPr>
          <a:p>
            <a:pPr marL="228600" indent="-228600" defTabSz="914400">
              <a:lnSpc>
                <a:spcPct val="90000"/>
              </a:lnSpc>
              <a:spcBef>
                <a:spcPts val="1001"/>
              </a:spcBef>
              <a:buClr>
                <a:srgbClr val="000000"/>
              </a:buClr>
              <a:buFont typeface="Arial"/>
              <a:buChar char="•"/>
            </a:pPr>
            <a:r>
              <a:rPr b="0" lang="de-DE" sz="2800" strike="noStrike" u="none">
                <a:solidFill>
                  <a:schemeClr val="dk1"/>
                </a:solidFill>
                <a:effectLst/>
                <a:uFillTx/>
                <a:latin typeface="Aptos"/>
              </a:rPr>
              <a:t>Mastertextformat bearbeiten</a:t>
            </a:r>
            <a:endParaRPr b="0" lang="en-US" sz="2800" strike="noStrike" u="none">
              <a:solidFill>
                <a:srgbClr val="000000"/>
              </a:solidFill>
              <a:effectLst/>
              <a:uFillTx/>
              <a:latin typeface="Arial"/>
            </a:endParaRPr>
          </a:p>
          <a:p>
            <a:pPr lvl="1" marL="685800" indent="-228600" defTabSz="914400">
              <a:lnSpc>
                <a:spcPct val="90000"/>
              </a:lnSpc>
              <a:spcBef>
                <a:spcPts val="499"/>
              </a:spcBef>
              <a:buClr>
                <a:srgbClr val="000000"/>
              </a:buClr>
              <a:buFont typeface="Arial"/>
              <a:buChar char="•"/>
            </a:pPr>
            <a:r>
              <a:rPr b="0" lang="de-DE" sz="2400" strike="noStrike" u="none">
                <a:solidFill>
                  <a:schemeClr val="dk1"/>
                </a:solidFill>
                <a:effectLst/>
                <a:uFillTx/>
                <a:latin typeface="Aptos"/>
              </a:rPr>
              <a:t>Zweite Ebene</a:t>
            </a:r>
            <a:endParaRPr b="0" lang="en-US" sz="2400" strike="noStrike" u="none">
              <a:solidFill>
                <a:srgbClr val="000000"/>
              </a:solidFill>
              <a:effectLst/>
              <a:uFillTx/>
              <a:latin typeface="Arial"/>
            </a:endParaRPr>
          </a:p>
          <a:p>
            <a:pPr lvl="2" marL="1143000" indent="-228600" defTabSz="914400">
              <a:lnSpc>
                <a:spcPct val="90000"/>
              </a:lnSpc>
              <a:spcBef>
                <a:spcPts val="499"/>
              </a:spcBef>
              <a:buClr>
                <a:srgbClr val="000000"/>
              </a:buClr>
              <a:buFont typeface="Arial"/>
              <a:buChar char="•"/>
            </a:pPr>
            <a:r>
              <a:rPr b="0" lang="de-DE" sz="2000" strike="noStrike" u="none">
                <a:solidFill>
                  <a:schemeClr val="dk1"/>
                </a:solidFill>
                <a:effectLst/>
                <a:uFillTx/>
                <a:latin typeface="Aptos"/>
              </a:rPr>
              <a:t>Dritte Ebene</a:t>
            </a:r>
            <a:endParaRPr b="0" lang="en-US" sz="2000" strike="noStrike" u="none">
              <a:solidFill>
                <a:srgbClr val="000000"/>
              </a:solidFill>
              <a:effectLst/>
              <a:uFillTx/>
              <a:latin typeface="Arial"/>
            </a:endParaRPr>
          </a:p>
          <a:p>
            <a:pPr lvl="3" marL="16002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Vierte Ebene</a:t>
            </a:r>
            <a:endParaRPr b="0" lang="en-US" sz="1800" strike="noStrike" u="none">
              <a:solidFill>
                <a:srgbClr val="000000"/>
              </a:solidFill>
              <a:effectLst/>
              <a:uFillTx/>
              <a:latin typeface="Arial"/>
            </a:endParaRPr>
          </a:p>
          <a:p>
            <a:pPr lvl="4" marL="2057400" indent="-228600" defTabSz="914400">
              <a:lnSpc>
                <a:spcPct val="90000"/>
              </a:lnSpc>
              <a:spcBef>
                <a:spcPts val="499"/>
              </a:spcBef>
              <a:buClr>
                <a:srgbClr val="000000"/>
              </a:buClr>
              <a:buFont typeface="Arial"/>
              <a:buChar char="•"/>
            </a:pPr>
            <a:r>
              <a:rPr b="0" lang="de-DE" sz="1800" strike="noStrike" u="none">
                <a:solidFill>
                  <a:schemeClr val="dk1"/>
                </a:solidFill>
                <a:effectLst/>
                <a:uFillTx/>
                <a:latin typeface="Aptos"/>
              </a:rPr>
              <a:t>Fünfte Ebene</a:t>
            </a:r>
            <a:endParaRPr b="0" lang="en-US" sz="1800" strike="noStrike" u="none">
              <a:solidFill>
                <a:srgbClr val="000000"/>
              </a:solidFill>
              <a:effectLst/>
              <a:uFillTx/>
              <a:latin typeface="Arial"/>
            </a:endParaRPr>
          </a:p>
        </p:txBody>
      </p:sp>
      <p:sp>
        <p:nvSpPr>
          <p:cNvPr id="49" name="PlaceHolder 3"/>
          <p:cNvSpPr>
            <a:spLocks noGrp="1"/>
          </p:cNvSpPr>
          <p:nvPr>
            <p:ph type="dt" idx="25"/>
          </p:nvPr>
        </p:nvSpPr>
        <p:spPr>
          <a:xfrm>
            <a:off x="838080" y="6356520"/>
            <a:ext cx="2742120" cy="363960"/>
          </a:xfrm>
          <a:prstGeom prst="rect">
            <a:avLst/>
          </a:prstGeom>
          <a:noFill/>
          <a:ln w="0">
            <a:noFill/>
          </a:ln>
        </p:spPr>
        <p:txBody>
          <a:bodyPr lIns="91440" rIns="91440" tIns="45720" bIns="45720" anchor="ctr">
            <a:noAutofit/>
          </a:bodyPr>
          <a:lstStyle>
            <a:lvl1pPr indent="0"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defTabSz="914400">
              <a:lnSpc>
                <a:spcPct val="100000"/>
              </a:lnSpc>
              <a:buNone/>
              <a:tabLst>
                <a:tab algn="l" pos="0"/>
              </a:tabLst>
            </a:pPr>
            <a:r>
              <a:rPr b="0" lang="de-AT" sz="1200" strike="noStrike" u="none">
                <a:solidFill>
                  <a:schemeClr val="dk1">
                    <a:tint val="82000"/>
                  </a:schemeClr>
                </a:solidFill>
                <a:effectLst/>
                <a:uFillTx/>
                <a:latin typeface="Aptos"/>
              </a:rPr>
              <a:t>&lt;date/time&gt;</a:t>
            </a:r>
            <a:endParaRPr b="0" lang="en-US" sz="1200" strike="noStrike" u="none">
              <a:solidFill>
                <a:srgbClr val="000000"/>
              </a:solidFill>
              <a:effectLst/>
              <a:uFillTx/>
              <a:latin typeface="Times New Roman"/>
            </a:endParaRPr>
          </a:p>
        </p:txBody>
      </p:sp>
      <p:sp>
        <p:nvSpPr>
          <p:cNvPr id="50" name="PlaceHolder 4"/>
          <p:cNvSpPr>
            <a:spLocks noGrp="1"/>
          </p:cNvSpPr>
          <p:nvPr>
            <p:ph type="ftr" idx="26"/>
          </p:nvPr>
        </p:nvSpPr>
        <p:spPr>
          <a:xfrm>
            <a:off x="4038480" y="6356520"/>
            <a:ext cx="4113720" cy="36396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effectLst/>
                <a:uFillTx/>
                <a:latin typeface="Times New Roman"/>
              </a:defRPr>
            </a:lvl1pPr>
          </a:lstStyle>
          <a:p>
            <a:pPr indent="0" algn="ctr">
              <a:lnSpc>
                <a:spcPct val="100000"/>
              </a:lnSpc>
              <a:buNone/>
              <a:tabLst>
                <a:tab algn="l" pos="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51" name="PlaceHolder 5"/>
          <p:cNvSpPr>
            <a:spLocks noGrp="1"/>
          </p:cNvSpPr>
          <p:nvPr>
            <p:ph type="sldNum" idx="27"/>
          </p:nvPr>
        </p:nvSpPr>
        <p:spPr>
          <a:xfrm>
            <a:off x="8610480" y="6356520"/>
            <a:ext cx="2742120" cy="36396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de-AT" sz="1200" strike="noStrike" u="none">
                <a:solidFill>
                  <a:schemeClr val="dk1">
                    <a:tint val="82000"/>
                  </a:schemeClr>
                </a:solidFill>
                <a:effectLst/>
                <a:uFillTx/>
                <a:latin typeface="Aptos"/>
              </a:defRPr>
            </a:lvl1pPr>
          </a:lstStyle>
          <a:p>
            <a:pPr indent="0" algn="r" defTabSz="914400">
              <a:lnSpc>
                <a:spcPct val="100000"/>
              </a:lnSpc>
              <a:buNone/>
              <a:tabLst>
                <a:tab algn="l" pos="0"/>
              </a:tabLst>
            </a:pPr>
            <a:fld id="{C7132865-FD06-49E1-9906-B7F91FA16313}" type="slidenum">
              <a:rPr b="0" lang="de-AT" sz="1200" strike="noStrike" u="none">
                <a:solidFill>
                  <a:schemeClr val="dk1">
                    <a:tint val="82000"/>
                  </a:schemeClr>
                </a:solidFill>
                <a:effectLst/>
                <a:uFillTx/>
                <a:latin typeface="Aptos"/>
              </a:rPr>
              <a:t>&lt;number&gt;</a:t>
            </a:fld>
            <a:endParaRPr b="0" lang="en-US" sz="12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7.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slideLayout" Target="../slideLayouts/slideLayout4.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7.png"/><Relationship Id="rId3" Type="http://schemas.openxmlformats.org/officeDocument/2006/relationships/slideLayout" Target="../slideLayouts/slideLayout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8.png"/><Relationship Id="rId3" Type="http://schemas.openxmlformats.org/officeDocument/2006/relationships/slideLayout" Target="../slideLayouts/slideLayout4.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9.png"/><Relationship Id="rId3"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Grafik 4" descr="Ein Bild, das Text, Screenshot, Brief, Briefumschlag enthält.&#10;&#10;KI-generierte Inhalte können fehlerhaft sein."/>
          <p:cNvPicPr/>
          <p:nvPr/>
        </p:nvPicPr>
        <p:blipFill>
          <a:blip r:embed="rId1"/>
          <a:stretch/>
        </p:blipFill>
        <p:spPr>
          <a:xfrm>
            <a:off x="0" y="0"/>
            <a:ext cx="12191040" cy="6856920"/>
          </a:xfrm>
          <a:prstGeom prst="rect">
            <a:avLst/>
          </a:prstGeom>
          <a:noFill/>
          <a:ln w="0">
            <a:noFill/>
          </a:ln>
        </p:spPr>
      </p:pic>
      <p:sp>
        <p:nvSpPr>
          <p:cNvPr id="63" name="TextBox 3"/>
          <p:cNvSpPr/>
          <p:nvPr/>
        </p:nvSpPr>
        <p:spPr>
          <a:xfrm>
            <a:off x="947520" y="1467720"/>
            <a:ext cx="10271880" cy="745560"/>
          </a:xfrm>
          <a:prstGeom prst="rect">
            <a:avLst/>
          </a:prstGeom>
          <a:noFill/>
          <a:ln w="0">
            <a:noFill/>
          </a:ln>
        </p:spPr>
        <p:style>
          <a:lnRef idx="0"/>
          <a:fillRef idx="0"/>
          <a:effectRef idx="0"/>
          <a:fontRef idx="minor"/>
        </p:style>
        <p:txBody>
          <a:bodyPr lIns="0" rIns="0" tIns="0" bIns="0" anchor="ctr">
            <a:normAutofit/>
          </a:bodyPr>
          <a:p>
            <a:pPr defTabSz="914400">
              <a:lnSpc>
                <a:spcPct val="100000"/>
              </a:lnSpc>
              <a:spcBef>
                <a:spcPts val="1191"/>
              </a:spcBef>
              <a:spcAft>
                <a:spcPts val="992"/>
              </a:spcAft>
            </a:pPr>
            <a:r>
              <a:rPr b="1" lang="en-GB" sz="2400" strike="noStrike" u="none">
                <a:solidFill>
                  <a:srgbClr val="1a3a64"/>
                </a:solidFill>
                <a:effectLst/>
                <a:uFillTx/>
                <a:latin typeface="Arial"/>
              </a:rPr>
              <a:t>Virtual GCI for NDC (VPN Docker)</a:t>
            </a:r>
            <a:endParaRPr b="0" lang="en-US" sz="2400" strike="noStrike" u="none">
              <a:solidFill>
                <a:srgbClr val="000000"/>
              </a:solidFill>
              <a:effectLst/>
              <a:uFillTx/>
              <a:latin typeface="Arial"/>
            </a:endParaRPr>
          </a:p>
        </p:txBody>
      </p:sp>
      <p:sp>
        <p:nvSpPr>
          <p:cNvPr id="64" name="TextBox 3"/>
          <p:cNvSpPr/>
          <p:nvPr/>
        </p:nvSpPr>
        <p:spPr>
          <a:xfrm>
            <a:off x="947520" y="2345040"/>
            <a:ext cx="10271880" cy="501480"/>
          </a:xfrm>
          <a:prstGeom prst="rect">
            <a:avLst/>
          </a:prstGeom>
          <a:noFill/>
          <a:ln w="0">
            <a:noFill/>
          </a:ln>
        </p:spPr>
        <p:style>
          <a:lnRef idx="0"/>
          <a:fillRef idx="0"/>
          <a:effectRef idx="0"/>
          <a:fontRef idx="minor"/>
        </p:style>
        <p:txBody>
          <a:bodyPr lIns="0" rIns="0" tIns="0" bIns="0" anchor="ctr">
            <a:normAutofit/>
          </a:bodyPr>
          <a:p>
            <a:pPr defTabSz="914400">
              <a:lnSpc>
                <a:spcPct val="100000"/>
              </a:lnSpc>
              <a:spcBef>
                <a:spcPts val="1191"/>
              </a:spcBef>
              <a:spcAft>
                <a:spcPts val="992"/>
              </a:spcAft>
            </a:pPr>
            <a:r>
              <a:rPr b="0" lang="en-GB" sz="1800" strike="noStrike" u="none">
                <a:solidFill>
                  <a:srgbClr val="1a3a64"/>
                </a:solidFill>
                <a:effectLst/>
                <a:uFillTx/>
                <a:latin typeface="Arial"/>
              </a:rPr>
              <a:t> Marius Popa</a:t>
            </a:r>
            <a:endParaRPr b="0" lang="en-US" sz="1800" strike="noStrike" u="none">
              <a:solidFill>
                <a:srgbClr val="000000"/>
              </a:solidFill>
              <a:effectLst/>
              <a:uFillTx/>
              <a:latin typeface="Arial"/>
            </a:endParaRPr>
          </a:p>
        </p:txBody>
      </p:sp>
      <p:sp>
        <p:nvSpPr>
          <p:cNvPr id="65" name="Textfeld 11"/>
          <p:cNvSpPr/>
          <p:nvPr/>
        </p:nvSpPr>
        <p:spPr>
          <a:xfrm>
            <a:off x="947520" y="2952000"/>
            <a:ext cx="8057160" cy="593640"/>
          </a:xfrm>
          <a:prstGeom prst="rect">
            <a:avLst/>
          </a:prstGeom>
          <a:noFill/>
          <a:ln w="0">
            <a:noFill/>
          </a:ln>
        </p:spPr>
        <p:style>
          <a:lnRef idx="0"/>
          <a:fillRef idx="0"/>
          <a:effectRef idx="0"/>
          <a:fontRef idx="minor"/>
        </p:style>
        <p:txBody>
          <a:bodyPr lIns="0" rIns="0" tIns="0" bIns="0" anchor="ctr">
            <a:normAutofit/>
          </a:bodyPr>
          <a:p>
            <a:pPr defTabSz="914400">
              <a:lnSpc>
                <a:spcPct val="100000"/>
              </a:lnSpc>
            </a:pPr>
            <a:r>
              <a:rPr b="0" lang="en-GB" sz="1400" strike="noStrike" u="none">
                <a:solidFill>
                  <a:srgbClr val="1a3a64"/>
                </a:solidFill>
                <a:effectLst/>
                <a:uFillTx/>
                <a:latin typeface="Arial"/>
              </a:rPr>
              <a:t>CTBTO</a:t>
            </a:r>
            <a:endParaRPr b="0" lang="en-US" sz="1400" strike="noStrike" u="none">
              <a:solidFill>
                <a:srgbClr val="000000"/>
              </a:solidFill>
              <a:effectLst/>
              <a:uFillTx/>
              <a:latin typeface="Arial"/>
            </a:endParaRPr>
          </a:p>
        </p:txBody>
      </p:sp>
      <p:sp>
        <p:nvSpPr>
          <p:cNvPr id="66" name="TextBox 3"/>
          <p:cNvSpPr/>
          <p:nvPr/>
        </p:nvSpPr>
        <p:spPr>
          <a:xfrm>
            <a:off x="2636640" y="6441120"/>
            <a:ext cx="6983280" cy="368280"/>
          </a:xfrm>
          <a:prstGeom prst="rect">
            <a:avLst/>
          </a:prstGeom>
          <a:noFill/>
          <a:ln w="0">
            <a:noFill/>
          </a:ln>
        </p:spPr>
        <p:style>
          <a:lnRef idx="0"/>
          <a:fillRef idx="0"/>
          <a:effectRef idx="0"/>
          <a:fontRef idx="minor"/>
        </p:style>
        <p:txBody>
          <a:bodyPr lIns="0" rIns="0" tIns="0" bIns="0" anchor="ctr">
            <a:normAutofit/>
          </a:bodyPr>
          <a:p>
            <a:pPr algn="just" defTabSz="914400">
              <a:lnSpc>
                <a:spcPct val="100000"/>
              </a:lnSpc>
            </a:pPr>
            <a:r>
              <a:rPr b="0" lang="en-GB" sz="800" strike="noStrike" u="none">
                <a:solidFill>
                  <a:schemeClr val="lt1">
                    <a:lumMod val="65000"/>
                  </a:schemeClr>
                </a:solidFill>
                <a:effectLst/>
                <a:uFillTx/>
                <a:latin typeface="Arial"/>
              </a:rPr>
              <a:t>DISCLAIMER:</a:t>
            </a:r>
            <a:endParaRPr b="0" lang="en-US" sz="800" strike="noStrike" u="none">
              <a:solidFill>
                <a:srgbClr val="000000"/>
              </a:solidFill>
              <a:effectLst/>
              <a:uFillTx/>
              <a:latin typeface="Arial"/>
            </a:endParaRPr>
          </a:p>
          <a:p>
            <a:pPr algn="just" defTabSz="914400">
              <a:lnSpc>
                <a:spcPct val="100000"/>
              </a:lnSpc>
            </a:pPr>
            <a:r>
              <a:rPr b="0" lang="en-GB" sz="800" strike="noStrike" u="none">
                <a:solidFill>
                  <a:schemeClr val="lt1">
                    <a:lumMod val="65000"/>
                  </a:schemeClr>
                </a:solidFill>
                <a:effectLst/>
                <a:uFillTx/>
                <a:latin typeface="Arial"/>
              </a:rPr>
              <a:t>The views expressed on this e-poster are those of the author and do not necessarily reflect the view of the CTBTO</a:t>
            </a:r>
            <a:endParaRPr b="0" lang="en-US" sz="800" strike="noStrike" u="none">
              <a:solidFill>
                <a:srgbClr val="000000"/>
              </a:solidFill>
              <a:effectLst/>
              <a:uFillTx/>
              <a:latin typeface="Arial"/>
            </a:endParaRPr>
          </a:p>
        </p:txBody>
      </p:sp>
      <p:sp>
        <p:nvSpPr>
          <p:cNvPr id="67" name="TextBox 3"/>
          <p:cNvSpPr/>
          <p:nvPr/>
        </p:nvSpPr>
        <p:spPr>
          <a:xfrm>
            <a:off x="2636640" y="4273560"/>
            <a:ext cx="6983280" cy="193788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400" strike="noStrike" u="none">
                <a:solidFill>
                  <a:schemeClr val="dk1"/>
                </a:solidFill>
                <a:effectLst/>
                <a:uFillTx/>
                <a:latin typeface="Arial"/>
              </a:rPr>
              <a:t>A new Docker-based VPN solution secures data delivery to NDCs via cloud infrastructures. Deployable in minutes on any Linux platform, it ensures strong security, automated monitoring, alerting, and disaster recovery. Compatible with any internet connection, it reduces setup from months to minutes, supports multiple NDCs, simplifies migration, and eliminates physical networking needs at low cost.</a:t>
            </a:r>
            <a:endParaRPr b="0" lang="en-US" sz="1400" strike="noStrike" u="none">
              <a:solidFill>
                <a:srgbClr val="000000"/>
              </a:solidFill>
              <a:effectLst/>
              <a:uFillTx/>
              <a:latin typeface="Arial"/>
            </a:endParaRPr>
          </a:p>
        </p:txBody>
      </p:sp>
      <p:pic>
        <p:nvPicPr>
          <p:cNvPr id="68" name="Grafik 14" descr="Ein Bild, das Schwarz, Dunkelheit enthält.&#10;&#10;KI-generierte Inhalte können fehlerhaft sein."/>
          <p:cNvPicPr/>
          <p:nvPr/>
        </p:nvPicPr>
        <p:blipFill>
          <a:blip r:embed="rId2"/>
          <a:stretch/>
        </p:blipFill>
        <p:spPr>
          <a:xfrm>
            <a:off x="9801360" y="3067560"/>
            <a:ext cx="2253960" cy="360360"/>
          </a:xfrm>
          <a:prstGeom prst="rect">
            <a:avLst/>
          </a:prstGeom>
          <a:noFill/>
          <a:ln w="0">
            <a:noFill/>
          </a:ln>
        </p:spPr>
      </p:pic>
      <p:sp>
        <p:nvSpPr>
          <p:cNvPr id="69" name="Title 1"/>
          <p:cNvSpPr/>
          <p:nvPr/>
        </p:nvSpPr>
        <p:spPr>
          <a:xfrm>
            <a:off x="11490840" y="-202320"/>
            <a:ext cx="699840" cy="1261440"/>
          </a:xfrm>
          <a:prstGeom prst="rect">
            <a:avLst/>
          </a:prstGeom>
          <a:noFill/>
          <a:ln w="0">
            <a:noFill/>
          </a:ln>
        </p:spPr>
        <p:style>
          <a:lnRef idx="0"/>
          <a:fillRef idx="0"/>
          <a:effectRef idx="0"/>
          <a:fontRef idx="minor"/>
        </p:style>
        <p:txBody>
          <a:bodyPr lIns="0" rIns="0" tIns="0" bIns="0" anchor="b">
            <a:normAutofit/>
          </a:bodyPr>
          <a:p>
            <a:pPr algn="ctr" defTabSz="914400">
              <a:lnSpc>
                <a:spcPct val="90000"/>
              </a:lnSpc>
            </a:pPr>
            <a:r>
              <a:rPr b="1" lang="en-GB" sz="1050" strike="noStrike" u="none">
                <a:solidFill>
                  <a:srgbClr val="1b3b65"/>
                </a:solidFill>
                <a:effectLst/>
                <a:uFillTx/>
                <a:latin typeface="Arial"/>
              </a:rPr>
              <a:t>P4.2-199</a:t>
            </a:r>
            <a:endParaRPr b="0" lang="en-US" sz="105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TextBox 3"/>
          <p:cNvSpPr/>
          <p:nvPr/>
        </p:nvSpPr>
        <p:spPr>
          <a:xfrm>
            <a:off x="8251920" y="154908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200" strike="noStrike" u="none">
                <a:solidFill>
                  <a:schemeClr val="dk1"/>
                </a:solidFill>
                <a:effectLst/>
                <a:uFillTx/>
                <a:latin typeface="Arial"/>
              </a:rPr>
              <a:t>The </a:t>
            </a:r>
            <a:r>
              <a:rPr b="1" lang="en-GB" sz="1200" strike="noStrike" u="none">
                <a:solidFill>
                  <a:schemeClr val="dk1"/>
                </a:solidFill>
                <a:effectLst/>
                <a:uFillTx/>
                <a:latin typeface="Arial"/>
              </a:rPr>
              <a:t>CORE network</a:t>
            </a:r>
            <a:r>
              <a:rPr b="0" lang="en-GB" sz="1200" strike="noStrike" u="none">
                <a:solidFill>
                  <a:schemeClr val="dk1"/>
                </a:solidFill>
                <a:effectLst/>
                <a:uFillTx/>
                <a:latin typeface="Arial"/>
              </a:rPr>
              <a:t> is built based on Cisco 8000v VPN HUB routers deployed as software, supported by a set of Alpine Linux based servers operating in sync with each other over IKEv2 and SSH tunnels.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Its primary role is to serve as the central hub where all VPN Dockers connect.</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From the VPN hubs, connectivity to the IDC is established through additional VPN tunnels.</a:t>
            </a:r>
            <a:endParaRPr b="0" lang="en-US" sz="1200" strike="noStrike" u="none">
              <a:solidFill>
                <a:srgbClr val="000000"/>
              </a:solidFill>
              <a:effectLst/>
              <a:uFillTx/>
              <a:latin typeface="Arial"/>
            </a:endParaRPr>
          </a:p>
        </p:txBody>
      </p:sp>
      <p:sp>
        <p:nvSpPr>
          <p:cNvPr id="71" name="TextBox 3"/>
          <p:cNvSpPr/>
          <p:nvPr/>
        </p:nvSpPr>
        <p:spPr>
          <a:xfrm>
            <a:off x="4196880" y="154908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200" strike="noStrike" u="none">
                <a:solidFill>
                  <a:schemeClr val="dk1"/>
                </a:solidFill>
                <a:effectLst/>
                <a:uFillTx/>
                <a:latin typeface="Arial"/>
              </a:rPr>
              <a:t>The VPN Docker is a secure VPN ecosystem developed by the CTBTO GCI team.</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It is built around two main components:</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Docker containers, deployed as software at the National Data Center (NDC), either on its own server or on one provided by CTBTO through NDC-for-alll.</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The CORE network, a redundant central VPN hub where the VPN Dockers interconnect to transmit data over an encrypted communication channel. </a:t>
            </a:r>
            <a:br>
              <a:rPr sz="1200"/>
            </a:br>
            <a:br>
              <a:rPr sz="1200"/>
            </a:br>
            <a:r>
              <a:rPr b="0" lang="en-GB" sz="1200" strike="noStrike" u="none">
                <a:solidFill>
                  <a:schemeClr val="dk1"/>
                </a:solidFill>
                <a:effectLst/>
                <a:uFillTx/>
                <a:latin typeface="Arial"/>
              </a:rPr>
              <a:t>The </a:t>
            </a:r>
            <a:r>
              <a:rPr b="1" lang="en-GB" sz="1200" strike="noStrike" u="none">
                <a:solidFill>
                  <a:schemeClr val="dk1"/>
                </a:solidFill>
                <a:effectLst/>
                <a:uFillTx/>
                <a:latin typeface="Arial"/>
              </a:rPr>
              <a:t>VPN Docker</a:t>
            </a:r>
            <a:r>
              <a:rPr b="0" lang="en-GB" sz="1200" strike="noStrike" u="none">
                <a:solidFill>
                  <a:schemeClr val="dk1"/>
                </a:solidFill>
                <a:effectLst/>
                <a:uFillTx/>
                <a:latin typeface="Arial"/>
              </a:rPr>
              <a:t> containers are based on Alpine Linux, a lightweight distribution designed following the “security through simplicity” philosophy. Within this environment, a router-like ecosystem has been tailored for CTBTO’s requirements, including customized scripts that ensure the server hosting the VPN Docker remains continuously connected. For securing the data transfer, the system uses StrongSwan, an open-source solution that implements the modern and flexible IKEv2 protocol suite to establish robust and reliable VPN tunnels.</a:t>
            </a:r>
            <a:endParaRPr b="0" lang="en-US" sz="1200" strike="noStrike" u="none">
              <a:solidFill>
                <a:srgbClr val="000000"/>
              </a:solidFill>
              <a:effectLst/>
              <a:uFillTx/>
              <a:latin typeface="Arial"/>
            </a:endParaRPr>
          </a:p>
          <a:p>
            <a:pPr defTabSz="914400">
              <a:lnSpc>
                <a:spcPct val="100000"/>
              </a:lnSpc>
              <a:spcBef>
                <a:spcPts val="1191"/>
              </a:spcBef>
              <a:spcAft>
                <a:spcPts val="992"/>
              </a:spcAft>
            </a:pPr>
            <a:endParaRPr b="0" lang="en-US" sz="1200" strike="noStrike" u="none">
              <a:solidFill>
                <a:srgbClr val="000000"/>
              </a:solidFill>
              <a:effectLst/>
              <a:uFillTx/>
              <a:latin typeface="Arial"/>
            </a:endParaRPr>
          </a:p>
        </p:txBody>
      </p:sp>
      <p:sp>
        <p:nvSpPr>
          <p:cNvPr id="72" name="TextBox 3"/>
          <p:cNvSpPr/>
          <p:nvPr/>
        </p:nvSpPr>
        <p:spPr>
          <a:xfrm>
            <a:off x="4196880" y="55080"/>
            <a:ext cx="7133040" cy="491400"/>
          </a:xfrm>
          <a:prstGeom prst="rect">
            <a:avLst/>
          </a:prstGeom>
          <a:noFill/>
          <a:ln w="0">
            <a:noFill/>
          </a:ln>
        </p:spPr>
        <p:style>
          <a:lnRef idx="0"/>
          <a:fillRef idx="0"/>
          <a:effectRef idx="0"/>
          <a:fontRef idx="minor"/>
        </p:style>
        <p:txBody>
          <a:bodyPr lIns="0" rIns="0" tIns="0" bIns="0" anchor="ctr">
            <a:normAutofit/>
          </a:bodyPr>
          <a:p>
            <a:pPr defTabSz="914400">
              <a:lnSpc>
                <a:spcPct val="100000"/>
              </a:lnSpc>
            </a:pPr>
            <a:r>
              <a:rPr b="1" lang="en-GB" sz="1600" strike="noStrike" u="none">
                <a:solidFill>
                  <a:schemeClr val="lt1"/>
                </a:solidFill>
                <a:effectLst/>
                <a:uFillTx/>
                <a:latin typeface="Arial"/>
              </a:rPr>
              <a:t>Virtual GCI for NDC (VPN Docker)</a:t>
            </a:r>
            <a:endParaRPr b="0" lang="en-US" sz="1600" strike="noStrike" u="none">
              <a:solidFill>
                <a:srgbClr val="000000"/>
              </a:solidFill>
              <a:effectLst/>
              <a:uFillTx/>
              <a:latin typeface="Arial"/>
            </a:endParaRPr>
          </a:p>
        </p:txBody>
      </p:sp>
      <p:sp>
        <p:nvSpPr>
          <p:cNvPr id="73" name="TextBox 3"/>
          <p:cNvSpPr/>
          <p:nvPr/>
        </p:nvSpPr>
        <p:spPr>
          <a:xfrm>
            <a:off x="159840" y="154908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200" strike="noStrike" u="none">
                <a:solidFill>
                  <a:schemeClr val="dk1"/>
                </a:solidFill>
                <a:effectLst/>
                <a:uFillTx/>
                <a:latin typeface="Arial"/>
              </a:rPr>
              <a:t>Traditional hardware-based network deployments present several challenges that limit agility and increase operational overhead. Hardware rollouts often require long lead times due to procurement, shipping, and physical installation. In addition, global embargo restrictions can delay or prevent access to specific commercial hardware or software, creating bottlenecks in NDC link deployments leaving member states for a prolonged period without the verification data.</a:t>
            </a: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From a logistical standpoint, deploying hardware is costly and resource-intensive: rack space, power, cooling, and even physical infrastructure such as dishes or antenna mounts must be planned and maintained. These dependencies add complexity and reduce flexibility, especially when the deployments are geographically scattered all over the world.</a:t>
            </a: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Hardware migrations or decommissioning activities involve a complex planning process and extra resources. They often cause downtime, require manual work, and raise error risks, slowing network evolution with industry needs. Finally, as cryptographic standards continue to evolve, hardware devices may require complete replacement in order to support stronger and more secure cryptographic algorithms.</a:t>
            </a: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p:txBody>
      </p:sp>
      <p:sp>
        <p:nvSpPr>
          <p:cNvPr id="74" name="TextBox 3"/>
          <p:cNvSpPr/>
          <p:nvPr/>
        </p:nvSpPr>
        <p:spPr>
          <a:xfrm>
            <a:off x="4196880" y="659520"/>
            <a:ext cx="7004520" cy="368280"/>
          </a:xfrm>
          <a:prstGeom prst="rect">
            <a:avLst/>
          </a:prstGeom>
          <a:noFill/>
          <a:ln w="0">
            <a:noFill/>
          </a:ln>
        </p:spPr>
        <p:style>
          <a:lnRef idx="0"/>
          <a:fillRef idx="0"/>
          <a:effectRef idx="0"/>
          <a:fontRef idx="minor"/>
        </p:style>
        <p:txBody>
          <a:bodyPr lIns="0" rIns="0" tIns="0" bIns="0" anchor="t">
            <a:normAutofit/>
          </a:bodyPr>
          <a:p>
            <a:pPr defTabSz="914400">
              <a:lnSpc>
                <a:spcPct val="100000"/>
              </a:lnSpc>
            </a:pPr>
            <a:r>
              <a:rPr b="0" lang="en-GB" sz="1200" strike="noStrike" u="none">
                <a:solidFill>
                  <a:srgbClr val="1a3a64"/>
                </a:solidFill>
                <a:effectLst/>
                <a:uFillTx/>
                <a:latin typeface="Arial"/>
              </a:rPr>
              <a:t>Marius Popa</a:t>
            </a:r>
            <a:endParaRPr b="0" lang="en-US" sz="1200" strike="noStrike" u="none">
              <a:solidFill>
                <a:srgbClr val="000000"/>
              </a:solidFill>
              <a:effectLst/>
              <a:uFillTx/>
              <a:latin typeface="Arial"/>
            </a:endParaRPr>
          </a:p>
        </p:txBody>
      </p:sp>
      <p:sp>
        <p:nvSpPr>
          <p:cNvPr id="75" name="TextBox 3"/>
          <p:cNvSpPr/>
          <p:nvPr/>
        </p:nvSpPr>
        <p:spPr>
          <a:xfrm>
            <a:off x="187200" y="6441120"/>
            <a:ext cx="5755680" cy="368280"/>
          </a:xfrm>
          <a:prstGeom prst="rect">
            <a:avLst/>
          </a:prstGeom>
          <a:noFill/>
          <a:ln w="0">
            <a:noFill/>
          </a:ln>
        </p:spPr>
        <p:style>
          <a:lnRef idx="0"/>
          <a:fillRef idx="0"/>
          <a:effectRef idx="0"/>
          <a:fontRef idx="minor"/>
        </p:style>
        <p:txBody>
          <a:bodyPr lIns="0" rIns="0" tIns="0" bIns="0" anchor="ctr">
            <a:normAutofit/>
          </a:bodyPr>
          <a:p>
            <a:pPr algn="just" defTabSz="914400">
              <a:lnSpc>
                <a:spcPct val="100000"/>
              </a:lnSpc>
            </a:pPr>
            <a:r>
              <a:rPr b="0" lang="en-GB" sz="800" strike="noStrike" u="none">
                <a:solidFill>
                  <a:schemeClr val="lt1">
                    <a:lumMod val="65000"/>
                  </a:schemeClr>
                </a:solidFill>
                <a:effectLst/>
                <a:uFillTx/>
                <a:latin typeface="Arial"/>
              </a:rPr>
              <a:t>DISCLAIMER</a:t>
            </a:r>
            <a:endParaRPr b="0" lang="en-US" sz="800" strike="noStrike" u="none">
              <a:solidFill>
                <a:srgbClr val="000000"/>
              </a:solidFill>
              <a:effectLst/>
              <a:uFillTx/>
              <a:latin typeface="Arial"/>
            </a:endParaRPr>
          </a:p>
          <a:p>
            <a:pPr algn="just" defTabSz="914400">
              <a:lnSpc>
                <a:spcPct val="100000"/>
              </a:lnSpc>
            </a:pPr>
            <a:r>
              <a:rPr b="0" lang="en-GB" sz="800" strike="noStrike" u="none">
                <a:solidFill>
                  <a:schemeClr val="lt1">
                    <a:lumMod val="65000"/>
                  </a:schemeClr>
                </a:solidFill>
                <a:effectLst/>
                <a:uFillTx/>
                <a:latin typeface="Arial"/>
              </a:rPr>
              <a:t>The views expressed on this e-poster are those of the author and do not necessarily reflect the view of the CTBTO</a:t>
            </a:r>
            <a:endParaRPr b="0" lang="en-US" sz="800" strike="noStrike" u="none">
              <a:solidFill>
                <a:srgbClr val="000000"/>
              </a:solidFill>
              <a:effectLst/>
              <a:uFillTx/>
              <a:latin typeface="Arial"/>
            </a:endParaRPr>
          </a:p>
        </p:txBody>
      </p:sp>
      <p:sp>
        <p:nvSpPr>
          <p:cNvPr id="76" name="TextBox 3"/>
          <p:cNvSpPr/>
          <p:nvPr/>
        </p:nvSpPr>
        <p:spPr>
          <a:xfrm>
            <a:off x="159840" y="1075320"/>
            <a:ext cx="3796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r>
              <a:rPr b="1" lang="en-GB" sz="1400" strike="noStrike" u="none">
                <a:solidFill>
                  <a:srgbClr val="1a3a64"/>
                </a:solidFill>
                <a:effectLst/>
                <a:uFillTx/>
                <a:latin typeface="Arial"/>
              </a:rPr>
              <a:t>Traditional hardware-based network deployments and their challenges:</a:t>
            </a:r>
            <a:endParaRPr b="0" lang="en-US" sz="1400" strike="noStrike" u="none">
              <a:solidFill>
                <a:srgbClr val="000000"/>
              </a:solidFill>
              <a:effectLst/>
              <a:uFillTx/>
              <a:latin typeface="Arial"/>
            </a:endParaRPr>
          </a:p>
        </p:txBody>
      </p:sp>
      <p:sp>
        <p:nvSpPr>
          <p:cNvPr id="77" name="TextBox 3"/>
          <p:cNvSpPr/>
          <p:nvPr/>
        </p:nvSpPr>
        <p:spPr>
          <a:xfrm>
            <a:off x="4187880" y="1075320"/>
            <a:ext cx="3814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r>
              <a:rPr b="1" lang="en-GB" sz="1400" strike="noStrike" u="none">
                <a:solidFill>
                  <a:srgbClr val="1a3a64"/>
                </a:solidFill>
                <a:effectLst/>
                <a:uFillTx/>
                <a:latin typeface="Arial"/>
              </a:rPr>
              <a:t>High Level technical project description</a:t>
            </a:r>
            <a:endParaRPr b="0" lang="en-US" sz="1400" strike="noStrike" u="none">
              <a:solidFill>
                <a:srgbClr val="000000"/>
              </a:solidFill>
              <a:effectLst/>
              <a:uFillTx/>
              <a:latin typeface="Arial"/>
            </a:endParaRPr>
          </a:p>
        </p:txBody>
      </p:sp>
      <p:sp>
        <p:nvSpPr>
          <p:cNvPr id="78" name="TextBox 3"/>
          <p:cNvSpPr/>
          <p:nvPr/>
        </p:nvSpPr>
        <p:spPr>
          <a:xfrm>
            <a:off x="8233920" y="1090800"/>
            <a:ext cx="3796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endParaRPr b="0" lang="en-US" sz="1400" strike="noStrike" u="none">
              <a:solidFill>
                <a:srgbClr val="000000"/>
              </a:solidFill>
              <a:effectLst/>
              <a:uFillTx/>
              <a:latin typeface="Arial"/>
            </a:endParaRPr>
          </a:p>
        </p:txBody>
      </p:sp>
      <p:pic>
        <p:nvPicPr>
          <p:cNvPr id="79" name="Grafik 32" descr="Ein Bild, das Schwarz, Dunkelheit enthält.&#10;&#10;KI-generierte Inhalte können fehlerhaft sein."/>
          <p:cNvPicPr/>
          <p:nvPr/>
        </p:nvPicPr>
        <p:blipFill>
          <a:blip r:embed="rId1"/>
          <a:stretch/>
        </p:blipFill>
        <p:spPr>
          <a:xfrm>
            <a:off x="9664920" y="6308280"/>
            <a:ext cx="2365920" cy="378360"/>
          </a:xfrm>
          <a:prstGeom prst="rect">
            <a:avLst/>
          </a:prstGeom>
          <a:noFill/>
          <a:ln w="0">
            <a:noFill/>
          </a:ln>
        </p:spPr>
      </p:pic>
      <p:sp>
        <p:nvSpPr>
          <p:cNvPr id="80" name="Title 1"/>
          <p:cNvSpPr/>
          <p:nvPr/>
        </p:nvSpPr>
        <p:spPr>
          <a:xfrm>
            <a:off x="11490840" y="-202320"/>
            <a:ext cx="699840" cy="1261440"/>
          </a:xfrm>
          <a:prstGeom prst="rect">
            <a:avLst/>
          </a:prstGeom>
          <a:noFill/>
          <a:ln w="0">
            <a:noFill/>
          </a:ln>
        </p:spPr>
        <p:style>
          <a:lnRef idx="0"/>
          <a:fillRef idx="0"/>
          <a:effectRef idx="0"/>
          <a:fontRef idx="minor"/>
        </p:style>
        <p:txBody>
          <a:bodyPr lIns="0" rIns="0" tIns="0" bIns="0" anchor="b">
            <a:normAutofit/>
          </a:bodyPr>
          <a:p>
            <a:pPr algn="ctr" defTabSz="914400">
              <a:lnSpc>
                <a:spcPct val="90000"/>
              </a:lnSpc>
            </a:pPr>
            <a:r>
              <a:rPr b="1" lang="en-GB" sz="1050" strike="noStrike" u="none">
                <a:solidFill>
                  <a:srgbClr val="1b3b65"/>
                </a:solidFill>
                <a:effectLst/>
                <a:uFillTx/>
                <a:latin typeface="Arial"/>
              </a:rPr>
              <a:t>P4.2-199</a:t>
            </a:r>
            <a:endParaRPr b="0" lang="en-US" sz="1050" strike="noStrike" u="none">
              <a:solidFill>
                <a:srgbClr val="000000"/>
              </a:solidFill>
              <a:effectLst/>
              <a:uFillTx/>
              <a:latin typeface="Arial"/>
            </a:endParaRPr>
          </a:p>
        </p:txBody>
      </p:sp>
      <p:pic>
        <p:nvPicPr>
          <p:cNvPr id="81" name="" descr=""/>
          <p:cNvPicPr/>
          <p:nvPr/>
        </p:nvPicPr>
        <p:blipFill>
          <a:blip r:embed="rId2"/>
          <a:stretch/>
        </p:blipFill>
        <p:spPr>
          <a:xfrm>
            <a:off x="5328360" y="5257800"/>
            <a:ext cx="1528920" cy="1332720"/>
          </a:xfrm>
          <a:prstGeom prst="rect">
            <a:avLst/>
          </a:prstGeom>
          <a:noFill/>
          <a:ln w="0">
            <a:noFill/>
          </a:ln>
        </p:spPr>
      </p:pic>
      <p:pic>
        <p:nvPicPr>
          <p:cNvPr id="82" name="" descr=""/>
          <p:cNvPicPr/>
          <p:nvPr/>
        </p:nvPicPr>
        <p:blipFill>
          <a:blip r:embed="rId3"/>
          <a:stretch/>
        </p:blipFill>
        <p:spPr>
          <a:xfrm>
            <a:off x="8101440" y="3200400"/>
            <a:ext cx="4013640" cy="278532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Box 11"/>
          <p:cNvSpPr/>
          <p:nvPr/>
        </p:nvSpPr>
        <p:spPr>
          <a:xfrm>
            <a:off x="4196880" y="154908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endParaRPr b="0" lang="en-US" sz="1200" strike="noStrike" u="none">
              <a:solidFill>
                <a:srgbClr val="000000"/>
              </a:solidFill>
              <a:effectLst/>
              <a:uFillTx/>
              <a:latin typeface="Arial"/>
            </a:endParaRPr>
          </a:p>
          <a:p>
            <a:pPr defTabSz="914400">
              <a:lnSpc>
                <a:spcPct val="100000"/>
              </a:lnSpc>
              <a:spcBef>
                <a:spcPts val="1191"/>
              </a:spcBef>
              <a:spcAft>
                <a:spcPts val="992"/>
              </a:spcAft>
            </a:pPr>
            <a:endParaRPr b="0" lang="en-US" sz="1200" strike="noStrike" u="none">
              <a:solidFill>
                <a:srgbClr val="000000"/>
              </a:solidFill>
              <a:effectLst/>
              <a:uFillTx/>
              <a:latin typeface="Arial"/>
            </a:endParaRPr>
          </a:p>
        </p:txBody>
      </p:sp>
      <p:sp>
        <p:nvSpPr>
          <p:cNvPr id="84" name="TextBox 12"/>
          <p:cNvSpPr/>
          <p:nvPr/>
        </p:nvSpPr>
        <p:spPr>
          <a:xfrm>
            <a:off x="4196880" y="55080"/>
            <a:ext cx="7133040" cy="491400"/>
          </a:xfrm>
          <a:prstGeom prst="rect">
            <a:avLst/>
          </a:prstGeom>
          <a:noFill/>
          <a:ln w="0">
            <a:noFill/>
          </a:ln>
        </p:spPr>
        <p:style>
          <a:lnRef idx="0"/>
          <a:fillRef idx="0"/>
          <a:effectRef idx="0"/>
          <a:fontRef idx="minor"/>
        </p:style>
        <p:txBody>
          <a:bodyPr lIns="0" rIns="0" tIns="0" bIns="0" anchor="ctr">
            <a:normAutofit/>
          </a:bodyPr>
          <a:p>
            <a:pPr defTabSz="914400">
              <a:lnSpc>
                <a:spcPct val="100000"/>
              </a:lnSpc>
            </a:pPr>
            <a:r>
              <a:rPr b="1" lang="en-GB" sz="1600" strike="noStrike" u="none">
                <a:solidFill>
                  <a:schemeClr val="lt1"/>
                </a:solidFill>
                <a:effectLst/>
                <a:uFillTx/>
                <a:latin typeface="Arial"/>
              </a:rPr>
              <a:t>Virtual GCI for NDC (VPN Docker)</a:t>
            </a:r>
            <a:endParaRPr b="0" lang="en-US" sz="1600" strike="noStrike" u="none">
              <a:solidFill>
                <a:srgbClr val="000000"/>
              </a:solidFill>
              <a:effectLst/>
              <a:uFillTx/>
              <a:latin typeface="Arial"/>
            </a:endParaRPr>
          </a:p>
        </p:txBody>
      </p:sp>
      <p:sp>
        <p:nvSpPr>
          <p:cNvPr id="85" name="TextBox 13"/>
          <p:cNvSpPr/>
          <p:nvPr/>
        </p:nvSpPr>
        <p:spPr>
          <a:xfrm>
            <a:off x="159840" y="154908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1" lang="en-GB" sz="1200" strike="noStrike" u="none">
                <a:solidFill>
                  <a:schemeClr val="dk1"/>
                </a:solidFill>
                <a:effectLst/>
                <a:uFillTx/>
                <a:latin typeface="Arial"/>
              </a:rPr>
              <a:t>- VPN HUB Routers </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The design supports the addition of multiple VPN HUBs, enabling a globally distributed infrastructure that can significantly reduce data delivery delay.</a:t>
            </a:r>
            <a:endParaRPr b="0" lang="en-US" sz="1200" strike="noStrike" u="none">
              <a:solidFill>
                <a:srgbClr val="000000"/>
              </a:solidFill>
              <a:effectLst/>
              <a:uFillTx/>
              <a:latin typeface="Arial"/>
            </a:endParaRPr>
          </a:p>
          <a:p>
            <a:pPr algn="just" defTabSz="914400">
              <a:lnSpc>
                <a:spcPct val="100000"/>
              </a:lnSpc>
            </a:pPr>
            <a:r>
              <a:rPr b="1" lang="en-GB" sz="1200" strike="noStrike" u="none">
                <a:solidFill>
                  <a:schemeClr val="dk1"/>
                </a:solidFill>
                <a:effectLst/>
                <a:uFillTx/>
                <a:latin typeface="Arial"/>
              </a:rPr>
              <a:t>- CON-MON Servers </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A paired server setup that serves as the central point for monitoring VPN Dockers and connections. They also provide SSH access inside the dockers for upgrades and updates.</a:t>
            </a:r>
            <a:endParaRPr b="0" lang="en-US" sz="1200" strike="noStrike" u="none">
              <a:solidFill>
                <a:srgbClr val="000000"/>
              </a:solidFill>
              <a:effectLst/>
              <a:uFillTx/>
              <a:latin typeface="Arial"/>
            </a:endParaRPr>
          </a:p>
          <a:p>
            <a:pPr algn="just" defTabSz="914400">
              <a:lnSpc>
                <a:spcPct val="100000"/>
              </a:lnSpc>
            </a:pPr>
            <a:r>
              <a:rPr b="1" lang="en-GB" sz="1200" strike="noStrike" u="none">
                <a:solidFill>
                  <a:schemeClr val="dk1"/>
                </a:solidFill>
                <a:effectLst/>
                <a:uFillTx/>
                <a:latin typeface="Arial"/>
              </a:rPr>
              <a:t>- PKI Servers </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Responsible for generating and storing the cryptographic keys and certificates used to authenticate VPN Dockers.</a:t>
            </a:r>
            <a:endParaRPr b="0" lang="en-US" sz="1200" strike="noStrike" u="none">
              <a:solidFill>
                <a:srgbClr val="000000"/>
              </a:solidFill>
              <a:effectLst/>
              <a:uFillTx/>
              <a:latin typeface="Arial"/>
            </a:endParaRPr>
          </a:p>
          <a:p>
            <a:pPr algn="just" defTabSz="914400">
              <a:lnSpc>
                <a:spcPct val="100000"/>
              </a:lnSpc>
            </a:pPr>
            <a:r>
              <a:rPr b="1" lang="en-GB" sz="1200" strike="noStrike" u="none">
                <a:solidFill>
                  <a:schemeClr val="dk1"/>
                </a:solidFill>
                <a:effectLst/>
                <a:uFillTx/>
                <a:latin typeface="Arial"/>
              </a:rPr>
              <a:t>- SCP Server </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Hosts the prepared VPN Docker TAR images, making them available for download and installation.</a:t>
            </a:r>
            <a:endParaRPr b="0" lang="en-US" sz="1200" strike="noStrike" u="none">
              <a:solidFill>
                <a:srgbClr val="000000"/>
              </a:solidFill>
              <a:effectLst/>
              <a:uFillTx/>
              <a:latin typeface="Arial"/>
            </a:endParaRPr>
          </a:p>
          <a:p>
            <a:pPr algn="just" defTabSz="914400">
              <a:lnSpc>
                <a:spcPct val="100000"/>
              </a:lnSpc>
            </a:pPr>
            <a:r>
              <a:rPr b="1" lang="en-GB" sz="1200" strike="noStrike" u="none">
                <a:solidFill>
                  <a:schemeClr val="dk1"/>
                </a:solidFill>
                <a:effectLst/>
                <a:uFillTx/>
                <a:latin typeface="Arial"/>
              </a:rPr>
              <a:t>- Jump Servers</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Deployed across multiple continents to minimize the risk of a total network outage. Their functions include CORE monitoring, acting as a backup for the CORE network, and serving as an entry point to access the other CORE components. They play a vital role in the Disaster Recovery process.</a:t>
            </a:r>
            <a:br>
              <a:rPr sz="1200"/>
            </a:br>
            <a:r>
              <a:rPr b="0" lang="en-GB" sz="1200" strike="noStrike" u="none">
                <a:solidFill>
                  <a:schemeClr val="dk1"/>
                </a:solidFill>
                <a:effectLst/>
                <a:uFillTx/>
                <a:latin typeface="Arial"/>
              </a:rPr>
              <a:t>At the time of the writing, the Jump Servers are located in North America, Europe and Australia.</a:t>
            </a: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p:txBody>
      </p:sp>
      <p:sp>
        <p:nvSpPr>
          <p:cNvPr id="86" name="TextBox 14"/>
          <p:cNvSpPr/>
          <p:nvPr/>
        </p:nvSpPr>
        <p:spPr>
          <a:xfrm>
            <a:off x="4196880" y="659520"/>
            <a:ext cx="7004520" cy="368280"/>
          </a:xfrm>
          <a:prstGeom prst="rect">
            <a:avLst/>
          </a:prstGeom>
          <a:noFill/>
          <a:ln w="0">
            <a:noFill/>
          </a:ln>
        </p:spPr>
        <p:style>
          <a:lnRef idx="0"/>
          <a:fillRef idx="0"/>
          <a:effectRef idx="0"/>
          <a:fontRef idx="minor"/>
        </p:style>
        <p:txBody>
          <a:bodyPr lIns="0" rIns="0" tIns="0" bIns="0" anchor="t">
            <a:normAutofit/>
          </a:bodyPr>
          <a:p>
            <a:pPr defTabSz="914400">
              <a:lnSpc>
                <a:spcPct val="100000"/>
              </a:lnSpc>
            </a:pPr>
            <a:r>
              <a:rPr b="0" lang="en-GB" sz="1200" strike="noStrike" u="none">
                <a:solidFill>
                  <a:srgbClr val="1a3a64"/>
                </a:solidFill>
                <a:effectLst/>
                <a:uFillTx/>
                <a:latin typeface="Arial"/>
              </a:rPr>
              <a:t>Marius Popa</a:t>
            </a:r>
            <a:endParaRPr b="0" lang="en-US" sz="1200" strike="noStrike" u="none">
              <a:solidFill>
                <a:srgbClr val="000000"/>
              </a:solidFill>
              <a:effectLst/>
              <a:uFillTx/>
              <a:latin typeface="Arial"/>
            </a:endParaRPr>
          </a:p>
        </p:txBody>
      </p:sp>
      <p:sp>
        <p:nvSpPr>
          <p:cNvPr id="87" name="TextBox 15"/>
          <p:cNvSpPr/>
          <p:nvPr/>
        </p:nvSpPr>
        <p:spPr>
          <a:xfrm>
            <a:off x="187200" y="6441120"/>
            <a:ext cx="5755680" cy="368280"/>
          </a:xfrm>
          <a:prstGeom prst="rect">
            <a:avLst/>
          </a:prstGeom>
          <a:noFill/>
          <a:ln w="0">
            <a:noFill/>
          </a:ln>
        </p:spPr>
        <p:style>
          <a:lnRef idx="0"/>
          <a:fillRef idx="0"/>
          <a:effectRef idx="0"/>
          <a:fontRef idx="minor"/>
        </p:style>
        <p:txBody>
          <a:bodyPr lIns="0" rIns="0" tIns="0" bIns="0" anchor="ctr">
            <a:normAutofit/>
          </a:bodyPr>
          <a:p>
            <a:pPr algn="just" defTabSz="914400">
              <a:lnSpc>
                <a:spcPct val="100000"/>
              </a:lnSpc>
            </a:pPr>
            <a:r>
              <a:rPr b="0" lang="en-GB" sz="800" strike="noStrike" u="none">
                <a:solidFill>
                  <a:schemeClr val="lt1">
                    <a:lumMod val="65000"/>
                  </a:schemeClr>
                </a:solidFill>
                <a:effectLst/>
                <a:uFillTx/>
                <a:latin typeface="Arial"/>
              </a:rPr>
              <a:t>DISCLAIMER</a:t>
            </a:r>
            <a:endParaRPr b="0" lang="en-US" sz="800" strike="noStrike" u="none">
              <a:solidFill>
                <a:srgbClr val="000000"/>
              </a:solidFill>
              <a:effectLst/>
              <a:uFillTx/>
              <a:latin typeface="Arial"/>
            </a:endParaRPr>
          </a:p>
          <a:p>
            <a:pPr algn="just" defTabSz="914400">
              <a:lnSpc>
                <a:spcPct val="100000"/>
              </a:lnSpc>
            </a:pPr>
            <a:r>
              <a:rPr b="0" lang="en-GB" sz="800" strike="noStrike" u="none">
                <a:solidFill>
                  <a:schemeClr val="lt1">
                    <a:lumMod val="65000"/>
                  </a:schemeClr>
                </a:solidFill>
                <a:effectLst/>
                <a:uFillTx/>
                <a:latin typeface="Arial"/>
              </a:rPr>
              <a:t>The views expressed on this e-poster are those of the author and do not necessarily reflect the view of the CTBTO</a:t>
            </a:r>
            <a:endParaRPr b="0" lang="en-US" sz="800" strike="noStrike" u="none">
              <a:solidFill>
                <a:srgbClr val="000000"/>
              </a:solidFill>
              <a:effectLst/>
              <a:uFillTx/>
              <a:latin typeface="Arial"/>
            </a:endParaRPr>
          </a:p>
        </p:txBody>
      </p:sp>
      <p:sp>
        <p:nvSpPr>
          <p:cNvPr id="88" name="TextBox 16"/>
          <p:cNvSpPr/>
          <p:nvPr/>
        </p:nvSpPr>
        <p:spPr>
          <a:xfrm>
            <a:off x="159840" y="1075320"/>
            <a:ext cx="3796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r>
              <a:rPr b="1" lang="en-GB" sz="1400" strike="noStrike" u="none">
                <a:solidFill>
                  <a:srgbClr val="1a3a64"/>
                </a:solidFill>
                <a:effectLst/>
                <a:uFillTx/>
                <a:latin typeface="Arial"/>
              </a:rPr>
              <a:t>CORE Network server roles</a:t>
            </a:r>
            <a:endParaRPr b="0" lang="en-US" sz="1400" strike="noStrike" u="none">
              <a:solidFill>
                <a:srgbClr val="000000"/>
              </a:solidFill>
              <a:effectLst/>
              <a:uFillTx/>
              <a:latin typeface="Arial"/>
            </a:endParaRPr>
          </a:p>
        </p:txBody>
      </p:sp>
      <p:sp>
        <p:nvSpPr>
          <p:cNvPr id="89" name="TextBox 18"/>
          <p:cNvSpPr/>
          <p:nvPr/>
        </p:nvSpPr>
        <p:spPr>
          <a:xfrm>
            <a:off x="8233920" y="1090800"/>
            <a:ext cx="3796920" cy="395640"/>
          </a:xfrm>
          <a:prstGeom prst="rect">
            <a:avLst/>
          </a:prstGeom>
          <a:noFill/>
          <a:ln w="0">
            <a:noFill/>
          </a:ln>
        </p:spPr>
        <p:style>
          <a:lnRef idx="0"/>
          <a:fillRef idx="0"/>
          <a:effectRef idx="0"/>
          <a:fontRef idx="minor"/>
        </p:style>
        <p:txBody>
          <a:bodyPr lIns="0" rIns="0" tIns="45000" bIns="45000" anchor="ctr">
            <a:noAutofit/>
          </a:bodyPr>
          <a:p>
            <a:pPr>
              <a:lnSpc>
                <a:spcPct val="100000"/>
              </a:lnSpc>
            </a:pPr>
            <a:endParaRPr b="0" lang="en-US" sz="1400" strike="noStrike" u="none">
              <a:solidFill>
                <a:srgbClr val="000000"/>
              </a:solidFill>
              <a:effectLst/>
              <a:uFillTx/>
              <a:latin typeface="Arial"/>
            </a:endParaRPr>
          </a:p>
        </p:txBody>
      </p:sp>
      <p:pic>
        <p:nvPicPr>
          <p:cNvPr id="90" name="Grafik 2" descr="Ein Bild, das Schwarz, Dunkelheit enthält.&#10;&#10;KI-generierte Inhalte können fehlerhaft sein."/>
          <p:cNvPicPr/>
          <p:nvPr/>
        </p:nvPicPr>
        <p:blipFill>
          <a:blip r:embed="rId1"/>
          <a:stretch/>
        </p:blipFill>
        <p:spPr>
          <a:xfrm>
            <a:off x="9664920" y="6308280"/>
            <a:ext cx="2365920" cy="378360"/>
          </a:xfrm>
          <a:prstGeom prst="rect">
            <a:avLst/>
          </a:prstGeom>
          <a:noFill/>
          <a:ln w="0">
            <a:noFill/>
          </a:ln>
        </p:spPr>
      </p:pic>
      <p:sp>
        <p:nvSpPr>
          <p:cNvPr id="91" name="Title 3"/>
          <p:cNvSpPr/>
          <p:nvPr/>
        </p:nvSpPr>
        <p:spPr>
          <a:xfrm>
            <a:off x="11490840" y="-202320"/>
            <a:ext cx="699840" cy="1261440"/>
          </a:xfrm>
          <a:prstGeom prst="rect">
            <a:avLst/>
          </a:prstGeom>
          <a:noFill/>
          <a:ln w="0">
            <a:noFill/>
          </a:ln>
        </p:spPr>
        <p:style>
          <a:lnRef idx="0"/>
          <a:fillRef idx="0"/>
          <a:effectRef idx="0"/>
          <a:fontRef idx="minor"/>
        </p:style>
        <p:txBody>
          <a:bodyPr lIns="0" rIns="0" tIns="0" bIns="0" anchor="b">
            <a:normAutofit/>
          </a:bodyPr>
          <a:p>
            <a:pPr algn="ctr" defTabSz="914400">
              <a:lnSpc>
                <a:spcPct val="90000"/>
              </a:lnSpc>
            </a:pPr>
            <a:r>
              <a:rPr b="1" lang="en-GB" sz="1050" strike="noStrike" u="none">
                <a:solidFill>
                  <a:srgbClr val="1b3b65"/>
                </a:solidFill>
                <a:effectLst/>
                <a:uFillTx/>
                <a:latin typeface="Arial"/>
              </a:rPr>
              <a:t>P4.2-199</a:t>
            </a:r>
            <a:endParaRPr b="0" lang="en-US" sz="1050" strike="noStrike" u="none">
              <a:solidFill>
                <a:srgbClr val="000000"/>
              </a:solidFill>
              <a:effectLst/>
              <a:uFillTx/>
              <a:latin typeface="Arial"/>
            </a:endParaRPr>
          </a:p>
        </p:txBody>
      </p:sp>
      <p:pic>
        <p:nvPicPr>
          <p:cNvPr id="92" name="" descr=""/>
          <p:cNvPicPr/>
          <p:nvPr/>
        </p:nvPicPr>
        <p:blipFill>
          <a:blip r:embed="rId2"/>
          <a:stretch/>
        </p:blipFill>
        <p:spPr>
          <a:xfrm>
            <a:off x="4199400" y="3429000"/>
            <a:ext cx="3998520" cy="2285280"/>
          </a:xfrm>
          <a:prstGeom prst="rect">
            <a:avLst/>
          </a:prstGeom>
          <a:noFill/>
          <a:ln w="0">
            <a:noFill/>
          </a:ln>
        </p:spPr>
      </p:pic>
      <p:sp>
        <p:nvSpPr>
          <p:cNvPr id="93" name="TextBox 1"/>
          <p:cNvSpPr/>
          <p:nvPr/>
        </p:nvSpPr>
        <p:spPr>
          <a:xfrm>
            <a:off x="4228200" y="154944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200" strike="noStrike" u="none">
                <a:solidFill>
                  <a:schemeClr val="dk1"/>
                </a:solidFill>
                <a:effectLst/>
                <a:uFillTx/>
                <a:latin typeface="Arial"/>
              </a:rPr>
              <a:t>A unique VPN Docker profile is automatically built or removed within the CORE network through the interaction of the Linux Core servers exchanging signals and data.</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The process produces a TAR image stored on the SCP Server in a custom, ephemeral user profile.</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The contents of the TAR file is GPG-encrypted, adding an extra layer of security.</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The end-user will receive the VPN Docker in the following format:</a:t>
            </a: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defTabSz="914400">
              <a:lnSpc>
                <a:spcPct val="100000"/>
              </a:lnSpc>
              <a:spcBef>
                <a:spcPts val="1191"/>
              </a:spcBef>
              <a:spcAft>
                <a:spcPts val="992"/>
              </a:spcAft>
            </a:pPr>
            <a:r>
              <a:rPr b="0" lang="en-GB" sz="1200" strike="noStrike" u="none">
                <a:solidFill>
                  <a:schemeClr val="dk1"/>
                </a:solidFill>
                <a:effectLst/>
                <a:uFillTx/>
                <a:latin typeface="Arial"/>
              </a:rPr>
              <a:t>This validated approach enables fully scripted, efficient deployments while minimizing the risk of human error.</a:t>
            </a:r>
            <a:endParaRPr b="0" lang="en-US" sz="1200" strike="noStrike" u="none">
              <a:solidFill>
                <a:srgbClr val="000000"/>
              </a:solidFill>
              <a:effectLst/>
              <a:uFillTx/>
              <a:latin typeface="Arial"/>
            </a:endParaRPr>
          </a:p>
        </p:txBody>
      </p:sp>
      <p:sp>
        <p:nvSpPr>
          <p:cNvPr id="94" name="TextBox 2"/>
          <p:cNvSpPr/>
          <p:nvPr/>
        </p:nvSpPr>
        <p:spPr>
          <a:xfrm>
            <a:off x="8296560" y="154980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200" strike="noStrike" u="none">
                <a:solidFill>
                  <a:schemeClr val="dk1"/>
                </a:solidFill>
                <a:effectLst/>
                <a:uFillTx/>
                <a:latin typeface="Arial"/>
              </a:rPr>
              <a:t>- Supports highly complex VPN designs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Certificate-based authentication with potential for Post-</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Quantum Encryption</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One-minute deployment without requiring advanced </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technical skills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Compatible with any operating system</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Open-source, creating a trust boundary</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Works over any type of Internet connection</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Deployable without shipping hardware</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Supports multiple NDCs per country</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No imposed bandwidth limitations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Centralized platform management</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Unique Disaster Recovery capability</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Simplified data path, reducing data delivery delays</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Modular and flexible, allowing new features and </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functions to be developed</a:t>
            </a:r>
            <a:br>
              <a:rPr sz="1200"/>
            </a:br>
            <a:r>
              <a:rPr b="0" lang="en-GB" sz="1200" strike="noStrike" u="none">
                <a:solidFill>
                  <a:schemeClr val="dk1"/>
                </a:solidFill>
                <a:effectLst/>
                <a:uFillTx/>
                <a:latin typeface="Arial"/>
              </a:rPr>
              <a:t>- Small footprint: ~50 MB (as of version 4.4)</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Advanced security features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Easily upgradable</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Low resource usage</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Connects to the VPN infrastructure in 5 seconds</a:t>
            </a:r>
            <a:br>
              <a:rPr sz="1200"/>
            </a:br>
            <a:br>
              <a:rPr sz="1200"/>
            </a:br>
            <a:r>
              <a:rPr b="0" lang="en-GB" sz="1200" strike="noStrike" u="none">
                <a:solidFill>
                  <a:schemeClr val="dk1"/>
                </a:solidFill>
                <a:effectLst/>
                <a:uFillTx/>
                <a:latin typeface="Arial"/>
              </a:rPr>
              <a:t>Using open-source software helps build a trust bridge between the CTBTO and the NDC user. The NDC user can access the Docker for software review purposes.</a:t>
            </a: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p:txBody>
      </p:sp>
      <p:sp>
        <p:nvSpPr>
          <p:cNvPr id="95" name="TextBox 4"/>
          <p:cNvSpPr/>
          <p:nvPr/>
        </p:nvSpPr>
        <p:spPr>
          <a:xfrm>
            <a:off x="8080200" y="1075680"/>
            <a:ext cx="3796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r>
              <a:rPr b="1" lang="en-GB" sz="1400" strike="noStrike" u="none">
                <a:solidFill>
                  <a:srgbClr val="1a3a64"/>
                </a:solidFill>
                <a:effectLst/>
                <a:uFillTx/>
                <a:latin typeface="Arial"/>
              </a:rPr>
              <a:t>VPN Docker features</a:t>
            </a:r>
            <a:endParaRPr b="0" lang="en-US" sz="1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Box 20"/>
          <p:cNvSpPr/>
          <p:nvPr/>
        </p:nvSpPr>
        <p:spPr>
          <a:xfrm>
            <a:off x="4196880" y="154908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endParaRPr b="0" lang="en-US" sz="1200" strike="noStrike" u="none">
              <a:solidFill>
                <a:srgbClr val="000000"/>
              </a:solidFill>
              <a:effectLst/>
              <a:uFillTx/>
              <a:latin typeface="Arial"/>
            </a:endParaRPr>
          </a:p>
          <a:p>
            <a:pPr defTabSz="914400">
              <a:lnSpc>
                <a:spcPct val="100000"/>
              </a:lnSpc>
              <a:spcBef>
                <a:spcPts val="1191"/>
              </a:spcBef>
              <a:spcAft>
                <a:spcPts val="992"/>
              </a:spcAft>
            </a:pPr>
            <a:endParaRPr b="0" lang="en-US" sz="1200" strike="noStrike" u="none">
              <a:solidFill>
                <a:srgbClr val="000000"/>
              </a:solidFill>
              <a:effectLst/>
              <a:uFillTx/>
              <a:latin typeface="Arial"/>
            </a:endParaRPr>
          </a:p>
        </p:txBody>
      </p:sp>
      <p:sp>
        <p:nvSpPr>
          <p:cNvPr id="97" name="TextBox 21"/>
          <p:cNvSpPr/>
          <p:nvPr/>
        </p:nvSpPr>
        <p:spPr>
          <a:xfrm>
            <a:off x="4196880" y="55080"/>
            <a:ext cx="7133040" cy="491400"/>
          </a:xfrm>
          <a:prstGeom prst="rect">
            <a:avLst/>
          </a:prstGeom>
          <a:noFill/>
          <a:ln w="0">
            <a:noFill/>
          </a:ln>
        </p:spPr>
        <p:style>
          <a:lnRef idx="0"/>
          <a:fillRef idx="0"/>
          <a:effectRef idx="0"/>
          <a:fontRef idx="minor"/>
        </p:style>
        <p:txBody>
          <a:bodyPr lIns="0" rIns="0" tIns="0" bIns="0" anchor="ctr">
            <a:normAutofit/>
          </a:bodyPr>
          <a:p>
            <a:pPr defTabSz="914400">
              <a:lnSpc>
                <a:spcPct val="100000"/>
              </a:lnSpc>
            </a:pPr>
            <a:r>
              <a:rPr b="1" lang="en-GB" sz="1600" strike="noStrike" u="none">
                <a:solidFill>
                  <a:schemeClr val="lt1"/>
                </a:solidFill>
                <a:effectLst/>
                <a:uFillTx/>
                <a:latin typeface="Arial"/>
              </a:rPr>
              <a:t>Virtual GCI for NDC (VPN Docker)</a:t>
            </a:r>
            <a:endParaRPr b="0" lang="en-US" sz="1600" strike="noStrike" u="none">
              <a:solidFill>
                <a:srgbClr val="000000"/>
              </a:solidFill>
              <a:effectLst/>
              <a:uFillTx/>
              <a:latin typeface="Arial"/>
            </a:endParaRPr>
          </a:p>
        </p:txBody>
      </p:sp>
      <p:sp>
        <p:nvSpPr>
          <p:cNvPr id="98" name="TextBox 22"/>
          <p:cNvSpPr/>
          <p:nvPr/>
        </p:nvSpPr>
        <p:spPr>
          <a:xfrm>
            <a:off x="159840" y="154908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200" strike="noStrike" u="none">
                <a:solidFill>
                  <a:schemeClr val="dk1"/>
                </a:solidFill>
                <a:effectLst/>
                <a:uFillTx/>
                <a:latin typeface="Arial"/>
              </a:rPr>
              <a:t>For enhanced security, a general rule of “no passwords whenever possible” will be enforced. Access to the CORE Servers and VPN Dockers will rely solely on ECDSA keys.</a:t>
            </a: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The VPN CORE Docker interacts with the Internet at several points:</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ZION Servers </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Secured with strong encryption and 2FA. excessive login attempts will be blocked.</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VPN HUB Routers </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Respond to IPSEC requests from any IP address. The IKEv2 cookie challenge helps with the prevention of potential Denial-of-Service attacks.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SCP Server </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Uses a randomly generated username and a long and complex password. User profiles are created with rssh shell, restricting login access solely to downloading the TAR file required for installation. The user account is ephemeral and automatically disabled once the CON-MON Server can reach the VPN Tunnel IP of the corresponding Docker, limiting exposure.</a:t>
            </a:r>
            <a:endParaRPr b="0" lang="en-US" sz="1200" strike="noStrike" u="none">
              <a:solidFill>
                <a:srgbClr val="000000"/>
              </a:solidFill>
              <a:effectLst/>
              <a:uFillTx/>
              <a:latin typeface="Arial"/>
            </a:endParaRPr>
          </a:p>
          <a:p>
            <a:pPr defTabSz="914400">
              <a:lnSpc>
                <a:spcPct val="100000"/>
              </a:lnSpc>
            </a:pPr>
            <a:br>
              <a:rPr sz="1200"/>
            </a:br>
            <a:r>
              <a:rPr b="0" lang="en-GB" sz="1200" strike="noStrike" u="none">
                <a:solidFill>
                  <a:schemeClr val="dk1"/>
                </a:solidFill>
                <a:effectLst/>
                <a:uFillTx/>
                <a:latin typeface="Arial"/>
              </a:rPr>
              <a:t>VPN Docker traffic will be strictly limited to receiving verification data from the IDC and will not be allowed to communicate with other VPN Dockers or the CORE infrastructure.</a:t>
            </a:r>
            <a:endParaRPr b="0" lang="en-US" sz="1200" strike="noStrike" u="none">
              <a:solidFill>
                <a:srgbClr val="000000"/>
              </a:solidFill>
              <a:effectLst/>
              <a:uFillTx/>
              <a:latin typeface="Arial"/>
            </a:endParaRPr>
          </a:p>
        </p:txBody>
      </p:sp>
      <p:sp>
        <p:nvSpPr>
          <p:cNvPr id="99" name="TextBox 23"/>
          <p:cNvSpPr/>
          <p:nvPr/>
        </p:nvSpPr>
        <p:spPr>
          <a:xfrm>
            <a:off x="4196880" y="659520"/>
            <a:ext cx="7004520" cy="368280"/>
          </a:xfrm>
          <a:prstGeom prst="rect">
            <a:avLst/>
          </a:prstGeom>
          <a:noFill/>
          <a:ln w="0">
            <a:noFill/>
          </a:ln>
        </p:spPr>
        <p:style>
          <a:lnRef idx="0"/>
          <a:fillRef idx="0"/>
          <a:effectRef idx="0"/>
          <a:fontRef idx="minor"/>
        </p:style>
        <p:txBody>
          <a:bodyPr lIns="0" rIns="0" tIns="0" bIns="0" anchor="t">
            <a:normAutofit/>
          </a:bodyPr>
          <a:p>
            <a:pPr defTabSz="914400">
              <a:lnSpc>
                <a:spcPct val="100000"/>
              </a:lnSpc>
            </a:pPr>
            <a:r>
              <a:rPr b="0" lang="en-GB" sz="1200" strike="noStrike" u="none">
                <a:solidFill>
                  <a:srgbClr val="1a3a64"/>
                </a:solidFill>
                <a:effectLst/>
                <a:uFillTx/>
                <a:latin typeface="Arial"/>
              </a:rPr>
              <a:t>Marius Popa</a:t>
            </a:r>
            <a:endParaRPr b="0" lang="en-US" sz="1200" strike="noStrike" u="none">
              <a:solidFill>
                <a:srgbClr val="000000"/>
              </a:solidFill>
              <a:effectLst/>
              <a:uFillTx/>
              <a:latin typeface="Arial"/>
            </a:endParaRPr>
          </a:p>
        </p:txBody>
      </p:sp>
      <p:sp>
        <p:nvSpPr>
          <p:cNvPr id="100" name="TextBox 24"/>
          <p:cNvSpPr/>
          <p:nvPr/>
        </p:nvSpPr>
        <p:spPr>
          <a:xfrm>
            <a:off x="187200" y="6441120"/>
            <a:ext cx="5755680" cy="368280"/>
          </a:xfrm>
          <a:prstGeom prst="rect">
            <a:avLst/>
          </a:prstGeom>
          <a:noFill/>
          <a:ln w="0">
            <a:noFill/>
          </a:ln>
        </p:spPr>
        <p:style>
          <a:lnRef idx="0"/>
          <a:fillRef idx="0"/>
          <a:effectRef idx="0"/>
          <a:fontRef idx="minor"/>
        </p:style>
        <p:txBody>
          <a:bodyPr lIns="0" rIns="0" tIns="0" bIns="0" anchor="ctr">
            <a:normAutofit/>
          </a:bodyPr>
          <a:p>
            <a:pPr algn="just" defTabSz="914400">
              <a:lnSpc>
                <a:spcPct val="100000"/>
              </a:lnSpc>
            </a:pPr>
            <a:r>
              <a:rPr b="0" lang="en-GB" sz="800" strike="noStrike" u="none">
                <a:solidFill>
                  <a:schemeClr val="lt1">
                    <a:lumMod val="65000"/>
                  </a:schemeClr>
                </a:solidFill>
                <a:effectLst/>
                <a:uFillTx/>
                <a:latin typeface="Arial"/>
              </a:rPr>
              <a:t>DISCLAIMER</a:t>
            </a:r>
            <a:endParaRPr b="0" lang="en-US" sz="800" strike="noStrike" u="none">
              <a:solidFill>
                <a:srgbClr val="000000"/>
              </a:solidFill>
              <a:effectLst/>
              <a:uFillTx/>
              <a:latin typeface="Arial"/>
            </a:endParaRPr>
          </a:p>
          <a:p>
            <a:pPr algn="just" defTabSz="914400">
              <a:lnSpc>
                <a:spcPct val="100000"/>
              </a:lnSpc>
            </a:pPr>
            <a:r>
              <a:rPr b="0" lang="en-GB" sz="800" strike="noStrike" u="none">
                <a:solidFill>
                  <a:schemeClr val="lt1">
                    <a:lumMod val="65000"/>
                  </a:schemeClr>
                </a:solidFill>
                <a:effectLst/>
                <a:uFillTx/>
                <a:latin typeface="Arial"/>
              </a:rPr>
              <a:t>The views expressed on this e-poster are those of the author and do not necessarily reflect the view of the CTBTO</a:t>
            </a:r>
            <a:endParaRPr b="0" lang="en-US" sz="800" strike="noStrike" u="none">
              <a:solidFill>
                <a:srgbClr val="000000"/>
              </a:solidFill>
              <a:effectLst/>
              <a:uFillTx/>
              <a:latin typeface="Arial"/>
            </a:endParaRPr>
          </a:p>
        </p:txBody>
      </p:sp>
      <p:sp>
        <p:nvSpPr>
          <p:cNvPr id="101" name="TextBox 25"/>
          <p:cNvSpPr/>
          <p:nvPr/>
        </p:nvSpPr>
        <p:spPr>
          <a:xfrm>
            <a:off x="159840" y="1075320"/>
            <a:ext cx="3796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r>
              <a:rPr b="1" lang="en-GB" sz="1400" strike="noStrike" u="none">
                <a:solidFill>
                  <a:srgbClr val="1a3a64"/>
                </a:solidFill>
                <a:effectLst/>
                <a:uFillTx/>
                <a:latin typeface="Arial"/>
              </a:rPr>
              <a:t>Security</a:t>
            </a:r>
            <a:endParaRPr b="0" lang="en-US" sz="1400" strike="noStrike" u="none">
              <a:solidFill>
                <a:srgbClr val="000000"/>
              </a:solidFill>
              <a:effectLst/>
              <a:uFillTx/>
              <a:latin typeface="Arial"/>
            </a:endParaRPr>
          </a:p>
        </p:txBody>
      </p:sp>
      <p:sp>
        <p:nvSpPr>
          <p:cNvPr id="102" name="TextBox 26"/>
          <p:cNvSpPr/>
          <p:nvPr/>
        </p:nvSpPr>
        <p:spPr>
          <a:xfrm>
            <a:off x="6172200" y="1028520"/>
            <a:ext cx="3796920" cy="395640"/>
          </a:xfrm>
          <a:prstGeom prst="rect">
            <a:avLst/>
          </a:prstGeom>
          <a:noFill/>
          <a:ln w="0">
            <a:noFill/>
          </a:ln>
        </p:spPr>
        <p:style>
          <a:lnRef idx="0"/>
          <a:fillRef idx="0"/>
          <a:effectRef idx="0"/>
          <a:fontRef idx="minor"/>
        </p:style>
        <p:txBody>
          <a:bodyPr lIns="0" rIns="0" tIns="45000" bIns="45000" anchor="ctr">
            <a:noAutofit/>
          </a:bodyPr>
          <a:p>
            <a:pPr>
              <a:lnSpc>
                <a:spcPct val="100000"/>
              </a:lnSpc>
            </a:pPr>
            <a:endParaRPr b="0" lang="en-US" sz="1400" strike="noStrike" u="none">
              <a:solidFill>
                <a:srgbClr val="000000"/>
              </a:solidFill>
              <a:effectLst/>
              <a:uFillTx/>
              <a:latin typeface="Arial"/>
            </a:endParaRPr>
          </a:p>
        </p:txBody>
      </p:sp>
      <p:pic>
        <p:nvPicPr>
          <p:cNvPr id="103" name="Grafik 3" descr="Ein Bild, das Schwarz, Dunkelheit enthält.&#10;&#10;KI-generierte Inhalte können fehlerhaft sein."/>
          <p:cNvPicPr/>
          <p:nvPr/>
        </p:nvPicPr>
        <p:blipFill>
          <a:blip r:embed="rId1"/>
          <a:stretch/>
        </p:blipFill>
        <p:spPr>
          <a:xfrm>
            <a:off x="9664920" y="6308280"/>
            <a:ext cx="2365920" cy="378360"/>
          </a:xfrm>
          <a:prstGeom prst="rect">
            <a:avLst/>
          </a:prstGeom>
          <a:noFill/>
          <a:ln w="0">
            <a:noFill/>
          </a:ln>
        </p:spPr>
      </p:pic>
      <p:sp>
        <p:nvSpPr>
          <p:cNvPr id="104" name="Title 2"/>
          <p:cNvSpPr/>
          <p:nvPr/>
        </p:nvSpPr>
        <p:spPr>
          <a:xfrm>
            <a:off x="11490840" y="-202320"/>
            <a:ext cx="699840" cy="1261440"/>
          </a:xfrm>
          <a:prstGeom prst="rect">
            <a:avLst/>
          </a:prstGeom>
          <a:noFill/>
          <a:ln w="0">
            <a:noFill/>
          </a:ln>
        </p:spPr>
        <p:style>
          <a:lnRef idx="0"/>
          <a:fillRef idx="0"/>
          <a:effectRef idx="0"/>
          <a:fontRef idx="minor"/>
        </p:style>
        <p:txBody>
          <a:bodyPr lIns="0" rIns="0" tIns="0" bIns="0" anchor="b">
            <a:normAutofit/>
          </a:bodyPr>
          <a:p>
            <a:pPr algn="ctr" defTabSz="914400">
              <a:lnSpc>
                <a:spcPct val="90000"/>
              </a:lnSpc>
            </a:pPr>
            <a:r>
              <a:rPr b="1" lang="en-GB" sz="1050" strike="noStrike" u="none">
                <a:solidFill>
                  <a:srgbClr val="1b3b65"/>
                </a:solidFill>
                <a:effectLst/>
                <a:uFillTx/>
                <a:latin typeface="Arial"/>
              </a:rPr>
              <a:t>P4.2-199</a:t>
            </a:r>
            <a:endParaRPr b="0" lang="en-US" sz="1050" strike="noStrike" u="none">
              <a:solidFill>
                <a:srgbClr val="000000"/>
              </a:solidFill>
              <a:effectLst/>
              <a:uFillTx/>
              <a:latin typeface="Arial"/>
            </a:endParaRPr>
          </a:p>
        </p:txBody>
      </p:sp>
      <p:sp>
        <p:nvSpPr>
          <p:cNvPr id="105" name="TextBox 5"/>
          <p:cNvSpPr/>
          <p:nvPr/>
        </p:nvSpPr>
        <p:spPr>
          <a:xfrm>
            <a:off x="4120200" y="1075680"/>
            <a:ext cx="3796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r>
              <a:rPr b="1" lang="en-GB" sz="1400" strike="noStrike" u="none">
                <a:solidFill>
                  <a:srgbClr val="1a3a64"/>
                </a:solidFill>
                <a:effectLst/>
                <a:uFillTx/>
                <a:latin typeface="Arial"/>
              </a:rPr>
              <a:t>System Monitoring</a:t>
            </a:r>
            <a:endParaRPr b="0" lang="en-US" sz="1400" strike="noStrike" u="none">
              <a:solidFill>
                <a:srgbClr val="000000"/>
              </a:solidFill>
              <a:effectLst/>
              <a:uFillTx/>
              <a:latin typeface="Arial"/>
            </a:endParaRPr>
          </a:p>
        </p:txBody>
      </p:sp>
      <p:sp>
        <p:nvSpPr>
          <p:cNvPr id="106" name="TextBox 6"/>
          <p:cNvSpPr/>
          <p:nvPr/>
        </p:nvSpPr>
        <p:spPr>
          <a:xfrm>
            <a:off x="4120200" y="154944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200" strike="noStrike" u="none">
                <a:solidFill>
                  <a:schemeClr val="dk1"/>
                </a:solidFill>
                <a:effectLst/>
                <a:uFillTx/>
                <a:latin typeface="Arial"/>
              </a:rPr>
              <a:t>The dual monitoring approach provides separated automated platform alerts based on VPN link UP or DOWN events for the CORE and EDGE Network VPN Docker installations in NDC's.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It consists of 2 Monitoring types: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a:t>
            </a:r>
            <a:r>
              <a:rPr b="1" lang="en-GB" sz="1200" strike="noStrike" u="none">
                <a:solidFill>
                  <a:schemeClr val="dk1"/>
                </a:solidFill>
                <a:effectLst/>
                <a:uFillTx/>
                <a:latin typeface="Arial"/>
              </a:rPr>
              <a:t>CORE monitoring</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Performed by the JUMP Servers, it will continuously monitor the CORE network and will send E-mail alerts in a scenario where one or multiple CORE components are unreachable.</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The CORE Servers connect to the VPN HUBS through an isolated VPN restricting the access only to CORE server intercommunications.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In the event of a Jump Server outage, monitoring responsibilities are instantly transferred to the next closest server.</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For optimal system availability, Jump Servers should be deployed globally, spanning different continents and cloud providers.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a:t>
            </a:r>
            <a:r>
              <a:rPr b="1" lang="en-GB" sz="1200" strike="noStrike" u="none">
                <a:solidFill>
                  <a:schemeClr val="dk1"/>
                </a:solidFill>
                <a:effectLst/>
                <a:uFillTx/>
                <a:latin typeface="Arial"/>
              </a:rPr>
              <a:t>EDGE monitoring</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Operating in an active–standby setup, the CON-MON Servers continuously synchronize to maintain accurate system status. </a:t>
            </a:r>
            <a:endParaRPr b="0" lang="en-US" sz="1200" strike="noStrike" u="none">
              <a:solidFill>
                <a:srgbClr val="000000"/>
              </a:solidFill>
              <a:effectLst/>
              <a:uFillTx/>
              <a:latin typeface="Arial"/>
            </a:endParaRPr>
          </a:p>
          <a:p>
            <a:pPr algn="just" defTabSz="914400">
              <a:lnSpc>
                <a:spcPct val="100000"/>
              </a:lnSpc>
            </a:pPr>
            <a:endParaRPr b="0" lang="en-US" sz="1200" strike="noStrike" u="none">
              <a:solidFill>
                <a:srgbClr val="000000"/>
              </a:solidFill>
              <a:effectLst/>
              <a:uFillTx/>
              <a:latin typeface="Arial"/>
            </a:endParaRPr>
          </a:p>
        </p:txBody>
      </p:sp>
      <p:pic>
        <p:nvPicPr>
          <p:cNvPr id="107" name="" descr=""/>
          <p:cNvPicPr/>
          <p:nvPr/>
        </p:nvPicPr>
        <p:blipFill>
          <a:blip r:embed="rId2"/>
          <a:stretch/>
        </p:blipFill>
        <p:spPr>
          <a:xfrm>
            <a:off x="8027640" y="4028040"/>
            <a:ext cx="4087800" cy="2143800"/>
          </a:xfrm>
          <a:prstGeom prst="rect">
            <a:avLst/>
          </a:prstGeom>
          <a:noFill/>
          <a:ln w="0">
            <a:noFill/>
          </a:ln>
        </p:spPr>
      </p:pic>
      <p:sp>
        <p:nvSpPr>
          <p:cNvPr id="108" name="TextBox 7"/>
          <p:cNvSpPr/>
          <p:nvPr/>
        </p:nvSpPr>
        <p:spPr>
          <a:xfrm>
            <a:off x="8152200" y="1549440"/>
            <a:ext cx="3796920" cy="4984920"/>
          </a:xfrm>
          <a:prstGeom prst="rect">
            <a:avLst/>
          </a:prstGeom>
          <a:noFill/>
          <a:ln w="0">
            <a:noFill/>
          </a:ln>
        </p:spPr>
        <p:style>
          <a:lnRef idx="0"/>
          <a:fillRef idx="0"/>
          <a:effectRef idx="0"/>
          <a:fontRef idx="minor"/>
        </p:style>
        <p:txBody>
          <a:bodyPr lIns="0" rIns="0" tIns="0" bIns="0" anchor="t">
            <a:noAutofit/>
          </a:bodyPr>
          <a:p>
            <a:pPr algn="just" defTabSz="914400">
              <a:lnSpc>
                <a:spcPct val="100000"/>
              </a:lnSpc>
            </a:pPr>
            <a:r>
              <a:rPr b="0" lang="en-GB" sz="1200" strike="noStrike" u="none">
                <a:solidFill>
                  <a:schemeClr val="dk1"/>
                </a:solidFill>
                <a:effectLst/>
                <a:uFillTx/>
                <a:latin typeface="Arial"/>
              </a:rPr>
              <a:t>The primary CON-MON server will monitor the tunnel IP addresses of VPN Dockers located in NDC's, triggering automatic email alerts issued when a Docker node goes offline.</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For this purpose, it is advisable to include the NDC contact in the alerting process, as the failure is most likely caused by one of the following scenarios:</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NDC Internet outage</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NDC Power outage</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 NDC Server failure</a:t>
            </a:r>
            <a:endParaRPr b="0" lang="en-US" sz="1200" strike="noStrike" u="none">
              <a:solidFill>
                <a:srgbClr val="000000"/>
              </a:solidFill>
              <a:effectLst/>
              <a:uFillTx/>
              <a:latin typeface="Arial"/>
            </a:endParaRPr>
          </a:p>
          <a:p>
            <a:pPr algn="just" defTabSz="914400">
              <a:lnSpc>
                <a:spcPct val="100000"/>
              </a:lnSpc>
            </a:pPr>
            <a:r>
              <a:rPr b="0" lang="en-GB" sz="1200" strike="noStrike" u="none">
                <a:solidFill>
                  <a:schemeClr val="dk1"/>
                </a:solidFill>
                <a:effectLst/>
                <a:uFillTx/>
                <a:latin typeface="Arial"/>
              </a:rPr>
              <a:t>This hierarchical monitoring design, combined with a highly redundant Jump Server setup, ensures a robust system with minimal risk of unnoticed failure.</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Box 17"/>
          <p:cNvSpPr/>
          <p:nvPr/>
        </p:nvSpPr>
        <p:spPr>
          <a:xfrm>
            <a:off x="4196880" y="1549080"/>
            <a:ext cx="3796920" cy="4984920"/>
          </a:xfrm>
          <a:prstGeom prst="rect">
            <a:avLst/>
          </a:prstGeom>
          <a:noFill/>
          <a:ln w="0">
            <a:noFill/>
          </a:ln>
        </p:spPr>
        <p:style>
          <a:lnRef idx="0"/>
          <a:fillRef idx="0"/>
          <a:effectRef idx="0"/>
          <a:fontRef idx="minor"/>
        </p:style>
        <p:txBody>
          <a:bodyPr lIns="0" rIns="0" tIns="0" bIns="0" anchor="t">
            <a:noAutofit/>
          </a:bodyPr>
          <a:p>
            <a:pPr>
              <a:lnSpc>
                <a:spcPct val="100000"/>
              </a:lnSpc>
            </a:pPr>
            <a:endParaRPr b="0" lang="en-US" sz="1800" strike="noStrike" u="none">
              <a:solidFill>
                <a:srgbClr val="000000"/>
              </a:solidFill>
              <a:effectLst/>
              <a:uFillTx/>
              <a:latin typeface="Arial"/>
            </a:endParaRPr>
          </a:p>
        </p:txBody>
      </p:sp>
      <p:sp>
        <p:nvSpPr>
          <p:cNvPr id="110" name="TextBox 19"/>
          <p:cNvSpPr/>
          <p:nvPr/>
        </p:nvSpPr>
        <p:spPr>
          <a:xfrm>
            <a:off x="4196880" y="55080"/>
            <a:ext cx="7133040" cy="491400"/>
          </a:xfrm>
          <a:prstGeom prst="rect">
            <a:avLst/>
          </a:prstGeom>
          <a:noFill/>
          <a:ln w="0">
            <a:noFill/>
          </a:ln>
        </p:spPr>
        <p:style>
          <a:lnRef idx="0"/>
          <a:fillRef idx="0"/>
          <a:effectRef idx="0"/>
          <a:fontRef idx="minor"/>
        </p:style>
        <p:txBody>
          <a:bodyPr lIns="0" rIns="0" tIns="0" bIns="0" anchor="ctr">
            <a:normAutofit/>
          </a:bodyPr>
          <a:p>
            <a:pPr defTabSz="914400">
              <a:lnSpc>
                <a:spcPct val="100000"/>
              </a:lnSpc>
            </a:pPr>
            <a:r>
              <a:rPr b="1" lang="en-GB" sz="1600" strike="noStrike" u="none">
                <a:solidFill>
                  <a:schemeClr val="lt1"/>
                </a:solidFill>
                <a:effectLst/>
                <a:uFillTx/>
                <a:latin typeface="Arial"/>
              </a:rPr>
              <a:t>Virtual GCI for NDC (VPN Docker)</a:t>
            </a:r>
            <a:endParaRPr b="0" lang="en-US" sz="1600" strike="noStrike" u="none">
              <a:solidFill>
                <a:srgbClr val="000000"/>
              </a:solidFill>
              <a:effectLst/>
              <a:uFillTx/>
              <a:latin typeface="Arial"/>
            </a:endParaRPr>
          </a:p>
        </p:txBody>
      </p:sp>
      <p:sp>
        <p:nvSpPr>
          <p:cNvPr id="111" name="TextBox 27"/>
          <p:cNvSpPr/>
          <p:nvPr/>
        </p:nvSpPr>
        <p:spPr>
          <a:xfrm>
            <a:off x="159840" y="1549080"/>
            <a:ext cx="3796920" cy="4984920"/>
          </a:xfrm>
          <a:prstGeom prst="rect">
            <a:avLst/>
          </a:prstGeom>
          <a:noFill/>
          <a:ln w="0">
            <a:noFill/>
          </a:ln>
        </p:spPr>
        <p:style>
          <a:lnRef idx="0"/>
          <a:fillRef idx="0"/>
          <a:effectRef idx="0"/>
          <a:fontRef idx="minor"/>
        </p:style>
        <p:txBody>
          <a:bodyPr lIns="0" rIns="0" tIns="0" bIns="0" anchor="t">
            <a:noAutofit/>
          </a:bodyPr>
          <a:p>
            <a:pPr defTabSz="914400">
              <a:lnSpc>
                <a:spcPct val="100000"/>
              </a:lnSpc>
            </a:pPr>
            <a:r>
              <a:rPr b="0" lang="en-GB" sz="1200" strike="noStrike" u="none">
                <a:solidFill>
                  <a:schemeClr val="dk1"/>
                </a:solidFill>
                <a:effectLst/>
                <a:uFillTx/>
                <a:latin typeface="Arial"/>
              </a:rPr>
              <a:t>Because TCP/IP was originally designed to maintain continuous data flow under large scale disruptions, it can automatically reroute traffic across the remaining available paths. This makes the Internet the ideal medium for data transport in Disaster Recovery scenarios.</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This network architecture was designed to allow the entire system to be fully backed up and restored at any location worldwide, whether in a data center or cloud environment using a single USB stick and installation script. After restoration, VPN Dockers are expected to reconnect automatically to the CORE network, requiring NDC intervention only in exceptional circumstances.</a:t>
            </a:r>
            <a:br>
              <a:rPr sz="1200"/>
            </a:br>
            <a:r>
              <a:rPr b="0" lang="en-GB" sz="1200" strike="noStrike" u="none">
                <a:solidFill>
                  <a:schemeClr val="dk1"/>
                </a:solidFill>
                <a:effectLst/>
                <a:uFillTx/>
                <a:latin typeface="Arial"/>
              </a:rPr>
              <a:t>One such scenario could involve an NDC with strict security policies, where UDP ports 500 and 4500, used by IPsec VPN protocols must be opened to ensure the connection to the newly established CORE network.</a:t>
            </a:r>
            <a:br>
              <a:rPr sz="1200"/>
            </a:br>
            <a:br>
              <a:rPr sz="1200"/>
            </a:br>
            <a:endParaRPr b="0" lang="en-US" sz="1200" strike="noStrike" u="none">
              <a:solidFill>
                <a:srgbClr val="000000"/>
              </a:solidFill>
              <a:effectLst/>
              <a:uFillTx/>
              <a:latin typeface="Arial"/>
            </a:endParaRPr>
          </a:p>
        </p:txBody>
      </p:sp>
      <p:sp>
        <p:nvSpPr>
          <p:cNvPr id="112" name="TextBox 28"/>
          <p:cNvSpPr/>
          <p:nvPr/>
        </p:nvSpPr>
        <p:spPr>
          <a:xfrm>
            <a:off x="4196880" y="659520"/>
            <a:ext cx="7004520" cy="368280"/>
          </a:xfrm>
          <a:prstGeom prst="rect">
            <a:avLst/>
          </a:prstGeom>
          <a:noFill/>
          <a:ln w="0">
            <a:noFill/>
          </a:ln>
        </p:spPr>
        <p:style>
          <a:lnRef idx="0"/>
          <a:fillRef idx="0"/>
          <a:effectRef idx="0"/>
          <a:fontRef idx="minor"/>
        </p:style>
        <p:txBody>
          <a:bodyPr lIns="0" rIns="0" tIns="0" bIns="0" anchor="t">
            <a:normAutofit/>
          </a:bodyPr>
          <a:p>
            <a:pPr defTabSz="914400">
              <a:lnSpc>
                <a:spcPct val="100000"/>
              </a:lnSpc>
            </a:pPr>
            <a:r>
              <a:rPr b="0" lang="en-GB" sz="1200" strike="noStrike" u="none">
                <a:solidFill>
                  <a:srgbClr val="1a3a64"/>
                </a:solidFill>
                <a:effectLst/>
                <a:uFillTx/>
                <a:latin typeface="Arial"/>
              </a:rPr>
              <a:t>Marius Popa</a:t>
            </a:r>
            <a:endParaRPr b="0" lang="en-US" sz="1200" strike="noStrike" u="none">
              <a:solidFill>
                <a:srgbClr val="000000"/>
              </a:solidFill>
              <a:effectLst/>
              <a:uFillTx/>
              <a:latin typeface="Arial"/>
            </a:endParaRPr>
          </a:p>
        </p:txBody>
      </p:sp>
      <p:sp>
        <p:nvSpPr>
          <p:cNvPr id="113" name="TextBox 29"/>
          <p:cNvSpPr/>
          <p:nvPr/>
        </p:nvSpPr>
        <p:spPr>
          <a:xfrm>
            <a:off x="187200" y="6441120"/>
            <a:ext cx="5755680" cy="368280"/>
          </a:xfrm>
          <a:prstGeom prst="rect">
            <a:avLst/>
          </a:prstGeom>
          <a:noFill/>
          <a:ln w="0">
            <a:noFill/>
          </a:ln>
        </p:spPr>
        <p:style>
          <a:lnRef idx="0"/>
          <a:fillRef idx="0"/>
          <a:effectRef idx="0"/>
          <a:fontRef idx="minor"/>
        </p:style>
        <p:txBody>
          <a:bodyPr lIns="0" rIns="0" tIns="0" bIns="0" anchor="ctr">
            <a:normAutofit/>
          </a:bodyPr>
          <a:p>
            <a:pPr algn="just" defTabSz="914400">
              <a:lnSpc>
                <a:spcPct val="100000"/>
              </a:lnSpc>
            </a:pPr>
            <a:r>
              <a:rPr b="0" lang="en-GB" sz="800" strike="noStrike" u="none">
                <a:solidFill>
                  <a:schemeClr val="lt1">
                    <a:lumMod val="65000"/>
                  </a:schemeClr>
                </a:solidFill>
                <a:effectLst/>
                <a:uFillTx/>
                <a:latin typeface="Arial"/>
              </a:rPr>
              <a:t>DISCLAIMER</a:t>
            </a:r>
            <a:endParaRPr b="0" lang="en-US" sz="800" strike="noStrike" u="none">
              <a:solidFill>
                <a:srgbClr val="000000"/>
              </a:solidFill>
              <a:effectLst/>
              <a:uFillTx/>
              <a:latin typeface="Arial"/>
            </a:endParaRPr>
          </a:p>
          <a:p>
            <a:pPr algn="just" defTabSz="914400">
              <a:lnSpc>
                <a:spcPct val="100000"/>
              </a:lnSpc>
            </a:pPr>
            <a:r>
              <a:rPr b="0" lang="en-GB" sz="800" strike="noStrike" u="none">
                <a:solidFill>
                  <a:schemeClr val="lt1">
                    <a:lumMod val="65000"/>
                  </a:schemeClr>
                </a:solidFill>
                <a:effectLst/>
                <a:uFillTx/>
                <a:latin typeface="Arial"/>
              </a:rPr>
              <a:t>The views expressed on this e-poster are those of the author and do not necessarily reflect the view of the CTBTO</a:t>
            </a:r>
            <a:endParaRPr b="0" lang="en-US" sz="800" strike="noStrike" u="none">
              <a:solidFill>
                <a:srgbClr val="000000"/>
              </a:solidFill>
              <a:effectLst/>
              <a:uFillTx/>
              <a:latin typeface="Arial"/>
            </a:endParaRPr>
          </a:p>
        </p:txBody>
      </p:sp>
      <p:sp>
        <p:nvSpPr>
          <p:cNvPr id="114" name="TextBox 30"/>
          <p:cNvSpPr/>
          <p:nvPr/>
        </p:nvSpPr>
        <p:spPr>
          <a:xfrm>
            <a:off x="159840" y="1075320"/>
            <a:ext cx="3796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r>
              <a:rPr b="1" lang="en-GB" sz="1400" strike="noStrike" u="none">
                <a:solidFill>
                  <a:srgbClr val="1a3a64"/>
                </a:solidFill>
                <a:effectLst/>
                <a:uFillTx/>
                <a:latin typeface="Arial"/>
              </a:rPr>
              <a:t>Disaster Recovery (DR) Procedure</a:t>
            </a:r>
            <a:endParaRPr b="0" lang="en-US" sz="1400" strike="noStrike" u="none">
              <a:solidFill>
                <a:srgbClr val="000000"/>
              </a:solidFill>
              <a:effectLst/>
              <a:uFillTx/>
              <a:latin typeface="Arial"/>
            </a:endParaRPr>
          </a:p>
        </p:txBody>
      </p:sp>
      <p:sp>
        <p:nvSpPr>
          <p:cNvPr id="115" name="TextBox 31"/>
          <p:cNvSpPr/>
          <p:nvPr/>
        </p:nvSpPr>
        <p:spPr>
          <a:xfrm>
            <a:off x="6172200" y="1028520"/>
            <a:ext cx="3796920" cy="395640"/>
          </a:xfrm>
          <a:prstGeom prst="rect">
            <a:avLst/>
          </a:prstGeom>
          <a:noFill/>
          <a:ln w="0">
            <a:noFill/>
          </a:ln>
        </p:spPr>
        <p:style>
          <a:lnRef idx="0"/>
          <a:fillRef idx="0"/>
          <a:effectRef idx="0"/>
          <a:fontRef idx="minor"/>
        </p:style>
        <p:txBody>
          <a:bodyPr lIns="0" rIns="0" tIns="45000" bIns="45000" anchor="ctr">
            <a:noAutofit/>
          </a:bodyPr>
          <a:p>
            <a:pPr>
              <a:lnSpc>
                <a:spcPct val="100000"/>
              </a:lnSpc>
            </a:pPr>
            <a:endParaRPr b="0" lang="en-US" sz="1400" strike="noStrike" u="none">
              <a:solidFill>
                <a:srgbClr val="000000"/>
              </a:solidFill>
              <a:effectLst/>
              <a:uFillTx/>
              <a:latin typeface="Arial"/>
            </a:endParaRPr>
          </a:p>
        </p:txBody>
      </p:sp>
      <p:pic>
        <p:nvPicPr>
          <p:cNvPr id="116" name="Grafik 5" descr="Ein Bild, das Schwarz, Dunkelheit enthält.&#10;&#10;KI-generierte Inhalte können fehlerhaft sein."/>
          <p:cNvPicPr/>
          <p:nvPr/>
        </p:nvPicPr>
        <p:blipFill>
          <a:blip r:embed="rId1"/>
          <a:stretch/>
        </p:blipFill>
        <p:spPr>
          <a:xfrm>
            <a:off x="9664920" y="6308280"/>
            <a:ext cx="2365920" cy="378360"/>
          </a:xfrm>
          <a:prstGeom prst="rect">
            <a:avLst/>
          </a:prstGeom>
          <a:noFill/>
          <a:ln w="0">
            <a:noFill/>
          </a:ln>
        </p:spPr>
      </p:pic>
      <p:sp>
        <p:nvSpPr>
          <p:cNvPr id="117" name="Title 4"/>
          <p:cNvSpPr/>
          <p:nvPr/>
        </p:nvSpPr>
        <p:spPr>
          <a:xfrm>
            <a:off x="11490840" y="-202320"/>
            <a:ext cx="699840" cy="1261440"/>
          </a:xfrm>
          <a:prstGeom prst="rect">
            <a:avLst/>
          </a:prstGeom>
          <a:noFill/>
          <a:ln w="0">
            <a:noFill/>
          </a:ln>
        </p:spPr>
        <p:style>
          <a:lnRef idx="0"/>
          <a:fillRef idx="0"/>
          <a:effectRef idx="0"/>
          <a:fontRef idx="minor"/>
        </p:style>
        <p:txBody>
          <a:bodyPr lIns="0" rIns="0" tIns="0" bIns="0" anchor="b">
            <a:normAutofit/>
          </a:bodyPr>
          <a:p>
            <a:pPr algn="ctr" defTabSz="914400">
              <a:lnSpc>
                <a:spcPct val="90000"/>
              </a:lnSpc>
            </a:pPr>
            <a:r>
              <a:rPr b="1" lang="en-GB" sz="1050" strike="noStrike" u="none">
                <a:solidFill>
                  <a:srgbClr val="1b3b65"/>
                </a:solidFill>
                <a:effectLst/>
                <a:uFillTx/>
                <a:latin typeface="Arial"/>
              </a:rPr>
              <a:t>P4.2-199</a:t>
            </a:r>
            <a:endParaRPr b="0" lang="en-US" sz="1050" strike="noStrike" u="none">
              <a:solidFill>
                <a:srgbClr val="000000"/>
              </a:solidFill>
              <a:effectLst/>
              <a:uFillTx/>
              <a:latin typeface="Arial"/>
            </a:endParaRPr>
          </a:p>
        </p:txBody>
      </p:sp>
      <p:sp>
        <p:nvSpPr>
          <p:cNvPr id="118" name="TextBox 36"/>
          <p:cNvSpPr/>
          <p:nvPr/>
        </p:nvSpPr>
        <p:spPr>
          <a:xfrm>
            <a:off x="4048200" y="1549440"/>
            <a:ext cx="3796920" cy="4984920"/>
          </a:xfrm>
          <a:prstGeom prst="rect">
            <a:avLst/>
          </a:prstGeom>
          <a:noFill/>
          <a:ln w="0">
            <a:noFill/>
          </a:ln>
        </p:spPr>
        <p:style>
          <a:lnRef idx="0"/>
          <a:fillRef idx="0"/>
          <a:effectRef idx="0"/>
          <a:fontRef idx="minor"/>
        </p:style>
        <p:txBody>
          <a:bodyPr lIns="0" rIns="0" tIns="0" bIns="0" anchor="t">
            <a:noAutofit/>
          </a:bodyPr>
          <a:p>
            <a:pPr defTabSz="914400">
              <a:lnSpc>
                <a:spcPct val="100000"/>
              </a:lnSpc>
            </a:pPr>
            <a:r>
              <a:rPr b="0" lang="en-GB" sz="1200" strike="noStrike" u="none">
                <a:solidFill>
                  <a:srgbClr val="000000"/>
                </a:solidFill>
                <a:effectLst/>
                <a:uFillTx/>
                <a:latin typeface="Arial"/>
              </a:rPr>
              <a:t>The Disaster Recovery process is automatically triggered from both the JUMP Servers and the VPN Dockers whenever the CORE Network VPN HUBS become unavailable, provided there is still an active Internet connection. Background scripts running on both the JUMP Servers and VPN Dockers continuously monitor network availability.</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a:p>
            <a:pPr defTabSz="914400">
              <a:lnSpc>
                <a:spcPct val="100000"/>
              </a:lnSpc>
            </a:pPr>
            <a:r>
              <a:rPr b="1" lang="en-GB" sz="1200" strike="noStrike" u="none">
                <a:solidFill>
                  <a:srgbClr val="000000"/>
                </a:solidFill>
                <a:effectLst/>
                <a:uFillTx/>
                <a:latin typeface="Arial"/>
              </a:rPr>
              <a:t>Step 1:</a:t>
            </a:r>
            <a:r>
              <a:rPr b="0" lang="en-GB" sz="1200" strike="noStrike" u="none">
                <a:solidFill>
                  <a:srgbClr val="000000"/>
                </a:solidFill>
                <a:effectLst/>
                <a:uFillTx/>
                <a:latin typeface="Arial"/>
              </a:rPr>
              <a:t> Detection and Alert</a:t>
            </a:r>
            <a:endParaRPr b="0" lang="en-US" sz="1200" strike="noStrike" u="none">
              <a:solidFill>
                <a:srgbClr val="000000"/>
              </a:solidFill>
              <a:effectLst/>
              <a:uFillTx/>
              <a:latin typeface="Arial"/>
            </a:endParaRPr>
          </a:p>
          <a:p>
            <a:pPr defTabSz="914400">
              <a:lnSpc>
                <a:spcPct val="100000"/>
              </a:lnSpc>
            </a:pPr>
            <a:r>
              <a:rPr b="0" lang="en-GB" sz="1200" strike="noStrike" u="none">
                <a:solidFill>
                  <a:srgbClr val="000000"/>
                </a:solidFill>
                <a:effectLst/>
                <a:uFillTx/>
                <a:latin typeface="Arial"/>
              </a:rPr>
              <a:t>If the CORE Network remains unreachable for 15 minutes, the JUMP Servers will trigger an e-mail alert. </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a:p>
            <a:pPr defTabSz="914400">
              <a:lnSpc>
                <a:spcPct val="100000"/>
              </a:lnSpc>
            </a:pPr>
            <a:r>
              <a:rPr b="1" lang="en-GB" sz="1200" strike="noStrike" u="none">
                <a:solidFill>
                  <a:srgbClr val="000000"/>
                </a:solidFill>
                <a:effectLst/>
                <a:uFillTx/>
                <a:latin typeface="Arial"/>
              </a:rPr>
              <a:t>Step 2:</a:t>
            </a:r>
            <a:r>
              <a:rPr b="0" lang="en-GB" sz="1200" strike="noStrike" u="none">
                <a:solidFill>
                  <a:srgbClr val="000000"/>
                </a:solidFill>
                <a:effectLst/>
                <a:uFillTx/>
                <a:latin typeface="Arial"/>
              </a:rPr>
              <a:t> Secure Access Setup</a:t>
            </a:r>
            <a:endParaRPr b="0" lang="en-US" sz="1200" strike="noStrike" u="none">
              <a:solidFill>
                <a:srgbClr val="000000"/>
              </a:solidFill>
              <a:effectLst/>
              <a:uFillTx/>
              <a:latin typeface="Arial"/>
            </a:endParaRPr>
          </a:p>
          <a:p>
            <a:pPr defTabSz="914400">
              <a:lnSpc>
                <a:spcPct val="100000"/>
              </a:lnSpc>
            </a:pPr>
            <a:r>
              <a:rPr b="0" lang="en-GB" sz="1200" strike="noStrike" u="none">
                <a:solidFill>
                  <a:srgbClr val="000000"/>
                </a:solidFill>
                <a:effectLst/>
                <a:uFillTx/>
                <a:latin typeface="Arial"/>
              </a:rPr>
              <a:t>All JUMP Servers will open TCP port 50505, dedicated to the SSH process. Each VPN Docker stores a universal ECDSA key that allows it to only retrieve the new system configuration file. Because TCP 50505 remains closed while the CORE Network is reachable, the exposure of this key poses minimal risk.</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a:p>
            <a:pPr defTabSz="914400">
              <a:lnSpc>
                <a:spcPct val="100000"/>
              </a:lnSpc>
            </a:pPr>
            <a:r>
              <a:rPr b="1" lang="en-GB" sz="1200" strike="noStrike" u="none">
                <a:solidFill>
                  <a:srgbClr val="000000"/>
                </a:solidFill>
                <a:effectLst/>
                <a:uFillTx/>
                <a:latin typeface="Arial"/>
              </a:rPr>
              <a:t>Step 3</a:t>
            </a:r>
            <a:r>
              <a:rPr b="0" lang="en-GB" sz="1200" strike="noStrike" u="none">
                <a:solidFill>
                  <a:srgbClr val="000000"/>
                </a:solidFill>
                <a:effectLst/>
                <a:uFillTx/>
                <a:latin typeface="Arial"/>
              </a:rPr>
              <a:t>: Configuration Retrieval by VPN Dockers</a:t>
            </a:r>
            <a:endParaRPr b="0" lang="en-US" sz="1200" strike="noStrike" u="none">
              <a:solidFill>
                <a:srgbClr val="000000"/>
              </a:solidFill>
              <a:effectLst/>
              <a:uFillTx/>
              <a:latin typeface="Arial"/>
            </a:endParaRPr>
          </a:p>
          <a:p>
            <a:pPr defTabSz="914400">
              <a:lnSpc>
                <a:spcPct val="100000"/>
              </a:lnSpc>
            </a:pPr>
            <a:r>
              <a:rPr b="0" lang="en-GB" sz="1200" strike="noStrike" u="none">
                <a:solidFill>
                  <a:srgbClr val="000000"/>
                </a:solidFill>
                <a:effectLst/>
                <a:uFillTx/>
                <a:latin typeface="Arial"/>
              </a:rPr>
              <a:t>VPN Dockers periodically retrieve the system configuration file from randomly selected JUMP Servers containing node IPs. If it matches the current setup, no action is taken, and a randomized sleep timer will prevent simultaneous SCP traffic spikes. This loop continues until a new configuration file is detected.</a:t>
            </a:r>
            <a:endParaRPr b="0" lang="en-US" sz="1200" strike="noStrike" u="none">
              <a:solidFill>
                <a:srgbClr val="000000"/>
              </a:solidFill>
              <a:effectLst/>
              <a:uFillTx/>
              <a:latin typeface="Arial"/>
            </a:endParaRPr>
          </a:p>
        </p:txBody>
      </p:sp>
      <p:sp>
        <p:nvSpPr>
          <p:cNvPr id="119" name="TextBox 37"/>
          <p:cNvSpPr/>
          <p:nvPr/>
        </p:nvSpPr>
        <p:spPr>
          <a:xfrm>
            <a:off x="8008560" y="1549800"/>
            <a:ext cx="3796920" cy="4984920"/>
          </a:xfrm>
          <a:prstGeom prst="rect">
            <a:avLst/>
          </a:prstGeom>
          <a:noFill/>
          <a:ln w="0">
            <a:noFill/>
          </a:ln>
        </p:spPr>
        <p:style>
          <a:lnRef idx="0"/>
          <a:fillRef idx="0"/>
          <a:effectRef idx="0"/>
          <a:fontRef idx="minor"/>
        </p:style>
        <p:txBody>
          <a:bodyPr lIns="0" rIns="0" tIns="0" bIns="0" anchor="t">
            <a:noAutofit/>
          </a:bodyPr>
          <a:p>
            <a:pPr defTabSz="914400">
              <a:lnSpc>
                <a:spcPct val="100000"/>
              </a:lnSpc>
            </a:pPr>
            <a:r>
              <a:rPr b="1" lang="en-GB" sz="1200" strike="noStrike" u="none">
                <a:solidFill>
                  <a:srgbClr val="000000"/>
                </a:solidFill>
                <a:effectLst/>
                <a:uFillTx/>
                <a:latin typeface="Arial"/>
              </a:rPr>
              <a:t>Step 4</a:t>
            </a:r>
            <a:r>
              <a:rPr b="0" lang="en-GB" sz="1200" strike="noStrike" u="none">
                <a:solidFill>
                  <a:srgbClr val="000000"/>
                </a:solidFill>
                <a:effectLst/>
                <a:uFillTx/>
                <a:latin typeface="Arial"/>
              </a:rPr>
              <a:t>: CORE Network Restoration</a:t>
            </a:r>
            <a:endParaRPr b="0" lang="en-US" sz="1200" strike="noStrike" u="none">
              <a:solidFill>
                <a:srgbClr val="000000"/>
              </a:solidFill>
              <a:effectLst/>
              <a:uFillTx/>
              <a:latin typeface="Arial"/>
            </a:endParaRPr>
          </a:p>
          <a:p>
            <a:pPr defTabSz="914400">
              <a:lnSpc>
                <a:spcPct val="100000"/>
              </a:lnSpc>
            </a:pPr>
            <a:r>
              <a:rPr b="0" lang="en-GB" sz="1200" strike="noStrike" u="none">
                <a:solidFill>
                  <a:srgbClr val="000000"/>
                </a:solidFill>
                <a:effectLst/>
                <a:uFillTx/>
                <a:latin typeface="Arial"/>
              </a:rPr>
              <a:t>Once an outage is confirmed, the CTBTO network engineer retrieves the stored configuration from the JUMP Server archives and, using a scripted procedure, the CORE Network is reconstructed.</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a:p>
            <a:pPr defTabSz="914400">
              <a:lnSpc>
                <a:spcPct val="100000"/>
              </a:lnSpc>
            </a:pPr>
            <a:r>
              <a:rPr b="1" lang="en-GB" sz="1200" strike="noStrike" u="none">
                <a:solidFill>
                  <a:srgbClr val="000000"/>
                </a:solidFill>
                <a:effectLst/>
                <a:uFillTx/>
                <a:latin typeface="Arial"/>
              </a:rPr>
              <a:t>Step 5</a:t>
            </a:r>
            <a:r>
              <a:rPr b="0" lang="en-GB" sz="1200" strike="noStrike" u="none">
                <a:solidFill>
                  <a:srgbClr val="000000"/>
                </a:solidFill>
                <a:effectLst/>
                <a:uFillTx/>
                <a:latin typeface="Arial"/>
              </a:rPr>
              <a:t>: Distribution of Updated Configuration</a:t>
            </a:r>
            <a:endParaRPr b="0" lang="en-US" sz="1200" strike="noStrike" u="none">
              <a:solidFill>
                <a:srgbClr val="000000"/>
              </a:solidFill>
              <a:effectLst/>
              <a:uFillTx/>
              <a:latin typeface="Arial"/>
            </a:endParaRPr>
          </a:p>
          <a:p>
            <a:pPr defTabSz="914400">
              <a:lnSpc>
                <a:spcPct val="100000"/>
              </a:lnSpc>
            </a:pPr>
            <a:r>
              <a:rPr b="0" lang="en-GB" sz="1200" strike="noStrike" u="none">
                <a:solidFill>
                  <a:srgbClr val="000000"/>
                </a:solidFill>
                <a:effectLst/>
                <a:uFillTx/>
                <a:latin typeface="Arial"/>
              </a:rPr>
              <a:t>The network engineer recreates the updated system configuration file and uploads it to a single JUMP Server. That JUMP Server then replicates the configuration file to all other JUMP Servers.</a:t>
            </a:r>
            <a:br>
              <a:rPr sz="1200"/>
            </a:br>
            <a:br>
              <a:rPr sz="1200"/>
            </a:br>
            <a:r>
              <a:rPr b="1" lang="en-GB" sz="1200" strike="noStrike" u="none">
                <a:solidFill>
                  <a:srgbClr val="000000"/>
                </a:solidFill>
                <a:effectLst/>
                <a:uFillTx/>
                <a:latin typeface="Arial"/>
              </a:rPr>
              <a:t>Step 6</a:t>
            </a:r>
            <a:r>
              <a:rPr b="0" lang="en-GB" sz="1200" strike="noStrike" u="none">
                <a:solidFill>
                  <a:srgbClr val="000000"/>
                </a:solidFill>
                <a:effectLst/>
                <a:uFillTx/>
                <a:latin typeface="Arial"/>
              </a:rPr>
              <a:t>: VPN Dockers Update</a:t>
            </a:r>
            <a:endParaRPr b="0" lang="en-US" sz="1200" strike="noStrike" u="none">
              <a:solidFill>
                <a:srgbClr val="000000"/>
              </a:solidFill>
              <a:effectLst/>
              <a:uFillTx/>
              <a:latin typeface="Arial"/>
            </a:endParaRPr>
          </a:p>
          <a:p>
            <a:pPr defTabSz="914400">
              <a:lnSpc>
                <a:spcPct val="100000"/>
              </a:lnSpc>
            </a:pPr>
            <a:r>
              <a:rPr b="0" lang="en-GB" sz="1200" strike="noStrike" u="none">
                <a:solidFill>
                  <a:srgbClr val="000000"/>
                </a:solidFill>
                <a:effectLst/>
                <a:uFillTx/>
                <a:latin typeface="Arial"/>
              </a:rPr>
              <a:t>VPN Dockers download the new system configuration file, apply the updates, restart the necessary processes, and reconnect to the restored VPN CORE. </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a:p>
            <a:pPr defTabSz="914400">
              <a:lnSpc>
                <a:spcPct val="100000"/>
              </a:lnSpc>
            </a:pPr>
            <a:r>
              <a:rPr b="1" lang="en-GB" sz="1200" strike="noStrike" u="none">
                <a:solidFill>
                  <a:srgbClr val="000000"/>
                </a:solidFill>
                <a:effectLst/>
                <a:uFillTx/>
                <a:latin typeface="Arial"/>
              </a:rPr>
              <a:t>Additional Notes for Highly Secured Environments</a:t>
            </a:r>
            <a:endParaRPr b="0" lang="en-US" sz="1200" strike="noStrike" u="none">
              <a:solidFill>
                <a:srgbClr val="000000"/>
              </a:solidFill>
              <a:effectLst/>
              <a:uFillTx/>
              <a:latin typeface="Arial"/>
            </a:endParaRPr>
          </a:p>
          <a:p>
            <a:pPr defTabSz="914400">
              <a:lnSpc>
                <a:spcPct val="100000"/>
              </a:lnSpc>
            </a:pPr>
            <a:r>
              <a:rPr b="0" lang="en-GB" sz="1200" strike="noStrike" u="none">
                <a:solidFill>
                  <a:srgbClr val="000000"/>
                </a:solidFill>
                <a:effectLst/>
                <a:uFillTx/>
                <a:latin typeface="Arial"/>
              </a:rPr>
              <a:t>In environments with strict security policies, the NDC network engineer must ensure that UDP ports 500 and 4500 and the IP addresses of the new CORE are unblocked.</a:t>
            </a:r>
            <a:endParaRPr b="0" lang="en-US" sz="1200" strike="noStrike" u="none">
              <a:solidFill>
                <a:srgbClr val="000000"/>
              </a:solidFill>
              <a:effectLst/>
              <a:uFillTx/>
              <a:latin typeface="Arial"/>
            </a:endParaRPr>
          </a:p>
          <a:p>
            <a:pPr defTabSz="914400">
              <a:lnSpc>
                <a:spcPct val="100000"/>
              </a:lnSpc>
            </a:pPr>
            <a:r>
              <a:rPr b="0" lang="en-GB" sz="1200" strike="noStrike" u="none">
                <a:solidFill>
                  <a:srgbClr val="000000"/>
                </a:solidFill>
                <a:effectLst/>
                <a:uFillTx/>
                <a:latin typeface="Arial"/>
              </a:rPr>
              <a:t>This information is presented as a login banner when the NDC engineer logs into the VPN Docker.</a:t>
            </a:r>
            <a:endParaRPr b="0" lang="en-US" sz="1200" strike="noStrike" u="none">
              <a:solidFill>
                <a:srgbClr val="000000"/>
              </a:solidFill>
              <a:effectLst/>
              <a:uFillTx/>
              <a:latin typeface="Arial"/>
            </a:endParaRPr>
          </a:p>
        </p:txBody>
      </p:sp>
      <p:pic>
        <p:nvPicPr>
          <p:cNvPr id="120" name="" descr=""/>
          <p:cNvPicPr/>
          <p:nvPr/>
        </p:nvPicPr>
        <p:blipFill>
          <a:blip r:embed="rId2"/>
          <a:stretch/>
        </p:blipFill>
        <p:spPr>
          <a:xfrm>
            <a:off x="339840" y="4753080"/>
            <a:ext cx="3269160" cy="165564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Box 8"/>
          <p:cNvSpPr/>
          <p:nvPr/>
        </p:nvSpPr>
        <p:spPr>
          <a:xfrm>
            <a:off x="4196880" y="1549080"/>
            <a:ext cx="3796920" cy="4984920"/>
          </a:xfrm>
          <a:prstGeom prst="rect">
            <a:avLst/>
          </a:prstGeom>
          <a:noFill/>
          <a:ln w="0">
            <a:noFill/>
          </a:ln>
        </p:spPr>
        <p:style>
          <a:lnRef idx="0"/>
          <a:fillRef idx="0"/>
          <a:effectRef idx="0"/>
          <a:fontRef idx="minor"/>
        </p:style>
        <p:txBody>
          <a:bodyPr lIns="0" rIns="0" tIns="0" bIns="0" anchor="t">
            <a:noAutofit/>
          </a:bodyPr>
          <a:p>
            <a:endParaRPr b="0" lang="en-US" sz="1800" strike="noStrike" u="none">
              <a:solidFill>
                <a:srgbClr val="000000"/>
              </a:solidFill>
              <a:effectLst/>
              <a:uFillTx/>
              <a:latin typeface="Arial"/>
            </a:endParaRPr>
          </a:p>
        </p:txBody>
      </p:sp>
      <p:sp>
        <p:nvSpPr>
          <p:cNvPr id="122" name="TextBox 9"/>
          <p:cNvSpPr/>
          <p:nvPr/>
        </p:nvSpPr>
        <p:spPr>
          <a:xfrm>
            <a:off x="4196880" y="55080"/>
            <a:ext cx="7133040" cy="491400"/>
          </a:xfrm>
          <a:prstGeom prst="rect">
            <a:avLst/>
          </a:prstGeom>
          <a:noFill/>
          <a:ln w="0">
            <a:noFill/>
          </a:ln>
        </p:spPr>
        <p:style>
          <a:lnRef idx="0"/>
          <a:fillRef idx="0"/>
          <a:effectRef idx="0"/>
          <a:fontRef idx="minor"/>
        </p:style>
        <p:txBody>
          <a:bodyPr lIns="0" rIns="0" tIns="0" bIns="0" anchor="ctr">
            <a:normAutofit/>
          </a:bodyPr>
          <a:p>
            <a:pPr defTabSz="914400">
              <a:lnSpc>
                <a:spcPct val="100000"/>
              </a:lnSpc>
            </a:pPr>
            <a:r>
              <a:rPr b="1" lang="en-GB" sz="1600" strike="noStrike" u="none">
                <a:solidFill>
                  <a:schemeClr val="lt1"/>
                </a:solidFill>
                <a:effectLst/>
                <a:uFillTx/>
                <a:latin typeface="Arial"/>
              </a:rPr>
              <a:t>Virtual GCI for NDC (VPN Docker)</a:t>
            </a:r>
            <a:endParaRPr b="0" lang="en-US" sz="1600" strike="noStrike" u="none">
              <a:solidFill>
                <a:srgbClr val="000000"/>
              </a:solidFill>
              <a:effectLst/>
              <a:uFillTx/>
              <a:latin typeface="Arial"/>
            </a:endParaRPr>
          </a:p>
        </p:txBody>
      </p:sp>
      <p:sp>
        <p:nvSpPr>
          <p:cNvPr id="123" name="TextBox 10"/>
          <p:cNvSpPr/>
          <p:nvPr/>
        </p:nvSpPr>
        <p:spPr>
          <a:xfrm>
            <a:off x="159840" y="1549080"/>
            <a:ext cx="3796920" cy="4984920"/>
          </a:xfrm>
          <a:prstGeom prst="rect">
            <a:avLst/>
          </a:prstGeom>
          <a:noFill/>
          <a:ln w="0">
            <a:noFill/>
          </a:ln>
        </p:spPr>
        <p:style>
          <a:lnRef idx="0"/>
          <a:fillRef idx="0"/>
          <a:effectRef idx="0"/>
          <a:fontRef idx="minor"/>
        </p:style>
        <p:txBody>
          <a:bodyPr lIns="0" rIns="0" tIns="0" bIns="0" anchor="t">
            <a:noAutofit/>
          </a:bodyPr>
          <a:p>
            <a:pPr defTabSz="914400">
              <a:lnSpc>
                <a:spcPct val="100000"/>
              </a:lnSpc>
            </a:pPr>
            <a:r>
              <a:rPr b="0" lang="en-GB" sz="1200" strike="noStrike" u="none">
                <a:solidFill>
                  <a:schemeClr val="dk1"/>
                </a:solidFill>
                <a:effectLst/>
                <a:uFillTx/>
                <a:latin typeface="Arial"/>
              </a:rPr>
              <a:t>The ideal NDC deployment relies on a shared responsibility model, where all components work together to ensure the fastest possible response in restoring the continuous data transfer of the verification data. This design optimizes efficiency and minimizes downtime during disruptions.</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Prerequisites for VPN Docker Operation:</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Power supply</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Internet access</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A host server</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Outages are most likely to occur in one of these three areas, and local NDC staff are best positioned to provide immediate support. Compared to sending a network engineer to troubleshoot on site, local technical staff can restore connectivity much faster, reducing downtime significantly.</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Leveraging an Internet Service Provider (ISP) ensures continuous data flow even under large-scale disruptions. TCP/IP’s ability to reroute traffic automatically makes the Internet the ideal medium for reaching the CORE VPN HUBS during a Disaster Recovery scenario, unlike dedicated circuits or satellite links that require on site intervention.</a:t>
            </a:r>
            <a:endParaRPr b="0" lang="en-US" sz="1200" strike="noStrike" u="none">
              <a:solidFill>
                <a:srgbClr val="000000"/>
              </a:solidFill>
              <a:effectLst/>
              <a:uFillTx/>
              <a:latin typeface="Arial"/>
            </a:endParaRPr>
          </a:p>
          <a:p>
            <a:pPr defTabSz="914400">
              <a:lnSpc>
                <a:spcPct val="100000"/>
              </a:lnSpc>
            </a:pPr>
            <a:endParaRPr b="0" lang="en-US" sz="1200" strike="noStrike" u="none">
              <a:solidFill>
                <a:srgbClr val="000000"/>
              </a:solidFill>
              <a:effectLst/>
              <a:uFillTx/>
              <a:latin typeface="Arial"/>
            </a:endParaRPr>
          </a:p>
        </p:txBody>
      </p:sp>
      <p:sp>
        <p:nvSpPr>
          <p:cNvPr id="124" name="TextBox 32"/>
          <p:cNvSpPr/>
          <p:nvPr/>
        </p:nvSpPr>
        <p:spPr>
          <a:xfrm>
            <a:off x="4196880" y="659520"/>
            <a:ext cx="7004520" cy="368280"/>
          </a:xfrm>
          <a:prstGeom prst="rect">
            <a:avLst/>
          </a:prstGeom>
          <a:noFill/>
          <a:ln w="0">
            <a:noFill/>
          </a:ln>
        </p:spPr>
        <p:style>
          <a:lnRef idx="0"/>
          <a:fillRef idx="0"/>
          <a:effectRef idx="0"/>
          <a:fontRef idx="minor"/>
        </p:style>
        <p:txBody>
          <a:bodyPr lIns="0" rIns="0" tIns="0" bIns="0" anchor="t">
            <a:normAutofit/>
          </a:bodyPr>
          <a:p>
            <a:pPr defTabSz="914400">
              <a:lnSpc>
                <a:spcPct val="100000"/>
              </a:lnSpc>
            </a:pPr>
            <a:r>
              <a:rPr b="0" lang="en-GB" sz="1200" strike="noStrike" u="none">
                <a:solidFill>
                  <a:srgbClr val="1a3a64"/>
                </a:solidFill>
                <a:effectLst/>
                <a:uFillTx/>
                <a:latin typeface="Arial"/>
              </a:rPr>
              <a:t>Marius Popa</a:t>
            </a:r>
            <a:endParaRPr b="0" lang="en-US" sz="1200" strike="noStrike" u="none">
              <a:solidFill>
                <a:srgbClr val="000000"/>
              </a:solidFill>
              <a:effectLst/>
              <a:uFillTx/>
              <a:latin typeface="Arial"/>
            </a:endParaRPr>
          </a:p>
        </p:txBody>
      </p:sp>
      <p:sp>
        <p:nvSpPr>
          <p:cNvPr id="125" name="TextBox 33"/>
          <p:cNvSpPr/>
          <p:nvPr/>
        </p:nvSpPr>
        <p:spPr>
          <a:xfrm>
            <a:off x="187200" y="6441120"/>
            <a:ext cx="5755680" cy="368280"/>
          </a:xfrm>
          <a:prstGeom prst="rect">
            <a:avLst/>
          </a:prstGeom>
          <a:noFill/>
          <a:ln w="0">
            <a:noFill/>
          </a:ln>
        </p:spPr>
        <p:style>
          <a:lnRef idx="0"/>
          <a:fillRef idx="0"/>
          <a:effectRef idx="0"/>
          <a:fontRef idx="minor"/>
        </p:style>
        <p:txBody>
          <a:bodyPr lIns="0" rIns="0" tIns="0" bIns="0" anchor="ctr">
            <a:normAutofit/>
          </a:bodyPr>
          <a:p>
            <a:pPr algn="just" defTabSz="914400">
              <a:lnSpc>
                <a:spcPct val="100000"/>
              </a:lnSpc>
            </a:pPr>
            <a:r>
              <a:rPr b="0" lang="en-GB" sz="800" strike="noStrike" u="none">
                <a:solidFill>
                  <a:schemeClr val="lt1">
                    <a:lumMod val="65000"/>
                  </a:schemeClr>
                </a:solidFill>
                <a:effectLst/>
                <a:uFillTx/>
                <a:latin typeface="Arial"/>
              </a:rPr>
              <a:t>DISCLAIMER</a:t>
            </a:r>
            <a:endParaRPr b="0" lang="en-US" sz="800" strike="noStrike" u="none">
              <a:solidFill>
                <a:srgbClr val="000000"/>
              </a:solidFill>
              <a:effectLst/>
              <a:uFillTx/>
              <a:latin typeface="Arial"/>
            </a:endParaRPr>
          </a:p>
          <a:p>
            <a:pPr algn="just" defTabSz="914400">
              <a:lnSpc>
                <a:spcPct val="100000"/>
              </a:lnSpc>
            </a:pPr>
            <a:r>
              <a:rPr b="0" lang="en-GB" sz="800" strike="noStrike" u="none">
                <a:solidFill>
                  <a:schemeClr val="lt1">
                    <a:lumMod val="65000"/>
                  </a:schemeClr>
                </a:solidFill>
                <a:effectLst/>
                <a:uFillTx/>
                <a:latin typeface="Arial"/>
              </a:rPr>
              <a:t>The views expressed on this e-poster are those of the author and do not necessarily reflect the view of the CTBTO</a:t>
            </a:r>
            <a:endParaRPr b="0" lang="en-US" sz="800" strike="noStrike" u="none">
              <a:solidFill>
                <a:srgbClr val="000000"/>
              </a:solidFill>
              <a:effectLst/>
              <a:uFillTx/>
              <a:latin typeface="Arial"/>
            </a:endParaRPr>
          </a:p>
        </p:txBody>
      </p:sp>
      <p:sp>
        <p:nvSpPr>
          <p:cNvPr id="126" name="TextBox 34"/>
          <p:cNvSpPr/>
          <p:nvPr/>
        </p:nvSpPr>
        <p:spPr>
          <a:xfrm>
            <a:off x="159840" y="1075320"/>
            <a:ext cx="3796920" cy="395640"/>
          </a:xfrm>
          <a:prstGeom prst="rect">
            <a:avLst/>
          </a:prstGeom>
          <a:noFill/>
          <a:ln w="0">
            <a:noFill/>
          </a:ln>
        </p:spPr>
        <p:style>
          <a:lnRef idx="0"/>
          <a:fillRef idx="0"/>
          <a:effectRef idx="0"/>
          <a:fontRef idx="minor"/>
        </p:style>
        <p:txBody>
          <a:bodyPr lIns="0" rIns="0" tIns="45000" bIns="45000" anchor="ctr">
            <a:noAutofit/>
          </a:bodyPr>
          <a:p>
            <a:pPr algn="ctr" defTabSz="914400">
              <a:lnSpc>
                <a:spcPct val="90000"/>
              </a:lnSpc>
            </a:pPr>
            <a:r>
              <a:rPr b="1" lang="en-GB" sz="1400" strike="noStrike" u="none">
                <a:solidFill>
                  <a:srgbClr val="1a3a64"/>
                </a:solidFill>
                <a:effectLst/>
                <a:uFillTx/>
                <a:latin typeface="Arial"/>
              </a:rPr>
              <a:t>Recommended NDC Architecture</a:t>
            </a:r>
            <a:endParaRPr b="0" lang="en-US" sz="1400" strike="noStrike" u="none">
              <a:solidFill>
                <a:srgbClr val="000000"/>
              </a:solidFill>
              <a:effectLst/>
              <a:uFillTx/>
              <a:latin typeface="Arial"/>
            </a:endParaRPr>
          </a:p>
        </p:txBody>
      </p:sp>
      <p:sp>
        <p:nvSpPr>
          <p:cNvPr id="127" name="TextBox 35"/>
          <p:cNvSpPr/>
          <p:nvPr/>
        </p:nvSpPr>
        <p:spPr>
          <a:xfrm>
            <a:off x="6172200" y="1028520"/>
            <a:ext cx="3796920" cy="395640"/>
          </a:xfrm>
          <a:prstGeom prst="rect">
            <a:avLst/>
          </a:prstGeom>
          <a:noFill/>
          <a:ln w="0">
            <a:noFill/>
          </a:ln>
        </p:spPr>
        <p:style>
          <a:lnRef idx="0"/>
          <a:fillRef idx="0"/>
          <a:effectRef idx="0"/>
          <a:fontRef idx="minor"/>
        </p:style>
        <p:txBody>
          <a:bodyPr lIns="0" rIns="0" tIns="45000" bIns="45000" anchor="ctr">
            <a:noAutofit/>
          </a:bodyPr>
          <a:p>
            <a:endParaRPr b="0" lang="en-US" sz="1400" strike="noStrike" u="none">
              <a:solidFill>
                <a:srgbClr val="000000"/>
              </a:solidFill>
              <a:effectLst/>
              <a:uFillTx/>
              <a:latin typeface="Arial"/>
            </a:endParaRPr>
          </a:p>
        </p:txBody>
      </p:sp>
      <p:pic>
        <p:nvPicPr>
          <p:cNvPr id="128" name="Grafik 6" descr="Ein Bild, das Schwarz, Dunkelheit enthält.&#10;&#10;KI-generierte Inhalte können fehlerhaft sein."/>
          <p:cNvPicPr/>
          <p:nvPr/>
        </p:nvPicPr>
        <p:blipFill>
          <a:blip r:embed="rId1"/>
          <a:stretch/>
        </p:blipFill>
        <p:spPr>
          <a:xfrm>
            <a:off x="9664920" y="6308280"/>
            <a:ext cx="2365920" cy="378360"/>
          </a:xfrm>
          <a:prstGeom prst="rect">
            <a:avLst/>
          </a:prstGeom>
          <a:noFill/>
          <a:ln w="0">
            <a:noFill/>
          </a:ln>
        </p:spPr>
      </p:pic>
      <p:sp>
        <p:nvSpPr>
          <p:cNvPr id="129" name="Title 5"/>
          <p:cNvSpPr/>
          <p:nvPr/>
        </p:nvSpPr>
        <p:spPr>
          <a:xfrm>
            <a:off x="11490840" y="-202320"/>
            <a:ext cx="699840" cy="1261440"/>
          </a:xfrm>
          <a:prstGeom prst="rect">
            <a:avLst/>
          </a:prstGeom>
          <a:noFill/>
          <a:ln w="0">
            <a:noFill/>
          </a:ln>
        </p:spPr>
        <p:style>
          <a:lnRef idx="0"/>
          <a:fillRef idx="0"/>
          <a:effectRef idx="0"/>
          <a:fontRef idx="minor"/>
        </p:style>
        <p:txBody>
          <a:bodyPr lIns="0" rIns="0" tIns="0" bIns="0" anchor="b">
            <a:normAutofit/>
          </a:bodyPr>
          <a:p>
            <a:pPr algn="ctr" defTabSz="914400">
              <a:lnSpc>
                <a:spcPct val="90000"/>
              </a:lnSpc>
            </a:pPr>
            <a:r>
              <a:rPr b="1" lang="en-GB" sz="1050" strike="noStrike" u="none">
                <a:solidFill>
                  <a:srgbClr val="1b3b65"/>
                </a:solidFill>
                <a:effectLst/>
                <a:uFillTx/>
                <a:latin typeface="Arial"/>
              </a:rPr>
              <a:t>P4.2-199</a:t>
            </a:r>
            <a:endParaRPr b="0" lang="en-US" sz="1050" strike="noStrike" u="none">
              <a:solidFill>
                <a:srgbClr val="000000"/>
              </a:solidFill>
              <a:effectLst/>
              <a:uFillTx/>
              <a:latin typeface="Arial"/>
            </a:endParaRPr>
          </a:p>
        </p:txBody>
      </p:sp>
      <p:pic>
        <p:nvPicPr>
          <p:cNvPr id="130" name="" descr=""/>
          <p:cNvPicPr/>
          <p:nvPr/>
        </p:nvPicPr>
        <p:blipFill>
          <a:blip r:embed="rId2"/>
          <a:stretch/>
        </p:blipFill>
        <p:spPr>
          <a:xfrm>
            <a:off x="8686800" y="1143000"/>
            <a:ext cx="2949840" cy="4884480"/>
          </a:xfrm>
          <a:prstGeom prst="rect">
            <a:avLst/>
          </a:prstGeom>
          <a:noFill/>
          <a:ln w="0">
            <a:noFill/>
          </a:ln>
        </p:spPr>
      </p:pic>
      <p:sp>
        <p:nvSpPr>
          <p:cNvPr id="131" name="TextBox 38"/>
          <p:cNvSpPr/>
          <p:nvPr/>
        </p:nvSpPr>
        <p:spPr>
          <a:xfrm>
            <a:off x="4120200" y="1549440"/>
            <a:ext cx="3796920" cy="4984920"/>
          </a:xfrm>
          <a:prstGeom prst="rect">
            <a:avLst/>
          </a:prstGeom>
          <a:noFill/>
          <a:ln w="0">
            <a:noFill/>
          </a:ln>
        </p:spPr>
        <p:style>
          <a:lnRef idx="0"/>
          <a:fillRef idx="0"/>
          <a:effectRef idx="0"/>
          <a:fontRef idx="minor"/>
        </p:style>
        <p:txBody>
          <a:bodyPr lIns="0" rIns="0" tIns="0" bIns="0" anchor="t">
            <a:noAutofit/>
          </a:bodyPr>
          <a:p>
            <a:pPr defTabSz="914400">
              <a:lnSpc>
                <a:spcPct val="100000"/>
              </a:lnSpc>
            </a:pPr>
            <a:r>
              <a:rPr b="0" lang="en-GB" sz="1200" strike="noStrike" u="none">
                <a:solidFill>
                  <a:schemeClr val="dk1"/>
                </a:solidFill>
                <a:effectLst/>
                <a:uFillTx/>
                <a:latin typeface="Arial"/>
              </a:rPr>
              <a:t>A good example is NDC Sweden, where the VPN Docker is deployed in the Data Center DMZ, restricting traffic to the Internet while controlling access to the secure internal areas of the Data Center.</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 The VPN link is established, and continuous data is forwarded securely via an SSH tunnel to the secure part of the NDC.</a:t>
            </a:r>
            <a:endParaRPr b="0" lang="en-US" sz="1200" strike="noStrike" u="none">
              <a:solidFill>
                <a:srgbClr val="000000"/>
              </a:solidFill>
              <a:effectLst/>
              <a:uFillTx/>
              <a:latin typeface="Arial"/>
            </a:endParaRPr>
          </a:p>
          <a:p>
            <a:pPr defTabSz="914400">
              <a:lnSpc>
                <a:spcPct val="100000"/>
              </a:lnSpc>
            </a:pPr>
            <a:r>
              <a:rPr b="0" lang="en-GB" sz="1200" strike="noStrike" u="none">
                <a:solidFill>
                  <a:schemeClr val="dk1"/>
                </a:solidFill>
                <a:effectLst/>
                <a:uFillTx/>
                <a:latin typeface="Arial"/>
              </a:rPr>
              <a:t>Leveraging multiple Internet Service Providers further enhances network resilience, ensuring faster and more reliable recovery without the need for intervention.</a:t>
            </a:r>
            <a:endParaRPr b="0" lang="en-US" sz="1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pitchFamily="0" charset="1"/>
        <a:ea typeface=""/>
        <a:cs typeface=""/>
      </a:majorFont>
      <a:minorFont>
        <a:latin typeface="Aptos" panose="02110004020202020204"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139</TotalTime>
  <Application>LibreOffice/25.8.0.4$Linux_X86_64 LibreOffice_project/48f00303701489684e67c38c28aff00cd5929e67</Application>
  <AppVersion>15.0000</AppVersion>
  <Words>739</Words>
  <Paragraphs>55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2025-09-01T15:25:06Z</dcterms:created>
  <dc:creator/>
  <dc:description/>
  <dc:language>en-US</dc:language>
  <cp:lastModifiedBy/>
  <dcterms:modified xsi:type="dcterms:W3CDTF">2025-09-02T08:58:16Z</dcterms:modified>
  <cp:revision>30</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Breitbild</vt:lpwstr>
  </property>
  <property fmtid="{D5CDD505-2E9C-101B-9397-08002B2CF9AE}" pid="3" name="Slides">
    <vt:i4>2</vt:i4>
  </property>
</Properties>
</file>