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CBD9"/>
    <a:srgbClr val="1A3A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73" d="100"/>
          <a:sy n="73" d="100"/>
        </p:scale>
        <p:origin x="332"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E9120C-6F83-41DA-B6BA-F24903CF8FFF}" type="datetimeFigureOut">
              <a:rPr lang="en-US" smtClean="0"/>
              <a:t>8/31/2025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79DCCE-6A60-45E2-837C-FEA7B13867B9}" type="slidenum">
              <a:rPr lang="en-US" smtClean="0"/>
              <a:t>‹#›</a:t>
            </a:fld>
            <a:endParaRPr lang="en-US"/>
          </a:p>
        </p:txBody>
      </p:sp>
    </p:spTree>
    <p:extLst>
      <p:ext uri="{BB962C8B-B14F-4D97-AF65-F5344CB8AC3E}">
        <p14:creationId xmlns:p14="http://schemas.microsoft.com/office/powerpoint/2010/main" val="2222434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9DCCE-6A60-45E2-837C-FEA7B13867B9}" type="slidenum">
              <a:rPr lang="en-US" smtClean="0"/>
              <a:t>2</a:t>
            </a:fld>
            <a:endParaRPr lang="en-US"/>
          </a:p>
        </p:txBody>
      </p:sp>
    </p:spTree>
    <p:extLst>
      <p:ext uri="{BB962C8B-B14F-4D97-AF65-F5344CB8AC3E}">
        <p14:creationId xmlns:p14="http://schemas.microsoft.com/office/powerpoint/2010/main" val="2272667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30.08.2025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30.08.2025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3.png"/><Relationship Id="rId5" Type="http://schemas.openxmlformats.org/officeDocument/2006/relationships/image" Target="../media/image6.png"/><Relationship Id="rId10" Type="http://schemas.openxmlformats.org/officeDocument/2006/relationships/hyperlink" Target="https://eur-lex.europa.eu/legal-content/EN/TXT/?uri=CELEX%3A02023R1542-20240718" TargetMode="External"/><Relationship Id="rId4" Type="http://schemas.openxmlformats.org/officeDocument/2006/relationships/image" Target="../media/image5.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a16="http://schemas.microsoft.com/office/drawing/2014/main" id="{4212E3CC-C8F3-8724-236C-B7DF711CD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3">
            <a:extLst>
              <a:ext uri="{FF2B5EF4-FFF2-40B4-BE49-F238E27FC236}">
                <a16:creationId xmlns:a16="http://schemas.microsoft.com/office/drawing/2014/main" id="{5641CF85-E5C3-9FF3-BBD7-6666AB809856}"/>
              </a:ext>
            </a:extLst>
          </p:cNvPr>
          <p:cNvSpPr txBox="1"/>
          <p:nvPr/>
        </p:nvSpPr>
        <p:spPr>
          <a:xfrm>
            <a:off x="947462" y="1467801"/>
            <a:ext cx="10272988" cy="746575"/>
          </a:xfrm>
          <a:prstGeom prst="rect">
            <a:avLst/>
          </a:prstGeom>
          <a:noFill/>
        </p:spPr>
        <p:txBody>
          <a:bodyPr wrap="square" lIns="0" tIns="0" rIns="0" bIns="0" rtlCol="0" anchor="ctr">
            <a:normAutofit/>
          </a:bodyPr>
          <a:lstStyle/>
          <a:p>
            <a:pPr algn="ctr"/>
            <a:r>
              <a:rPr lang="en-US" sz="2200" b="1" dirty="0">
                <a:solidFill>
                  <a:srgbClr val="1A3A64"/>
                </a:solidFill>
                <a:latin typeface="Arial" panose="020B0604020202020204" pitchFamily="34" charset="0"/>
                <a:cs typeface="Arial" panose="020B0604020202020204" pitchFamily="34" charset="0"/>
              </a:rPr>
              <a:t>IMS stations backup power: Transition to lithium batteries technology</a:t>
            </a:r>
            <a:endParaRPr lang="en-GB" sz="2200" b="1" dirty="0">
              <a:solidFill>
                <a:srgbClr val="1A3A64"/>
              </a:solidFill>
              <a:latin typeface="Arial" panose="020B0604020202020204" pitchFamily="34" charset="0"/>
              <a:cs typeface="Arial" panose="020B0604020202020204" pitchFamily="34" charset="0"/>
            </a:endParaRPr>
          </a:p>
          <a:p>
            <a:pPr algn="ctr"/>
            <a:endParaRPr lang="en-GB" sz="2200" b="1" noProof="0" dirty="0">
              <a:solidFill>
                <a:srgbClr val="1A3A64"/>
              </a:solidFill>
              <a:latin typeface="Arial" panose="020B0604020202020204" pitchFamily="34" charset="0"/>
              <a:cs typeface="Arial" panose="020B0604020202020204" pitchFamily="34" charset="0"/>
            </a:endParaRPr>
          </a:p>
        </p:txBody>
      </p:sp>
      <p:sp>
        <p:nvSpPr>
          <p:cNvPr id="10" name="TextBox 3">
            <a:extLst>
              <a:ext uri="{FF2B5EF4-FFF2-40B4-BE49-F238E27FC236}">
                <a16:creationId xmlns:a16="http://schemas.microsoft.com/office/drawing/2014/main" id="{3D37EAC3-90CD-EA42-4DD4-7E98DD56B841}"/>
              </a:ext>
            </a:extLst>
          </p:cNvPr>
          <p:cNvSpPr txBox="1"/>
          <p:nvPr/>
        </p:nvSpPr>
        <p:spPr>
          <a:xfrm>
            <a:off x="947463" y="2344870"/>
            <a:ext cx="10272988" cy="502511"/>
          </a:xfrm>
          <a:prstGeom prst="rect">
            <a:avLst/>
          </a:prstGeom>
          <a:noFill/>
        </p:spPr>
        <p:txBody>
          <a:bodyPr wrap="square" lIns="0" tIns="0" rIns="0" bIns="0" rtlCol="0" anchor="ctr">
            <a:normAutofit/>
          </a:bodyPr>
          <a:lstStyle/>
          <a:p>
            <a:r>
              <a:rPr lang="en-GB" sz="1900" noProof="0" dirty="0">
                <a:solidFill>
                  <a:srgbClr val="1A3A64"/>
                </a:solidFill>
                <a:latin typeface="Arial" panose="020B0604020202020204" pitchFamily="34" charset="0"/>
                <a:cs typeface="Arial" panose="020B0604020202020204" pitchFamily="34" charset="0"/>
              </a:rPr>
              <a:t>Palmer YAO</a:t>
            </a:r>
          </a:p>
          <a:p>
            <a:endParaRPr lang="en-GB" noProof="0" dirty="0">
              <a:solidFill>
                <a:srgbClr val="1A3A64"/>
              </a:solidFill>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D704B700-9CAA-AD00-BCFB-1247EE1D285E}"/>
              </a:ext>
            </a:extLst>
          </p:cNvPr>
          <p:cNvSpPr txBox="1"/>
          <p:nvPr/>
        </p:nvSpPr>
        <p:spPr>
          <a:xfrm>
            <a:off x="947462" y="2952157"/>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en-US" sz="1400" dirty="0"/>
              <a:t>NKTEK HOLDING SARL,</a:t>
            </a:r>
            <a:r>
              <a:rPr lang="en-GB" sz="1400" noProof="0" dirty="0"/>
              <a:t>Cote d’Ivoire</a:t>
            </a:r>
          </a:p>
        </p:txBody>
      </p:sp>
      <p:sp>
        <p:nvSpPr>
          <p:cNvPr id="14" name="TextBox 3">
            <a:extLst>
              <a:ext uri="{FF2B5EF4-FFF2-40B4-BE49-F238E27FC236}">
                <a16:creationId xmlns:a16="http://schemas.microsoft.com/office/drawing/2014/main" id="{D46122D2-621E-31CE-451D-B174F76F9990}"/>
              </a:ext>
            </a:extLst>
          </p:cNvPr>
          <p:cNvSpPr txBox="1"/>
          <p:nvPr/>
        </p:nvSpPr>
        <p:spPr>
          <a:xfrm>
            <a:off x="2636518" y="4273614"/>
            <a:ext cx="6984367" cy="193899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dirty="0"/>
              <a:t>Lithium batteries play an important role in the current energy transition. Despite the difficulties associated with their manufacture and end-of-life treatment, this poster presents the potential of this technology as a backup power source for IMS stations.</a:t>
            </a:r>
          </a:p>
          <a:p>
            <a:r>
              <a:rPr lang="en-US" dirty="0"/>
              <a:t>Recommendations are presented to optimize the service life of this equipment and ensure the long-term profitability of this significant investment.</a:t>
            </a:r>
          </a:p>
        </p:txBody>
      </p:sp>
      <p:sp>
        <p:nvSpPr>
          <p:cNvPr id="2" name="Title 1">
            <a:extLst>
              <a:ext uri="{FF2B5EF4-FFF2-40B4-BE49-F238E27FC236}">
                <a16:creationId xmlns:a16="http://schemas.microsoft.com/office/drawing/2014/main" id="{2991A715-793F-3235-8617-18E9A2538876}"/>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050" b="1" dirty="0">
                <a:latin typeface="Arial" panose="020B0604020202020204" pitchFamily="34" charset="0"/>
                <a:cs typeface="Arial" panose="020B0604020202020204" pitchFamily="34" charset="0"/>
              </a:rPr>
              <a:t>P4.2-572</a:t>
            </a:r>
            <a:endParaRPr lang="en-GB" sz="1050" b="1" dirty="0">
              <a:latin typeface="Arial" panose="020B0604020202020204" pitchFamily="34" charset="0"/>
              <a:cs typeface="Arial" panose="020B0604020202020204" pitchFamily="34" charset="0"/>
            </a:endParaRPr>
          </a:p>
        </p:txBody>
      </p:sp>
      <p:pic>
        <p:nvPicPr>
          <p:cNvPr id="7" name="image5.png">
            <a:extLst>
              <a:ext uri="{FF2B5EF4-FFF2-40B4-BE49-F238E27FC236}">
                <a16:creationId xmlns:a16="http://schemas.microsoft.com/office/drawing/2014/main" id="{E38A371E-1F2D-28EF-345A-E19033BC9CA5}"/>
              </a:ext>
            </a:extLst>
          </p:cNvPr>
          <p:cNvPicPr/>
          <p:nvPr/>
        </p:nvPicPr>
        <p:blipFill>
          <a:blip r:embed="rId3"/>
          <a:srcRect/>
          <a:stretch>
            <a:fillRect/>
          </a:stretch>
        </p:blipFill>
        <p:spPr>
          <a:xfrm>
            <a:off x="9403010" y="2950459"/>
            <a:ext cx="1682252" cy="557867"/>
          </a:xfrm>
          <a:prstGeom prst="rect">
            <a:avLst/>
          </a:prstGeom>
          <a:ln/>
        </p:spPr>
      </p:pic>
    </p:spTree>
    <p:extLst>
      <p:ext uri="{BB962C8B-B14F-4D97-AF65-F5344CB8AC3E}">
        <p14:creationId xmlns:p14="http://schemas.microsoft.com/office/powerpoint/2010/main" val="2237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57">
            <a:extLst>
              <a:ext uri="{FF2B5EF4-FFF2-40B4-BE49-F238E27FC236}">
                <a16:creationId xmlns:a16="http://schemas.microsoft.com/office/drawing/2014/main" id="{D9E69B61-F340-2BFA-0827-3F48D3708475}"/>
              </a:ext>
            </a:extLst>
          </p:cNvPr>
          <p:cNvPicPr>
            <a:picLocks noChangeAspect="1"/>
          </p:cNvPicPr>
          <p:nvPr/>
        </p:nvPicPr>
        <p:blipFill>
          <a:blip r:embed="rId3"/>
          <a:stretch>
            <a:fillRect/>
          </a:stretch>
        </p:blipFill>
        <p:spPr>
          <a:xfrm>
            <a:off x="2208456" y="2054888"/>
            <a:ext cx="1276528" cy="876422"/>
          </a:xfrm>
          <a:prstGeom prst="rect">
            <a:avLst/>
          </a:prstGeom>
        </p:spPr>
      </p:pic>
      <p:pic>
        <p:nvPicPr>
          <p:cNvPr id="52" name="Picture 51">
            <a:extLst>
              <a:ext uri="{FF2B5EF4-FFF2-40B4-BE49-F238E27FC236}">
                <a16:creationId xmlns:a16="http://schemas.microsoft.com/office/drawing/2014/main" id="{36F3BD2A-0826-F3C8-4290-8FAC840BBBA2}"/>
              </a:ext>
            </a:extLst>
          </p:cNvPr>
          <p:cNvPicPr>
            <a:picLocks noChangeAspect="1"/>
          </p:cNvPicPr>
          <p:nvPr/>
        </p:nvPicPr>
        <p:blipFill>
          <a:blip r:embed="rId4"/>
          <a:stretch>
            <a:fillRect/>
          </a:stretch>
        </p:blipFill>
        <p:spPr>
          <a:xfrm>
            <a:off x="230261" y="1789019"/>
            <a:ext cx="1505160" cy="800212"/>
          </a:xfrm>
          <a:prstGeom prst="rect">
            <a:avLst/>
          </a:prstGeom>
        </p:spPr>
      </p:pic>
      <p:pic>
        <p:nvPicPr>
          <p:cNvPr id="46" name="Picture 45">
            <a:extLst>
              <a:ext uri="{FF2B5EF4-FFF2-40B4-BE49-F238E27FC236}">
                <a16:creationId xmlns:a16="http://schemas.microsoft.com/office/drawing/2014/main" id="{1357646A-A607-3DC4-E946-0F15CAF64FC2}"/>
              </a:ext>
            </a:extLst>
          </p:cNvPr>
          <p:cNvPicPr>
            <a:picLocks noChangeAspect="1"/>
          </p:cNvPicPr>
          <p:nvPr/>
        </p:nvPicPr>
        <p:blipFill>
          <a:blip r:embed="rId5"/>
          <a:stretch>
            <a:fillRect/>
          </a:stretch>
        </p:blipFill>
        <p:spPr>
          <a:xfrm>
            <a:off x="4997510" y="5130432"/>
            <a:ext cx="1733746" cy="1430644"/>
          </a:xfrm>
          <a:prstGeom prst="rect">
            <a:avLst/>
          </a:prstGeom>
        </p:spPr>
      </p:pic>
      <p:pic>
        <p:nvPicPr>
          <p:cNvPr id="28" name="Picture 27">
            <a:extLst>
              <a:ext uri="{FF2B5EF4-FFF2-40B4-BE49-F238E27FC236}">
                <a16:creationId xmlns:a16="http://schemas.microsoft.com/office/drawing/2014/main" id="{09A8FD54-71AE-B380-5015-D14260999A1B}"/>
              </a:ext>
            </a:extLst>
          </p:cNvPr>
          <p:cNvPicPr>
            <a:picLocks noChangeAspect="1"/>
          </p:cNvPicPr>
          <p:nvPr/>
        </p:nvPicPr>
        <p:blipFill>
          <a:blip r:embed="rId6"/>
          <a:stretch>
            <a:fillRect/>
          </a:stretch>
        </p:blipFill>
        <p:spPr>
          <a:xfrm>
            <a:off x="2588935" y="3824174"/>
            <a:ext cx="1205220" cy="1234616"/>
          </a:xfrm>
          <a:prstGeom prst="rect">
            <a:avLst/>
          </a:prstGeom>
        </p:spPr>
      </p:pic>
      <p:pic>
        <p:nvPicPr>
          <p:cNvPr id="35" name="Picture 34">
            <a:extLst>
              <a:ext uri="{FF2B5EF4-FFF2-40B4-BE49-F238E27FC236}">
                <a16:creationId xmlns:a16="http://schemas.microsoft.com/office/drawing/2014/main" id="{BDE4665B-C68E-446F-FF33-093187244513}"/>
              </a:ext>
            </a:extLst>
          </p:cNvPr>
          <p:cNvPicPr>
            <a:picLocks noChangeAspect="1"/>
          </p:cNvPicPr>
          <p:nvPr/>
        </p:nvPicPr>
        <p:blipFill>
          <a:blip r:embed="rId7"/>
          <a:stretch>
            <a:fillRect/>
          </a:stretch>
        </p:blipFill>
        <p:spPr>
          <a:xfrm>
            <a:off x="141928" y="3761019"/>
            <a:ext cx="1532963" cy="1077217"/>
          </a:xfrm>
          <a:prstGeom prst="rect">
            <a:avLst/>
          </a:prstGeom>
        </p:spPr>
      </p:pic>
      <p:pic>
        <p:nvPicPr>
          <p:cNvPr id="37" name="Picture 36">
            <a:extLst>
              <a:ext uri="{FF2B5EF4-FFF2-40B4-BE49-F238E27FC236}">
                <a16:creationId xmlns:a16="http://schemas.microsoft.com/office/drawing/2014/main" id="{E846C2BA-F44B-E2B6-D653-C9A6415C7940}"/>
              </a:ext>
            </a:extLst>
          </p:cNvPr>
          <p:cNvPicPr>
            <a:picLocks noChangeAspect="1"/>
          </p:cNvPicPr>
          <p:nvPr/>
        </p:nvPicPr>
        <p:blipFill>
          <a:blip r:embed="rId8"/>
          <a:stretch>
            <a:fillRect/>
          </a:stretch>
        </p:blipFill>
        <p:spPr>
          <a:xfrm>
            <a:off x="3191545" y="5399314"/>
            <a:ext cx="464134" cy="446440"/>
          </a:xfrm>
          <a:prstGeom prst="rect">
            <a:avLst/>
          </a:prstGeom>
        </p:spPr>
      </p:pic>
      <p:pic>
        <p:nvPicPr>
          <p:cNvPr id="41" name="Picture 40">
            <a:extLst>
              <a:ext uri="{FF2B5EF4-FFF2-40B4-BE49-F238E27FC236}">
                <a16:creationId xmlns:a16="http://schemas.microsoft.com/office/drawing/2014/main" id="{CCF1162B-8017-24A8-F6D2-964906F55905}"/>
              </a:ext>
            </a:extLst>
          </p:cNvPr>
          <p:cNvPicPr>
            <a:picLocks noChangeAspect="1"/>
          </p:cNvPicPr>
          <p:nvPr/>
        </p:nvPicPr>
        <p:blipFill>
          <a:blip r:embed="rId9"/>
          <a:stretch>
            <a:fillRect/>
          </a:stretch>
        </p:blipFill>
        <p:spPr>
          <a:xfrm>
            <a:off x="187156" y="5539999"/>
            <a:ext cx="795685" cy="795685"/>
          </a:xfrm>
          <a:prstGeom prst="rect">
            <a:avLst/>
          </a:prstGeom>
        </p:spPr>
      </p:pic>
      <p:sp>
        <p:nvSpPr>
          <p:cNvPr id="21" name="TextBox 3">
            <a:extLst>
              <a:ext uri="{FF2B5EF4-FFF2-40B4-BE49-F238E27FC236}">
                <a16:creationId xmlns:a16="http://schemas.microsoft.com/office/drawing/2014/main" id="{E5B67DD5-AF62-4996-BFC8-D0709EAAF04C}"/>
              </a:ext>
            </a:extLst>
          </p:cNvPr>
          <p:cNvSpPr txBox="1"/>
          <p:nvPr/>
        </p:nvSpPr>
        <p:spPr>
          <a:xfrm>
            <a:off x="8252072" y="1549110"/>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b="1" u="sng" dirty="0"/>
              <a:t>Recommendations</a:t>
            </a:r>
            <a:r>
              <a:rPr lang="en-US" dirty="0"/>
              <a:t>: To optimize their use in IMS stations, it is necessary to:</a:t>
            </a:r>
          </a:p>
          <a:p>
            <a:pPr marL="285750" lvl="0" indent="-285750">
              <a:buFont typeface="Wingdings" panose="05000000000000000000" pitchFamily="2" charset="2"/>
              <a:buChar char="Ø"/>
            </a:pPr>
            <a:r>
              <a:rPr lang="en-US" dirty="0"/>
              <a:t>Conduct a preliminary site by site engineering study prior to any installation.</a:t>
            </a:r>
          </a:p>
          <a:p>
            <a:pPr marL="285750" lvl="0" indent="-285750">
              <a:buFont typeface="Wingdings" panose="05000000000000000000" pitchFamily="2" charset="2"/>
              <a:buChar char="Ø"/>
            </a:pPr>
            <a:r>
              <a:rPr lang="en-US" dirty="0"/>
              <a:t>Install high-performance BMS (Battery Management System) and charge controller, and configure them according to the parameters determined in the preliminary study.</a:t>
            </a:r>
          </a:p>
          <a:p>
            <a:pPr marL="285750" indent="-285750">
              <a:buFont typeface="Wingdings" panose="05000000000000000000" pitchFamily="2" charset="2"/>
              <a:buChar char="Ø"/>
            </a:pPr>
            <a:r>
              <a:rPr lang="en-US" dirty="0"/>
              <a:t>Follow the manufacturer's recommendations.</a:t>
            </a:r>
          </a:p>
          <a:p>
            <a:pPr marL="285750" lvl="0" indent="-285750">
              <a:buFont typeface="Wingdings" panose="05000000000000000000" pitchFamily="2" charset="2"/>
              <a:buChar char="Ø"/>
            </a:pPr>
            <a:r>
              <a:rPr lang="en-US" dirty="0"/>
              <a:t>Train local operators and IMS engineers in the monitoring and maintenance of this system.</a:t>
            </a:r>
          </a:p>
          <a:p>
            <a:pPr lvl="0"/>
            <a:endParaRPr lang="en-US" dirty="0"/>
          </a:p>
          <a:p>
            <a:r>
              <a:rPr lang="en-US" b="1" u="sng" dirty="0"/>
              <a:t>Conclusion</a:t>
            </a:r>
            <a:r>
              <a:rPr lang="en-US" dirty="0"/>
              <a:t>: Lithium batteries present promising backup power option for IMS stations. Despite their high upfront cost, they offer long-term cost-effectiveness. The recommendations in this presentation outline how to optimize these batteries over their operational lifespan and then to achieve this long-term profitability.</a:t>
            </a:r>
          </a:p>
          <a:p>
            <a:endParaRPr lang="en-US" dirty="0"/>
          </a:p>
          <a:p>
            <a:endParaRPr lang="en-GB" sz="1200" noProof="0" dirty="0"/>
          </a:p>
        </p:txBody>
      </p:sp>
      <p:sp>
        <p:nvSpPr>
          <p:cNvPr id="20" name="TextBox 3">
            <a:extLst>
              <a:ext uri="{FF2B5EF4-FFF2-40B4-BE49-F238E27FC236}">
                <a16:creationId xmlns:a16="http://schemas.microsoft.com/office/drawing/2014/main" id="{1E89CD43-FF80-3593-7026-BDF338BBFF94}"/>
              </a:ext>
            </a:extLst>
          </p:cNvPr>
          <p:cNvSpPr txBox="1"/>
          <p:nvPr/>
        </p:nvSpPr>
        <p:spPr>
          <a:xfrm>
            <a:off x="4196999" y="1549110"/>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b="1" u="sng" dirty="0"/>
              <a:t>Mitigation measures</a:t>
            </a:r>
            <a:r>
              <a:rPr lang="en-US" dirty="0"/>
              <a:t>: Initiatives such as the </a:t>
            </a:r>
            <a:r>
              <a:rPr lang="en-US" dirty="0">
                <a:hlinkClick r:id="rId10"/>
              </a:rPr>
              <a:t>European Union's Regulation on Batteries and Waste Batteries</a:t>
            </a:r>
            <a:r>
              <a:rPr lang="en-US" dirty="0"/>
              <a:t> encourage manufacturers to improve these processes and ensure the traceability of batteries throughout their life cycle.</a:t>
            </a:r>
          </a:p>
          <a:p>
            <a:endParaRPr lang="en-US" b="1" u="sng" dirty="0"/>
          </a:p>
          <a:p>
            <a:r>
              <a:rPr lang="en-US" b="1" u="sng" dirty="0"/>
              <a:t>Advantages</a:t>
            </a:r>
            <a:r>
              <a:rPr lang="en-US" dirty="0"/>
              <a:t>: Lithium technology is currently the commercially available battery offering the best energy density, i.e., the best energy-to-mass ratio. They allow deep discharges of up to 80% (and much more), which relatively increases their autonomy without damaging them. They can operate in extreme environments (temperatures ranging from 0 to 45 degrees Celsius). They have a much longer lifespan. They have low self-discharge.</a:t>
            </a:r>
          </a:p>
          <a:p>
            <a:r>
              <a:rPr lang="en-US" dirty="0"/>
              <a:t>These advantages are useful and suitable for IMS stations that are off-grid or have very unstable power supplies.</a:t>
            </a:r>
          </a:p>
          <a:p>
            <a:endParaRPr lang="en-GB" sz="1200" noProof="0" dirty="0"/>
          </a:p>
        </p:txBody>
      </p:sp>
      <p:sp>
        <p:nvSpPr>
          <p:cNvPr id="7" name="TextBox 3">
            <a:extLst>
              <a:ext uri="{FF2B5EF4-FFF2-40B4-BE49-F238E27FC236}">
                <a16:creationId xmlns:a16="http://schemas.microsoft.com/office/drawing/2014/main"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US" sz="1600" b="1" dirty="0">
                <a:solidFill>
                  <a:schemeClr val="bg1"/>
                </a:solidFill>
                <a:latin typeface="Arial" panose="020B0604020202020204" pitchFamily="34" charset="0"/>
                <a:cs typeface="Arial" panose="020B0604020202020204" pitchFamily="34" charset="0"/>
              </a:rPr>
              <a:t>IMS stations backup power: Transition to lithium batteries technology</a:t>
            </a:r>
            <a:endParaRPr lang="en-GB" sz="1600" b="1" noProof="0" dirty="0">
              <a:solidFill>
                <a:schemeClr val="bg1"/>
              </a:solidFill>
              <a:latin typeface="Arial" panose="020B0604020202020204" pitchFamily="34" charset="0"/>
              <a:cs typeface="Arial" panose="020B0604020202020204" pitchFamily="34" charset="0"/>
            </a:endParaRPr>
          </a:p>
        </p:txBody>
      </p:sp>
      <p:sp>
        <p:nvSpPr>
          <p:cNvPr id="8" name="TextBox 3">
            <a:extLst>
              <a:ext uri="{FF2B5EF4-FFF2-40B4-BE49-F238E27FC236}">
                <a16:creationId xmlns:a16="http://schemas.microsoft.com/office/drawing/2014/main" id="{E90810EB-C9FE-C1F2-4CE1-32C95CB36FE8}"/>
              </a:ext>
            </a:extLst>
          </p:cNvPr>
          <p:cNvSpPr txBox="1"/>
          <p:nvPr/>
        </p:nvSpPr>
        <p:spPr>
          <a:xfrm>
            <a:off x="160019" y="1549110"/>
            <a:ext cx="379800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b="1" u="sng" dirty="0"/>
              <a:t>Description</a:t>
            </a:r>
            <a:r>
              <a:rPr lang="en-US" dirty="0"/>
              <a:t>: Lithium batteries are energy storage devices used in a variety of applications today, electronic devices, electric vehicles, and renewable energy systems. Although they are called “lithium batteries,” their manufacture involves other elements such as cobalt (Co), manganese (Mn), iron (Fe), or phosphorus (P), etc...</a:t>
            </a:r>
          </a:p>
          <a:p>
            <a:endParaRPr lang="en-GB" sz="1200" noProof="0" dirty="0"/>
          </a:p>
          <a:p>
            <a:r>
              <a:rPr lang="en-US" b="1" u="sng" dirty="0"/>
              <a:t>Difficulties</a:t>
            </a:r>
            <a:r>
              <a:rPr lang="en-US" dirty="0"/>
              <a:t>: Lithium batteries are an important element in the fight against climate change. However, some aspects of their life cycle are not environmentally friendly, and they are poorly mediatized. The extraction and refining of minerals require a lot of water (hundreds of cubic meters per ton of lithium) and generate significant pollution. Battery manufacturing is very energy-intensive; this is one of the factors justifying their high price. Recycling batteries is complex and limited (less than 50 %). </a:t>
            </a:r>
          </a:p>
          <a:p>
            <a:r>
              <a:rPr lang="en-US" dirty="0"/>
              <a:t>Due to their vulnerability to mechanical shocks and the inherent risk of fire, the shipment of lithium batteries is highly regulated.</a:t>
            </a:r>
          </a:p>
          <a:p>
            <a:endParaRPr lang="en-US" dirty="0"/>
          </a:p>
          <a:p>
            <a:endParaRPr lang="en-GB" sz="1200" noProof="0" dirty="0"/>
          </a:p>
        </p:txBody>
      </p:sp>
      <p:sp>
        <p:nvSpPr>
          <p:cNvPr id="15" name="TextBox 3">
            <a:extLst>
              <a:ext uri="{FF2B5EF4-FFF2-40B4-BE49-F238E27FC236}">
                <a16:creationId xmlns:a16="http://schemas.microsoft.com/office/drawing/2014/main" id="{143C780A-D306-D9FA-EEC7-455406624C00}"/>
              </a:ext>
            </a:extLst>
          </p:cNvPr>
          <p:cNvSpPr txBox="1"/>
          <p:nvPr/>
        </p:nvSpPr>
        <p:spPr>
          <a:xfrm>
            <a:off x="4196999" y="659697"/>
            <a:ext cx="1489698" cy="369332"/>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Palmer YAO</a:t>
            </a:r>
          </a:p>
        </p:txBody>
      </p:sp>
      <p:sp>
        <p:nvSpPr>
          <p:cNvPr id="19" name="Rechteck 18">
            <a:extLst>
              <a:ext uri="{FF2B5EF4-FFF2-40B4-BE49-F238E27FC236}">
                <a16:creationId xmlns:a16="http://schemas.microsoft.com/office/drawing/2014/main"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A34004C7-4749-B7E3-E7D7-B3572BC231EF}"/>
              </a:ext>
            </a:extLst>
          </p:cNvPr>
          <p:cNvSpPr txBox="1"/>
          <p:nvPr/>
        </p:nvSpPr>
        <p:spPr>
          <a:xfrm>
            <a:off x="187156" y="1090776"/>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Manufacturing difficulties </a:t>
            </a:r>
          </a:p>
        </p:txBody>
      </p:sp>
      <p:sp>
        <p:nvSpPr>
          <p:cNvPr id="26" name="TextBox 3">
            <a:extLst>
              <a:ext uri="{FF2B5EF4-FFF2-40B4-BE49-F238E27FC236}">
                <a16:creationId xmlns:a16="http://schemas.microsoft.com/office/drawing/2014/main" id="{79016AB2-B6CD-8ED7-A756-5A1288745A4D}"/>
              </a:ext>
            </a:extLst>
          </p:cNvPr>
          <p:cNvSpPr txBox="1"/>
          <p:nvPr/>
        </p:nvSpPr>
        <p:spPr>
          <a:xfrm>
            <a:off x="4187951" y="1075342"/>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Mitigation measures and advantages </a:t>
            </a:r>
          </a:p>
        </p:txBody>
      </p:sp>
      <p:sp>
        <p:nvSpPr>
          <p:cNvPr id="27" name="TextBox 3">
            <a:extLst>
              <a:ext uri="{FF2B5EF4-FFF2-40B4-BE49-F238E27FC236}">
                <a16:creationId xmlns:a16="http://schemas.microsoft.com/office/drawing/2014/main" id="{35C23D38-1D02-FA1F-40B5-BBB882222001}"/>
              </a:ext>
            </a:extLst>
          </p:cNvPr>
          <p:cNvSpPr txBox="1"/>
          <p:nvPr/>
        </p:nvSpPr>
        <p:spPr>
          <a:xfrm>
            <a:off x="8233976" y="1090776"/>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Recommendations </a:t>
            </a:r>
          </a:p>
        </p:txBody>
      </p:sp>
      <p:sp>
        <p:nvSpPr>
          <p:cNvPr id="2" name="Title 1">
            <a:extLst>
              <a:ext uri="{FF2B5EF4-FFF2-40B4-BE49-F238E27FC236}">
                <a16:creationId xmlns:a16="http://schemas.microsoft.com/office/drawing/2014/main" id="{62673B92-7009-6C86-1F81-02E0CB1EF45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050" b="1" dirty="0">
                <a:latin typeface="Arial" panose="020B0604020202020204" pitchFamily="34" charset="0"/>
                <a:ea typeface="+mn-ea"/>
                <a:cs typeface="Arial" panose="020B0604020202020204" pitchFamily="34" charset="0"/>
              </a:rPr>
              <a:t>P4.2-572</a:t>
            </a:r>
            <a:endParaRPr lang="en-GB" sz="1050" b="1" dirty="0">
              <a:latin typeface="Arial" panose="020B0604020202020204" pitchFamily="34" charset="0"/>
              <a:ea typeface="+mn-ea"/>
              <a:cs typeface="Arial" panose="020B0604020202020204" pitchFamily="34" charset="0"/>
            </a:endParaRPr>
          </a:p>
        </p:txBody>
      </p:sp>
      <p:pic>
        <p:nvPicPr>
          <p:cNvPr id="3" name="image5.png">
            <a:extLst>
              <a:ext uri="{FF2B5EF4-FFF2-40B4-BE49-F238E27FC236}">
                <a16:creationId xmlns:a16="http://schemas.microsoft.com/office/drawing/2014/main" id="{73E25740-1C43-8EB1-FC39-EF1313A9D979}"/>
              </a:ext>
            </a:extLst>
          </p:cNvPr>
          <p:cNvPicPr/>
          <p:nvPr/>
        </p:nvPicPr>
        <p:blipFill>
          <a:blip r:embed="rId11"/>
          <a:srcRect/>
          <a:stretch>
            <a:fillRect/>
          </a:stretch>
        </p:blipFill>
        <p:spPr>
          <a:xfrm>
            <a:off x="10009754" y="6219170"/>
            <a:ext cx="1682252" cy="557867"/>
          </a:xfrm>
          <a:prstGeom prst="rect">
            <a:avLst/>
          </a:prstGeom>
          <a:ln/>
        </p:spPr>
      </p:pic>
    </p:spTree>
    <p:extLst>
      <p:ext uri="{BB962C8B-B14F-4D97-AF65-F5344CB8AC3E}">
        <p14:creationId xmlns:p14="http://schemas.microsoft.com/office/powerpoint/2010/main" val="115423762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SnT2025_E-Poster Template_CLEAN_250702</Template>
  <TotalTime>5460</TotalTime>
  <Words>549</Words>
  <Application>Microsoft Office PowerPoint</Application>
  <PresentationFormat>Widescreen</PresentationFormat>
  <Paragraphs>30</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Wingdings</vt:lpstr>
      <vt:lpstr>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Palmer YAO</dc:creator>
  <cp:lastModifiedBy>Palmer YAO</cp:lastModifiedBy>
  <cp:revision>10</cp:revision>
  <dcterms:created xsi:type="dcterms:W3CDTF">2025-08-09T09:11:54Z</dcterms:created>
  <dcterms:modified xsi:type="dcterms:W3CDTF">2025-08-31T13:17:35Z</dcterms:modified>
</cp:coreProperties>
</file>