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6"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105" d="100"/>
          <a:sy n="105" d="100"/>
        </p:scale>
        <p:origin x="5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81627-0952-4F58-A026-B7474B3A968D}" type="datetimeFigureOut">
              <a:rPr lang="en-US" smtClean="0"/>
              <a:t>8/27/2025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F78B5-7EF5-430D-966A-EC4EFFAB677B}" type="slidenum">
              <a:rPr lang="en-US" smtClean="0"/>
              <a:t>‹Nº›</a:t>
            </a:fld>
            <a:endParaRPr lang="en-US"/>
          </a:p>
        </p:txBody>
      </p:sp>
    </p:spTree>
    <p:extLst>
      <p:ext uri="{BB962C8B-B14F-4D97-AF65-F5344CB8AC3E}">
        <p14:creationId xmlns:p14="http://schemas.microsoft.com/office/powerpoint/2010/main" val="212087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C4F78B5-7EF5-430D-966A-EC4EFFAB677B}" type="slidenum">
              <a:rPr lang="en-US" smtClean="0"/>
              <a:t>2</a:t>
            </a:fld>
            <a:endParaRPr lang="en-US"/>
          </a:p>
        </p:txBody>
      </p:sp>
    </p:spTree>
    <p:extLst>
      <p:ext uri="{BB962C8B-B14F-4D97-AF65-F5344CB8AC3E}">
        <p14:creationId xmlns:p14="http://schemas.microsoft.com/office/powerpoint/2010/main" val="128415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s-ES"/>
              <a:t>Haga clic para modificar el estilo de título del patrón</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‹Nº›</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200" dirty="0">
                <a:solidFill>
                  <a:srgbClr val="1A3A64"/>
                </a:solidFill>
                <a:latin typeface="Arial" panose="020B0604020202020204" pitchFamily="34" charset="0"/>
                <a:cs typeface="Arial" panose="020B0604020202020204" pitchFamily="34" charset="0"/>
              </a:rPr>
              <a:t>RELATION ABOUT LIGHTENING – ELECTRICITY AND MONITORING SYSTEMS</a:t>
            </a:r>
            <a:endParaRPr lang="en-US" sz="2200" b="1" dirty="0"/>
          </a:p>
        </p:txBody>
      </p:sp>
      <p:sp>
        <p:nvSpPr>
          <p:cNvPr id="10" name="TextBox 3">
            <a:extLst>
              <a:ext uri="{FF2B5EF4-FFF2-40B4-BE49-F238E27FC236}">
                <a16:creationId xmlns:a16="http://schemas.microsoft.com/office/drawing/2014/main" id="{3D37EAC3-90CD-EA42-4DD4-7E98DD56B841}"/>
              </a:ext>
            </a:extLst>
          </p:cNvPr>
          <p:cNvSpPr txBox="1"/>
          <p:nvPr/>
        </p:nvSpPr>
        <p:spPr>
          <a:xfrm>
            <a:off x="947462" y="2292477"/>
            <a:ext cx="10272988" cy="502511"/>
          </a:xfrm>
          <a:prstGeom prst="rect">
            <a:avLst/>
          </a:prstGeom>
          <a:noFill/>
        </p:spPr>
        <p:txBody>
          <a:bodyPr wrap="square" lIns="0" tIns="0" rIns="0" bIns="0" rtlCol="0" anchor="ctr">
            <a:normAutofit/>
          </a:bodyPr>
          <a:lstStyle/>
          <a:p>
            <a:r>
              <a:rPr lang="en-GB" dirty="0">
                <a:solidFill>
                  <a:srgbClr val="1A3A64"/>
                </a:solidFill>
                <a:latin typeface="Arial" panose="020B0604020202020204" pitchFamily="34" charset="0"/>
                <a:cs typeface="Arial" panose="020B0604020202020204" pitchFamily="34" charset="0"/>
              </a:rPr>
              <a:t>Ing. Darío García Castillo, </a:t>
            </a:r>
            <a:r>
              <a:rPr lang="en-GB" dirty="0" err="1">
                <a:solidFill>
                  <a:srgbClr val="1A3A64"/>
                </a:solidFill>
                <a:latin typeface="Arial" panose="020B0604020202020204" pitchFamily="34" charset="0"/>
                <a:cs typeface="Arial" panose="020B0604020202020204" pitchFamily="34" charset="0"/>
              </a:rPr>
              <a:t>Msc</a:t>
            </a:r>
            <a:r>
              <a:rPr lang="en-GB" dirty="0">
                <a:solidFill>
                  <a:srgbClr val="1A3A64"/>
                </a:solidFill>
                <a:latin typeface="Arial" panose="020B0604020202020204" pitchFamily="34" charset="0"/>
                <a:cs typeface="Arial" panose="020B0604020202020204" pitchFamily="34" charset="0"/>
              </a:rPr>
              <a:t>. </a:t>
            </a:r>
            <a:endParaRPr lang="en-US" dirty="0">
              <a:solidFill>
                <a:srgbClr val="1A3A64"/>
              </a:solidFill>
              <a:latin typeface="Arial" panose="020B0604020202020204" pitchFamily="34" charset="0"/>
              <a:cs typeface="Arial" panose="020B0604020202020204" pitchFamily="34" charset="0"/>
            </a:endParaRPr>
          </a:p>
          <a:p>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5198" y="270012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dirty="0"/>
              <a:t>Instituto </a:t>
            </a:r>
            <a:r>
              <a:rPr lang="en-GB" sz="1400" dirty="0" err="1"/>
              <a:t>Geofísico</a:t>
            </a:r>
            <a:r>
              <a:rPr lang="en-GB" sz="1400" dirty="0"/>
              <a:t> - Escuela Politécnica Nacional Quito - Ecuador</a:t>
            </a:r>
            <a:endParaRPr lang="en-GB" sz="1400" noProof="0" dirty="0"/>
          </a:p>
        </p:txBody>
      </p:sp>
      <p:sp>
        <p:nvSpPr>
          <p:cNvPr id="14" name="TextBox 3">
            <a:extLst>
              <a:ext uri="{FF2B5EF4-FFF2-40B4-BE49-F238E27FC236}">
                <a16:creationId xmlns:a16="http://schemas.microsoft.com/office/drawing/2014/main" id="{D46122D2-621E-31CE-451D-B174F76F9990}"/>
              </a:ext>
            </a:extLst>
          </p:cNvPr>
          <p:cNvSpPr txBox="1"/>
          <p:nvPr/>
        </p:nvSpPr>
        <p:spPr>
          <a:xfrm>
            <a:off x="2603816" y="4505337"/>
            <a:ext cx="6984367" cy="1473029"/>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The project focusses to show how the systems protection against Lightning take importance trough the analysis of ground, “Wenner” electric method are used for describe the layers inside ground.</a:t>
            </a:r>
          </a:p>
          <a:p>
            <a:endParaRPr lang="es-EC" dirty="0"/>
          </a:p>
          <a:p>
            <a:r>
              <a:rPr lang="en-US" dirty="0"/>
              <a:t>Another important aspect is the study of impact lightning recorder by the seismic station, that helps to classified the wave for a correct seismic-volcanic monitoring system.</a:t>
            </a:r>
            <a:endParaRPr lang="es-EC" dirty="0"/>
          </a:p>
          <a:p>
            <a:r>
              <a:rPr lang="en-GB" b="1" dirty="0">
                <a:solidFill>
                  <a:srgbClr val="FF0000"/>
                </a:solidFill>
              </a:rPr>
              <a:t> </a:t>
            </a:r>
            <a:endParaRPr lang="en-GB" dirty="0"/>
          </a:p>
        </p:txBody>
      </p:sp>
      <p:pic>
        <p:nvPicPr>
          <p:cNvPr id="19" name="Imagen 18" descr="Interfaz de usuario gráfica, Aplicación&#10;&#10;El contenido generado por IA puede ser incorrecto.">
            <a:extLst>
              <a:ext uri="{FF2B5EF4-FFF2-40B4-BE49-F238E27FC236}">
                <a16:creationId xmlns:a16="http://schemas.microsoft.com/office/drawing/2014/main" id="{AC823863-41DE-600C-5788-36FA5080A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492" y="2333177"/>
            <a:ext cx="2208628" cy="575498"/>
          </a:xfrm>
          <a:prstGeom prst="rect">
            <a:avLst/>
          </a:prstGeom>
        </p:spPr>
      </p:pic>
      <p:sp>
        <p:nvSpPr>
          <p:cNvPr id="3" name="Title 1">
            <a:extLst>
              <a:ext uri="{FF2B5EF4-FFF2-40B4-BE49-F238E27FC236}">
                <a16:creationId xmlns:a16="http://schemas.microsoft.com/office/drawing/2014/main" id="{3046D59B-1094-90D1-4D01-FDDC55296590}"/>
              </a:ext>
            </a:extLst>
          </p:cNvPr>
          <p:cNvSpPr txBox="1">
            <a:spLocks/>
          </p:cNvSpPr>
          <p:nvPr/>
        </p:nvSpPr>
        <p:spPr>
          <a:xfrm>
            <a:off x="11490959" y="749292"/>
            <a:ext cx="701041" cy="310610"/>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P4.2-446</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5D33400-76E6-413C-9D3D-D48B34FFB59E}"/>
              </a:ext>
            </a:extLst>
          </p:cNvPr>
          <p:cNvSpPr txBox="1"/>
          <p:nvPr/>
        </p:nvSpPr>
        <p:spPr>
          <a:xfrm>
            <a:off x="4075607" y="6360846"/>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The presentation is only for illustration porpoise copyright IGEPN</a:t>
            </a:r>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38736" y="1277364"/>
            <a:ext cx="3624835" cy="489335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algn="ctr"/>
            <a:r>
              <a:rPr lang="en-US" sz="1000" i="1" dirty="0"/>
              <a:t>Figure 4. Register storm Cotopaxi Volcano VC1 station. A. Cordova-IGEPN (Nov. 2024) </a:t>
            </a:r>
            <a:endParaRPr lang="es-ES" sz="1000" i="1" dirty="0"/>
          </a:p>
          <a:p>
            <a:endParaRPr lang="en-US" sz="1200" dirty="0"/>
          </a:p>
          <a:p>
            <a:r>
              <a:rPr lang="en-US" sz="1200" dirty="0"/>
              <a:t>Another important aspect is the study of impact lightning recorder by the seismic station, that helps to classify the waveform for the seismic volcanic monitoring system</a:t>
            </a:r>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248913" y="1228900"/>
            <a:ext cx="3798000" cy="512088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To avoid such impacts, it is necessary to calculate the surface protection, through the determination of class and angle, which is shown in (</a:t>
            </a:r>
            <a:r>
              <a:rPr lang="en-US" sz="1200" i="1" dirty="0"/>
              <a:t>figure 2)</a:t>
            </a:r>
            <a:r>
              <a:rPr lang="en-US" sz="1200" dirty="0"/>
              <a:t>.</a:t>
            </a:r>
          </a:p>
          <a:p>
            <a:endParaRPr lang="en-US" sz="1200" dirty="0"/>
          </a:p>
          <a:p>
            <a:endParaRPr lang="en-US" sz="1200" dirty="0"/>
          </a:p>
          <a:p>
            <a:endParaRPr lang="en-US" sz="1200" dirty="0"/>
          </a:p>
          <a:p>
            <a:endParaRPr lang="en-US" sz="1200" dirty="0"/>
          </a:p>
          <a:p>
            <a:endParaRPr lang="en-US" sz="1200" dirty="0"/>
          </a:p>
          <a:p>
            <a:endParaRPr lang="en-GB" sz="1200" dirty="0"/>
          </a:p>
          <a:p>
            <a:endParaRPr lang="en-GB" sz="1200" dirty="0"/>
          </a:p>
          <a:p>
            <a:pPr algn="ctr"/>
            <a:endParaRPr lang="en-US" sz="1000" i="1" dirty="0"/>
          </a:p>
          <a:p>
            <a:pPr algn="ctr"/>
            <a:endParaRPr lang="en-US" sz="1000" i="1" dirty="0"/>
          </a:p>
          <a:p>
            <a:pPr algn="ctr"/>
            <a:r>
              <a:rPr lang="en-US" sz="1000" i="1" dirty="0"/>
              <a:t>Figure 2. Surface Protection standard IEC 62305</a:t>
            </a:r>
            <a:endParaRPr lang="en-GB" sz="1000" i="1" dirty="0"/>
          </a:p>
          <a:p>
            <a:pPr algn="ctr"/>
            <a:endParaRPr lang="en-US" sz="1200" dirty="0"/>
          </a:p>
          <a:p>
            <a:r>
              <a:rPr lang="en-US" sz="1200" dirty="0"/>
              <a:t>Proper grounding system design is crucial to ensure the effective lightning conduction. </a:t>
            </a:r>
          </a:p>
          <a:p>
            <a:r>
              <a:rPr lang="en-US" sz="1200" dirty="0"/>
              <a:t>To achieve this, the system must maintain the lowest possible resistance on the ground. The depth to install the grounding system can be determined with a tellurometer, using the Wenner method, as showed on (</a:t>
            </a:r>
            <a:r>
              <a:rPr lang="en-US" sz="1200" i="1" dirty="0"/>
              <a:t>figure 3)</a:t>
            </a:r>
            <a:r>
              <a:rPr lang="en-US" sz="1200" dirty="0"/>
              <a:t>.</a:t>
            </a:r>
            <a:r>
              <a:rPr lang="en-US" sz="1200" dirty="0">
                <a:highlight>
                  <a:srgbClr val="FF0000"/>
                </a:highlight>
              </a:rPr>
              <a:t> </a:t>
            </a:r>
          </a:p>
          <a:p>
            <a:endParaRPr lang="en-US" sz="1200" dirty="0"/>
          </a:p>
          <a:p>
            <a:endParaRPr lang="en-US" sz="1200" dirty="0"/>
          </a:p>
          <a:p>
            <a:endParaRPr lang="en-US" sz="1200" dirty="0"/>
          </a:p>
          <a:p>
            <a:endParaRPr lang="en-US" sz="1200" dirty="0"/>
          </a:p>
          <a:p>
            <a:endParaRPr lang="en-US" sz="1200" dirty="0"/>
          </a:p>
          <a:p>
            <a:endParaRPr lang="en-US" sz="1200" dirty="0"/>
          </a:p>
          <a:p>
            <a:pPr algn="ctr"/>
            <a:r>
              <a:rPr lang="en-US" sz="1000" i="1" dirty="0"/>
              <a:t>Figure 3. Wenner Method connection </a:t>
            </a:r>
            <a:endParaRPr lang="es-ES" sz="1000" i="1" dirty="0"/>
          </a:p>
          <a:p>
            <a:endParaRPr lang="es-ES" sz="1800" dirty="0"/>
          </a:p>
          <a:p>
            <a:endParaRPr lang="en-US" sz="1200" dirty="0"/>
          </a:p>
          <a:p>
            <a:endParaRPr lang="en-US" sz="1200" dirty="0"/>
          </a:p>
          <a:p>
            <a:endParaRPr lang="en-US" sz="1200" noProof="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noProof="0" dirty="0"/>
          </a:p>
          <a:p>
            <a:pPr algn="ctr"/>
            <a:r>
              <a:rPr lang="en-US" sz="1200" dirty="0"/>
              <a:t>   </a:t>
            </a:r>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3725333" y="250341"/>
            <a:ext cx="7698741" cy="329505"/>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RELATION ABOUT LIGHTENING – ELECTRICITY AND MONITORING SYSTEMS</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246365" y="1228900"/>
            <a:ext cx="3786604" cy="494181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project focusses on showing how the </a:t>
            </a:r>
            <a:r>
              <a:rPr lang="en-GB" sz="1200" b="1" dirty="0"/>
              <a:t>Lightening  System Protection (LPS),</a:t>
            </a:r>
            <a:r>
              <a:rPr lang="en-GB" sz="1200" dirty="0"/>
              <a:t> </a:t>
            </a:r>
            <a:r>
              <a:rPr lang="en-US" sz="1200" dirty="0"/>
              <a:t>take importance through  the analysis of ground, “Wenner” is a method for describing the layers inside ground.</a:t>
            </a:r>
          </a:p>
          <a:p>
            <a:endParaRPr lang="en-US" sz="1200" dirty="0"/>
          </a:p>
          <a:p>
            <a:r>
              <a:rPr lang="en-US" sz="1200" dirty="0"/>
              <a:t>The LPS is important for protecting life and equipment, IEC (International Electrotechnical Commission) standard 62305 is used for designs. The standard classifies levels between risk analysis  and damage, and categorizes the protection into four levels (</a:t>
            </a:r>
            <a:r>
              <a:rPr lang="en-US" sz="1200" i="1" dirty="0"/>
              <a:t>Figure 1.</a:t>
            </a:r>
            <a:r>
              <a:rPr lang="en-US" sz="12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algn="ctr"/>
            <a:endParaRPr lang="en-US" sz="1200" dirty="0"/>
          </a:p>
          <a:p>
            <a:pPr algn="ctr"/>
            <a:endParaRPr lang="en-US" sz="1200" i="1" dirty="0"/>
          </a:p>
          <a:p>
            <a:pPr algn="ctr"/>
            <a:endParaRPr lang="en-US" sz="1000" i="1" dirty="0"/>
          </a:p>
          <a:p>
            <a:pPr algn="ctr"/>
            <a:r>
              <a:rPr lang="en-US" sz="1000" i="1" dirty="0"/>
              <a:t>Figure 1. Level Protection standard IEC 62305</a:t>
            </a:r>
            <a:r>
              <a:rPr lang="es-ES" sz="1000" i="1" dirty="0"/>
              <a:t>.</a:t>
            </a:r>
          </a:p>
          <a:p>
            <a:endParaRPr lang="en-US" sz="1200" dirty="0"/>
          </a:p>
          <a:p>
            <a:r>
              <a:rPr lang="en-US" sz="1200" dirty="0"/>
              <a:t>The LPS aims to intercept lightning strikes using a lightning-capture device, to conduct and dissipate lightning currents in the ground, and reduce step and touch potentials by insulating conductive surfaces and decreasing ground resistivity</a:t>
            </a:r>
            <a:endParaRPr lang="en-US" sz="1200" dirty="0">
              <a:highlight>
                <a:srgbClr val="FF0000"/>
              </a:highlight>
            </a:endParaRPr>
          </a:p>
          <a:p>
            <a:endParaRPr lang="es-ES" sz="1000" i="1" noProof="0" dirty="0"/>
          </a:p>
          <a:p>
            <a:r>
              <a:rPr lang="en-GB" sz="1200" noProof="0" dirty="0"/>
              <a:t> </a:t>
            </a:r>
          </a:p>
        </p:txBody>
      </p:sp>
      <p:sp>
        <p:nvSpPr>
          <p:cNvPr id="15" name="TextBox 3">
            <a:extLst>
              <a:ext uri="{FF2B5EF4-FFF2-40B4-BE49-F238E27FC236}">
                <a16:creationId xmlns:a16="http://schemas.microsoft.com/office/drawing/2014/main" id="{143C780A-D306-D9FA-EEC7-455406624C00}"/>
              </a:ext>
            </a:extLst>
          </p:cNvPr>
          <p:cNvSpPr txBox="1"/>
          <p:nvPr/>
        </p:nvSpPr>
        <p:spPr>
          <a:xfrm>
            <a:off x="5678666" y="680031"/>
            <a:ext cx="1314801" cy="329505"/>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Author: D</a:t>
            </a:r>
            <a:r>
              <a:rPr lang="en-GB" sz="1200" noProof="0" dirty="0">
                <a:solidFill>
                  <a:srgbClr val="1A3A64"/>
                </a:solidFill>
                <a:latin typeface="Arial" panose="020B0604020202020204" pitchFamily="34" charset="0"/>
                <a:cs typeface="Arial" panose="020B0604020202020204" pitchFamily="34" charset="0"/>
              </a:rPr>
              <a:t>. García</a:t>
            </a:r>
          </a:p>
        </p:txBody>
      </p:sp>
      <p:sp>
        <p:nvSpPr>
          <p:cNvPr id="24" name="TextBox 3">
            <a:extLst>
              <a:ext uri="{FF2B5EF4-FFF2-40B4-BE49-F238E27FC236}">
                <a16:creationId xmlns:a16="http://schemas.microsoft.com/office/drawing/2014/main" id="{A34004C7-4749-B7E3-E7D7-B3572BC231EF}"/>
              </a:ext>
            </a:extLst>
          </p:cNvPr>
          <p:cNvSpPr txBox="1"/>
          <p:nvPr/>
        </p:nvSpPr>
        <p:spPr>
          <a:xfrm>
            <a:off x="187155" y="927953"/>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200623" y="932998"/>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Surface Protection and Grounding System</a:t>
            </a:r>
          </a:p>
        </p:txBody>
      </p:sp>
      <p:pic>
        <p:nvPicPr>
          <p:cNvPr id="3" name="Imagen 2" descr="Interfaz de usuario gráfica, Aplicación&#10;&#10;El contenido generado por IA puede ser incorrecto.">
            <a:extLst>
              <a:ext uri="{FF2B5EF4-FFF2-40B4-BE49-F238E27FC236}">
                <a16:creationId xmlns:a16="http://schemas.microsoft.com/office/drawing/2014/main" id="{82615AFC-6B80-9E6E-91BA-569ECEAE5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4821" y="6170714"/>
            <a:ext cx="2208628" cy="575498"/>
          </a:xfrm>
          <a:prstGeom prst="rect">
            <a:avLst/>
          </a:prstGeom>
        </p:spPr>
      </p:pic>
      <p:sp>
        <p:nvSpPr>
          <p:cNvPr id="5" name="object 4">
            <a:extLst>
              <a:ext uri="{FF2B5EF4-FFF2-40B4-BE49-F238E27FC236}">
                <a16:creationId xmlns:a16="http://schemas.microsoft.com/office/drawing/2014/main" id="{73250CF5-83E6-9D96-9F33-315620D48A6E}"/>
              </a:ext>
            </a:extLst>
          </p:cNvPr>
          <p:cNvSpPr txBox="1"/>
          <p:nvPr/>
        </p:nvSpPr>
        <p:spPr>
          <a:xfrm>
            <a:off x="9087482" y="4884704"/>
            <a:ext cx="2346960" cy="476412"/>
          </a:xfrm>
          <a:prstGeom prst="rect">
            <a:avLst/>
          </a:prstGeom>
        </p:spPr>
        <p:txBody>
          <a:bodyPr vert="horz" wrap="square" lIns="0" tIns="12065" rIns="0" bIns="0" rtlCol="0">
            <a:spAutoFit/>
          </a:bodyPr>
          <a:lstStyle/>
          <a:p>
            <a:pPr marL="38100" algn="ctr">
              <a:lnSpc>
                <a:spcPct val="100000"/>
              </a:lnSpc>
              <a:spcBef>
                <a:spcPts val="95"/>
              </a:spcBef>
              <a:tabLst>
                <a:tab pos="266700" algn="l"/>
              </a:tabLst>
            </a:pPr>
            <a:endParaRPr lang="es-EC" sz="1050" baseline="44715" dirty="0">
              <a:latin typeface="Arial" panose="020B0604020202020204" pitchFamily="34" charset="0"/>
              <a:cs typeface="Arial" panose="020B0604020202020204" pitchFamily="34" charset="0"/>
            </a:endParaRPr>
          </a:p>
          <a:p>
            <a:pPr marL="38100" algn="ctr">
              <a:lnSpc>
                <a:spcPct val="100000"/>
              </a:lnSpc>
              <a:spcBef>
                <a:spcPts val="95"/>
              </a:spcBef>
              <a:tabLst>
                <a:tab pos="266700" algn="l"/>
              </a:tabLst>
            </a:pPr>
            <a:endParaRPr lang="es-EC" sz="1050" baseline="44715" dirty="0">
              <a:latin typeface="Arial" panose="020B0604020202020204" pitchFamily="34" charset="0"/>
              <a:cs typeface="Arial" panose="020B0604020202020204" pitchFamily="34" charset="0"/>
            </a:endParaRPr>
          </a:p>
          <a:p>
            <a:pPr marL="38100" algn="ctr">
              <a:lnSpc>
                <a:spcPct val="100000"/>
              </a:lnSpc>
              <a:spcBef>
                <a:spcPts val="95"/>
              </a:spcBef>
              <a:tabLst>
                <a:tab pos="266700" algn="l"/>
              </a:tabLst>
            </a:pPr>
            <a:endParaRPr lang="es-EC" sz="1050" baseline="44715" dirty="0">
              <a:latin typeface="Arial" panose="020B0604020202020204" pitchFamily="34" charset="0"/>
              <a:cs typeface="Arial" panose="020B0604020202020204" pitchFamily="34" charset="0"/>
            </a:endParaRPr>
          </a:p>
          <a:p>
            <a:pPr marL="38100">
              <a:lnSpc>
                <a:spcPct val="100000"/>
              </a:lnSpc>
              <a:spcBef>
                <a:spcPts val="95"/>
              </a:spcBef>
              <a:tabLst>
                <a:tab pos="266700" algn="l"/>
              </a:tabLst>
            </a:pPr>
            <a:endParaRPr sz="1000" baseline="44715" dirty="0">
              <a:latin typeface="Arial" panose="020B0604020202020204" pitchFamily="34" charset="0"/>
              <a:cs typeface="Arial" panose="020B0604020202020204" pitchFamily="34" charset="0"/>
            </a:endParaRPr>
          </a:p>
        </p:txBody>
      </p:sp>
      <p:pic>
        <p:nvPicPr>
          <p:cNvPr id="1026" name="Picture 2" descr="BS EN IEC 62305 Lightning protection standard">
            <a:extLst>
              <a:ext uri="{FF2B5EF4-FFF2-40B4-BE49-F238E27FC236}">
                <a16:creationId xmlns:a16="http://schemas.microsoft.com/office/drawing/2014/main" id="{38C05A17-1FC2-52D3-0576-3DFE06AF60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3161"/>
          <a:stretch>
            <a:fillRect/>
          </a:stretch>
        </p:blipFill>
        <p:spPr bwMode="auto">
          <a:xfrm>
            <a:off x="276017" y="3481701"/>
            <a:ext cx="3757118" cy="1403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C5437BA5-C178-A68F-D72E-CAD9292463FB}"/>
              </a:ext>
            </a:extLst>
          </p:cNvPr>
          <p:cNvSpPr txBox="1"/>
          <p:nvPr/>
        </p:nvSpPr>
        <p:spPr>
          <a:xfrm>
            <a:off x="198551" y="3099494"/>
            <a:ext cx="3816093" cy="32950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a:p>
            <a:r>
              <a:rPr lang="en-GB" dirty="0"/>
              <a:t>Level or Class </a:t>
            </a:r>
          </a:p>
        </p:txBody>
      </p:sp>
      <p:pic>
        <p:nvPicPr>
          <p:cNvPr id="10" name="Imagen 9">
            <a:extLst>
              <a:ext uri="{FF2B5EF4-FFF2-40B4-BE49-F238E27FC236}">
                <a16:creationId xmlns:a16="http://schemas.microsoft.com/office/drawing/2014/main" id="{DCA71082-C344-077B-0712-E30E920B694E}"/>
              </a:ext>
            </a:extLst>
          </p:cNvPr>
          <p:cNvPicPr>
            <a:picLocks noChangeAspect="1"/>
          </p:cNvPicPr>
          <p:nvPr/>
        </p:nvPicPr>
        <p:blipFill>
          <a:blip r:embed="rId5"/>
          <a:stretch>
            <a:fillRect/>
          </a:stretch>
        </p:blipFill>
        <p:spPr>
          <a:xfrm>
            <a:off x="8251407" y="1435458"/>
            <a:ext cx="3612164" cy="3291990"/>
          </a:xfrm>
          <a:prstGeom prst="rect">
            <a:avLst/>
          </a:prstGeom>
        </p:spPr>
      </p:pic>
      <p:sp>
        <p:nvSpPr>
          <p:cNvPr id="11" name="TextBox 3">
            <a:extLst>
              <a:ext uri="{FF2B5EF4-FFF2-40B4-BE49-F238E27FC236}">
                <a16:creationId xmlns:a16="http://schemas.microsoft.com/office/drawing/2014/main" id="{939808EB-6ADF-DD08-530E-071705F8B4B1}"/>
              </a:ext>
            </a:extLst>
          </p:cNvPr>
          <p:cNvSpPr txBox="1"/>
          <p:nvPr/>
        </p:nvSpPr>
        <p:spPr>
          <a:xfrm>
            <a:off x="8029386" y="1012075"/>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Lightning recorder on a volcanic seismic monitoring station </a:t>
            </a:r>
          </a:p>
        </p:txBody>
      </p:sp>
      <p:pic>
        <p:nvPicPr>
          <p:cNvPr id="14" name="Imagen 13">
            <a:extLst>
              <a:ext uri="{FF2B5EF4-FFF2-40B4-BE49-F238E27FC236}">
                <a16:creationId xmlns:a16="http://schemas.microsoft.com/office/drawing/2014/main" id="{B950935F-55E8-8E11-53EC-51611CAB0B68}"/>
              </a:ext>
            </a:extLst>
          </p:cNvPr>
          <p:cNvPicPr>
            <a:picLocks noChangeAspect="1"/>
          </p:cNvPicPr>
          <p:nvPr/>
        </p:nvPicPr>
        <p:blipFill>
          <a:blip r:embed="rId6"/>
          <a:stretch>
            <a:fillRect/>
          </a:stretch>
        </p:blipFill>
        <p:spPr>
          <a:xfrm>
            <a:off x="4881715" y="4955849"/>
            <a:ext cx="2554134" cy="1060287"/>
          </a:xfrm>
          <a:prstGeom prst="rect">
            <a:avLst/>
          </a:prstGeom>
        </p:spPr>
      </p:pic>
      <p:pic>
        <p:nvPicPr>
          <p:cNvPr id="18" name="Imagen 17">
            <a:extLst>
              <a:ext uri="{FF2B5EF4-FFF2-40B4-BE49-F238E27FC236}">
                <a16:creationId xmlns:a16="http://schemas.microsoft.com/office/drawing/2014/main" id="{CB45C84F-8212-8774-B149-9FA51D1976A2}"/>
              </a:ext>
            </a:extLst>
          </p:cNvPr>
          <p:cNvPicPr>
            <a:picLocks noChangeAspect="1"/>
          </p:cNvPicPr>
          <p:nvPr/>
        </p:nvPicPr>
        <p:blipFill>
          <a:blip r:embed="rId7"/>
          <a:stretch>
            <a:fillRect/>
          </a:stretch>
        </p:blipFill>
        <p:spPr>
          <a:xfrm>
            <a:off x="4881715" y="1797995"/>
            <a:ext cx="2433485" cy="1466252"/>
          </a:xfrm>
          <a:prstGeom prst="rect">
            <a:avLst/>
          </a:prstGeom>
        </p:spPr>
      </p:pic>
      <p:sp>
        <p:nvSpPr>
          <p:cNvPr id="19" name="Title 1">
            <a:extLst>
              <a:ext uri="{FF2B5EF4-FFF2-40B4-BE49-F238E27FC236}">
                <a16:creationId xmlns:a16="http://schemas.microsoft.com/office/drawing/2014/main" id="{80BFFD7A-B758-6825-9DD2-EFC207396922}"/>
              </a:ext>
            </a:extLst>
          </p:cNvPr>
          <p:cNvSpPr txBox="1">
            <a:spLocks/>
          </p:cNvSpPr>
          <p:nvPr/>
        </p:nvSpPr>
        <p:spPr>
          <a:xfrm>
            <a:off x="11490959" y="749292"/>
            <a:ext cx="701041" cy="310610"/>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P4.2-446</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2" name="TextBox 3">
            <a:extLst>
              <a:ext uri="{FF2B5EF4-FFF2-40B4-BE49-F238E27FC236}">
                <a16:creationId xmlns:a16="http://schemas.microsoft.com/office/drawing/2014/main" id="{ED44F2B9-FD35-C648-71B0-72FAB9560FF5}"/>
              </a:ext>
            </a:extLst>
          </p:cNvPr>
          <p:cNvSpPr txBox="1"/>
          <p:nvPr/>
        </p:nvSpPr>
        <p:spPr>
          <a:xfrm>
            <a:off x="198551" y="6335254"/>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The presentation is only for </a:t>
            </a:r>
            <a:r>
              <a:rPr lang="en-GB" sz="800" dirty="0">
                <a:solidFill>
                  <a:schemeClr val="bg1">
                    <a:lumMod val="65000"/>
                  </a:schemeClr>
                </a:solidFill>
              </a:rPr>
              <a:t>illustration porpoise copyright IGEPN</a:t>
            </a:r>
            <a:endParaRPr lang="en-GB" sz="800" noProof="0" dirty="0">
              <a:solidFill>
                <a:schemeClr val="bg1">
                  <a:lumMod val="65000"/>
                </a:schemeClr>
              </a:solidFill>
            </a:endParaRPr>
          </a:p>
        </p:txBody>
      </p:sp>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843F0-ABE0-5E63-BE74-C515BD4F926B}"/>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83846703-0067-D7B4-22C0-E2B00C4A528D}"/>
              </a:ext>
            </a:extLst>
          </p:cNvPr>
          <p:cNvSpPr txBox="1"/>
          <p:nvPr/>
        </p:nvSpPr>
        <p:spPr>
          <a:xfrm>
            <a:off x="8209447" y="1122728"/>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Lightning signals (10–25 </a:t>
            </a:r>
            <a:r>
              <a:rPr lang="en-US" sz="1200" dirty="0" err="1"/>
              <a:t>μs</a:t>
            </a:r>
            <a:r>
              <a:rPr lang="en-US" sz="1200" dirty="0"/>
              <a:t>) can be distinguished from volcanic or tectonic events, and histogram classification further supports this separation, improving the reliability of seismic and volcanic monitoring</a:t>
            </a:r>
            <a:r>
              <a:rPr lang="en-US" sz="1000" i="1" dirty="0"/>
              <a:t>.</a:t>
            </a:r>
          </a:p>
          <a:p>
            <a:endParaRPr lang="en-US" sz="1000" i="1" dirty="0"/>
          </a:p>
          <a:p>
            <a:endParaRPr lang="en-US" sz="1000" i="1" dirty="0"/>
          </a:p>
          <a:p>
            <a:endParaRPr lang="en-US" sz="1000" i="1" dirty="0"/>
          </a:p>
          <a:p>
            <a:endParaRPr lang="en-US" sz="1000" i="1" dirty="0"/>
          </a:p>
          <a:p>
            <a:endParaRPr lang="en-US" sz="1000" i="1" dirty="0"/>
          </a:p>
          <a:p>
            <a:endParaRPr lang="en-US" sz="1000" i="1" dirty="0"/>
          </a:p>
          <a:p>
            <a:endParaRPr lang="en-US" sz="1000" i="1" dirty="0"/>
          </a:p>
          <a:p>
            <a:endParaRPr lang="en-US" sz="1000" i="1" dirty="0"/>
          </a:p>
          <a:p>
            <a:endParaRPr lang="en-US" sz="1000" i="1" dirty="0"/>
          </a:p>
          <a:p>
            <a:endParaRPr lang="en-US" sz="1000" i="1" dirty="0"/>
          </a:p>
          <a:p>
            <a:endParaRPr lang="en-US" sz="1000" i="1" dirty="0"/>
          </a:p>
          <a:p>
            <a:endParaRPr lang="en-US" sz="1000" i="1" dirty="0"/>
          </a:p>
          <a:p>
            <a:pPr algn="ctr"/>
            <a:r>
              <a:rPr lang="en-US" sz="1000" i="1" dirty="0"/>
              <a:t>Figure 6. Lightning impact recorder by seismic station </a:t>
            </a:r>
          </a:p>
          <a:p>
            <a:endParaRPr lang="en-US" sz="1200" dirty="0"/>
          </a:p>
          <a:p>
            <a:r>
              <a:rPr lang="en-US" sz="1200" b="1" dirty="0"/>
              <a:t>Reference</a:t>
            </a:r>
            <a:endParaRPr lang="es-ES" sz="1200" b="1" dirty="0"/>
          </a:p>
          <a:p>
            <a:r>
              <a:rPr lang="es-ES" sz="1200" b="1" dirty="0"/>
              <a:t> </a:t>
            </a:r>
            <a:r>
              <a:rPr lang="es-ES" sz="1200" dirty="0"/>
              <a:t>[1]Instituto Colombiano de normas técnicas, Protección contra descargas eléctricas atmosféricas. Colombia, 20008, p. 78.</a:t>
            </a:r>
          </a:p>
          <a:p>
            <a:r>
              <a:rPr lang="es-ES" sz="1200" dirty="0"/>
              <a:t>[2]IEC - AENOR, Protecciones contra el rayo principios generales. Madrid España, 2010, p. 72.</a:t>
            </a:r>
          </a:p>
          <a:p>
            <a:r>
              <a:rPr lang="es-ES" sz="1200" dirty="0"/>
              <a:t>[3]IEC-AENOR, Protecciones contra el rayo, daño físico a estructuras y riesgo humano. Madrid España, 2010, p. 152.</a:t>
            </a:r>
          </a:p>
          <a:p>
            <a:endParaRPr lang="es-ES" sz="1200" dirty="0"/>
          </a:p>
          <a:p>
            <a:endParaRPr lang="en-US" sz="1200" b="1" dirty="0"/>
          </a:p>
          <a:p>
            <a:endParaRPr lang="en-US" sz="1200" b="1"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noProof="0" dirty="0"/>
          </a:p>
          <a:p>
            <a:endParaRPr lang="en-GB" sz="1200" noProof="0" dirty="0"/>
          </a:p>
        </p:txBody>
      </p:sp>
      <p:sp>
        <p:nvSpPr>
          <p:cNvPr id="20" name="TextBox 3">
            <a:extLst>
              <a:ext uri="{FF2B5EF4-FFF2-40B4-BE49-F238E27FC236}">
                <a16:creationId xmlns:a16="http://schemas.microsoft.com/office/drawing/2014/main" id="{D78BE886-18C9-F84A-6AAE-BFD5027C91E4}"/>
              </a:ext>
            </a:extLst>
          </p:cNvPr>
          <p:cNvSpPr txBox="1"/>
          <p:nvPr/>
        </p:nvSpPr>
        <p:spPr>
          <a:xfrm>
            <a:off x="4197000" y="1283573"/>
            <a:ext cx="3798000" cy="4727749"/>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algn="ctr"/>
            <a:endParaRPr lang="en-US" sz="1000" i="1" dirty="0"/>
          </a:p>
          <a:p>
            <a:pPr algn="ctr"/>
            <a:r>
              <a:rPr lang="en-US" sz="1000" i="1" dirty="0"/>
              <a:t>Figure 5. Application of IEC 62305 on a telecom tower- </a:t>
            </a:r>
            <a:r>
              <a:rPr lang="en-US" sz="1000" i="1" dirty="0" err="1"/>
              <a:t>Cotacachi</a:t>
            </a:r>
            <a:r>
              <a:rPr lang="en-US" sz="1000" i="1" dirty="0"/>
              <a:t>-IGEPN.</a:t>
            </a:r>
          </a:p>
          <a:p>
            <a:pPr algn="ctr"/>
            <a:endParaRPr lang="en-US" sz="1200" dirty="0"/>
          </a:p>
          <a:p>
            <a:r>
              <a:rPr lang="en-US" sz="1200" dirty="0"/>
              <a:t>The application of IEC 62305-based lightning protection systems (LPS) improved the safety and reliability of Ecuador’s geophysical monitoring stations by reducing equipment failures caused by lightning and ensuring the continuity of telecommunications connections. </a:t>
            </a:r>
          </a:p>
          <a:p>
            <a:r>
              <a:rPr lang="en-US" sz="1200" dirty="0"/>
              <a:t>These measures protect sensitive instrumentation and personnel, reinforce elevated telecommunications nodes, and improve the monitoring of Ecuador’s seismic and volcanic early-warning network.</a:t>
            </a:r>
          </a:p>
          <a:p>
            <a:endParaRPr lang="en-US" sz="1200" dirty="0"/>
          </a:p>
          <a:p>
            <a:r>
              <a:rPr lang="en-US" sz="1200" dirty="0"/>
              <a:t>The project shows a correlation between lightning strikes, storm activity, and seismic station records. By analyzing waveform timing.</a:t>
            </a:r>
          </a:p>
          <a:p>
            <a:endParaRPr lang="en-US" sz="1200" dirty="0"/>
          </a:p>
          <a:p>
            <a:endParaRPr lang="en-US" sz="1000" i="1"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000" i="1" dirty="0"/>
          </a:p>
          <a:p>
            <a:pPr algn="ctr"/>
            <a:r>
              <a:rPr lang="en-US" sz="1000" i="1" dirty="0"/>
              <a:t>Figure 4. Register storm Cotopaxi Volcano VC1 station. A. Cordova-IGEPN (Nov. 2024) </a:t>
            </a:r>
            <a:endParaRPr lang="es-ES" sz="1000" i="1" dirty="0"/>
          </a:p>
          <a:p>
            <a:endParaRPr lang="en-US" sz="1200" dirty="0"/>
          </a:p>
          <a:p>
            <a:endParaRPr lang="en-US" sz="1200" dirty="0"/>
          </a:p>
          <a:p>
            <a:endParaRPr lang="en-US" sz="1200" dirty="0"/>
          </a:p>
          <a:p>
            <a:r>
              <a:rPr lang="en-US" sz="1200" dirty="0"/>
              <a:t> </a:t>
            </a:r>
          </a:p>
          <a:p>
            <a:endParaRPr lang="en-US" sz="1200" dirty="0"/>
          </a:p>
          <a:p>
            <a:endParaRPr lang="en-US" sz="1200" dirty="0"/>
          </a:p>
          <a:p>
            <a:pPr marL="171450" indent="-171450">
              <a:buFont typeface="Arial" panose="020B0604020202020204" pitchFamily="34" charset="0"/>
              <a:buChar char="•"/>
            </a:pPr>
            <a:endParaRPr lang="en-US" sz="1200" noProof="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noProof="0" dirty="0"/>
          </a:p>
          <a:p>
            <a:endParaRPr lang="en-US" sz="1200" dirty="0"/>
          </a:p>
          <a:p>
            <a:pPr marL="171450" indent="-171450">
              <a:buFont typeface="Arial" panose="020B0604020202020204" pitchFamily="34" charset="0"/>
              <a:buChar char="•"/>
            </a:pPr>
            <a:endParaRPr lang="en-US" sz="1200" noProof="0" dirty="0"/>
          </a:p>
          <a:p>
            <a:pPr algn="ctr"/>
            <a:r>
              <a:rPr lang="en-US" sz="1200" dirty="0"/>
              <a:t>     </a:t>
            </a:r>
            <a:endParaRPr lang="en-US" sz="1200" noProof="0" dirty="0"/>
          </a:p>
          <a:p>
            <a:endParaRPr lang="en-GB" sz="1200" dirty="0"/>
          </a:p>
          <a:p>
            <a:endParaRPr lang="en-GB" sz="1200" noProof="0" dirty="0"/>
          </a:p>
        </p:txBody>
      </p:sp>
      <p:sp>
        <p:nvSpPr>
          <p:cNvPr id="7" name="TextBox 3">
            <a:extLst>
              <a:ext uri="{FF2B5EF4-FFF2-40B4-BE49-F238E27FC236}">
                <a16:creationId xmlns:a16="http://schemas.microsoft.com/office/drawing/2014/main" id="{42BDB5D0-C157-A9D8-30DF-EED80B2C01AA}"/>
              </a:ext>
            </a:extLst>
          </p:cNvPr>
          <p:cNvSpPr txBox="1"/>
          <p:nvPr/>
        </p:nvSpPr>
        <p:spPr>
          <a:xfrm>
            <a:off x="3725333" y="250341"/>
            <a:ext cx="7698741" cy="329505"/>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RELATION ABOUT LIGHTENING – ELECTRICITY AND MONITORING SYSTEMS</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933518D1-40D1-62E2-BE4A-00CA7210867D}"/>
              </a:ext>
            </a:extLst>
          </p:cNvPr>
          <p:cNvSpPr txBox="1"/>
          <p:nvPr/>
        </p:nvSpPr>
        <p:spPr>
          <a:xfrm>
            <a:off x="215440" y="1283573"/>
            <a:ext cx="3786604" cy="5324086"/>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project highlights the crucial role of Lightning Protection Systems (LPS) by characterizing the subsurface using the Wenner method to determine ground resistivity profiles.</a:t>
            </a:r>
          </a:p>
          <a:p>
            <a:endParaRPr lang="en-US" sz="1200" dirty="0"/>
          </a:p>
          <a:p>
            <a:r>
              <a:rPr lang="en-US" sz="1200" dirty="0"/>
              <a:t>LPS are essential for mitigating lightning-related risks, ensuring the protection of human life, structural assets, and sensitive equipment (electronic).</a:t>
            </a:r>
          </a:p>
          <a:p>
            <a:endParaRPr lang="en-US" sz="1200" dirty="0"/>
          </a:p>
          <a:p>
            <a:r>
              <a:rPr lang="en-US" sz="1200" dirty="0"/>
              <a:t>The IEC 62305 standard establishes the design methodology for LPS, integrating probabilistic risk and damage assessment.</a:t>
            </a:r>
          </a:p>
          <a:p>
            <a:endParaRPr lang="en-US" sz="1200" dirty="0"/>
          </a:p>
          <a:p>
            <a:r>
              <a:rPr lang="en-US" sz="1200" dirty="0"/>
              <a:t>This standard defines four distinct protection levels (I–IV), each corresponding to specific risk tolerances and structural vulnerability.</a:t>
            </a:r>
          </a:p>
          <a:p>
            <a:r>
              <a:rPr lang="en-US" sz="1200" dirty="0"/>
              <a:t>The primary function of the LPS is the interception of lightning strikes using air terminals or capture devices.</a:t>
            </a:r>
          </a:p>
          <a:p>
            <a:endParaRPr lang="en-US" sz="1200" dirty="0"/>
          </a:p>
          <a:p>
            <a:r>
              <a:rPr lang="en-US" sz="1200" dirty="0"/>
              <a:t>Lightning currents are safely transported to the ground through down conductors and dissipated into the ground using optimized grounding systems.</a:t>
            </a:r>
          </a:p>
          <a:p>
            <a:endParaRPr lang="en-US" sz="1200" dirty="0"/>
          </a:p>
          <a:p>
            <a:r>
              <a:rPr lang="en-US" sz="1200" dirty="0"/>
              <a:t>Step and touch voltages are minimized by engineering countermeasures such as surface insulation of conductive elements and improved soil resistivity.</a:t>
            </a:r>
          </a:p>
          <a:p>
            <a:endParaRPr lang="en-US" dirty="0"/>
          </a:p>
          <a:p>
            <a:endParaRPr lang="en-US" dirty="0"/>
          </a:p>
          <a:p>
            <a:endParaRPr lang="en-GB" sz="1200" noProof="0" dirty="0"/>
          </a:p>
        </p:txBody>
      </p:sp>
      <p:sp>
        <p:nvSpPr>
          <p:cNvPr id="15" name="TextBox 3">
            <a:extLst>
              <a:ext uri="{FF2B5EF4-FFF2-40B4-BE49-F238E27FC236}">
                <a16:creationId xmlns:a16="http://schemas.microsoft.com/office/drawing/2014/main" id="{EC6AEA9B-AF90-9FA3-C68B-7BF51A9D5EB3}"/>
              </a:ext>
            </a:extLst>
          </p:cNvPr>
          <p:cNvSpPr txBox="1"/>
          <p:nvPr/>
        </p:nvSpPr>
        <p:spPr>
          <a:xfrm>
            <a:off x="5678666" y="680031"/>
            <a:ext cx="1314801" cy="329505"/>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Author: D</a:t>
            </a:r>
            <a:r>
              <a:rPr lang="en-GB" sz="1200" noProof="0" dirty="0">
                <a:solidFill>
                  <a:srgbClr val="1A3A64"/>
                </a:solidFill>
                <a:latin typeface="Arial" panose="020B0604020202020204" pitchFamily="34" charset="0"/>
                <a:cs typeface="Arial" panose="020B0604020202020204" pitchFamily="34" charset="0"/>
              </a:rPr>
              <a:t>. García</a:t>
            </a:r>
          </a:p>
        </p:txBody>
      </p:sp>
      <p:sp>
        <p:nvSpPr>
          <p:cNvPr id="16" name="TextBox 3">
            <a:extLst>
              <a:ext uri="{FF2B5EF4-FFF2-40B4-BE49-F238E27FC236}">
                <a16:creationId xmlns:a16="http://schemas.microsoft.com/office/drawing/2014/main" id="{D4D9A3A1-5CB1-3AB1-C391-69A72093E874}"/>
              </a:ext>
            </a:extLst>
          </p:cNvPr>
          <p:cNvSpPr txBox="1"/>
          <p:nvPr/>
        </p:nvSpPr>
        <p:spPr>
          <a:xfrm>
            <a:off x="198551" y="6335254"/>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The presentation is only for </a:t>
            </a:r>
            <a:r>
              <a:rPr lang="en-GB" sz="800" dirty="0">
                <a:solidFill>
                  <a:schemeClr val="bg1">
                    <a:lumMod val="65000"/>
                  </a:schemeClr>
                </a:solidFill>
              </a:rPr>
              <a:t>illustration porpoise copyright IGEPN</a:t>
            </a:r>
            <a:endParaRPr lang="en-GB" sz="800" noProof="0" dirty="0">
              <a:solidFill>
                <a:schemeClr val="bg1">
                  <a:lumMod val="65000"/>
                </a:schemeClr>
              </a:solidFill>
            </a:endParaRPr>
          </a:p>
        </p:txBody>
      </p:sp>
      <p:sp>
        <p:nvSpPr>
          <p:cNvPr id="24" name="TextBox 3">
            <a:extLst>
              <a:ext uri="{FF2B5EF4-FFF2-40B4-BE49-F238E27FC236}">
                <a16:creationId xmlns:a16="http://schemas.microsoft.com/office/drawing/2014/main" id="{2ACEC97E-669B-0F06-5757-635DDB9773EF}"/>
              </a:ext>
            </a:extLst>
          </p:cNvPr>
          <p:cNvSpPr txBox="1"/>
          <p:nvPr/>
        </p:nvSpPr>
        <p:spPr>
          <a:xfrm>
            <a:off x="187155" y="927953"/>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Summary </a:t>
            </a:r>
          </a:p>
        </p:txBody>
      </p:sp>
      <p:sp>
        <p:nvSpPr>
          <p:cNvPr id="26" name="TextBox 3">
            <a:extLst>
              <a:ext uri="{FF2B5EF4-FFF2-40B4-BE49-F238E27FC236}">
                <a16:creationId xmlns:a16="http://schemas.microsoft.com/office/drawing/2014/main" id="{A377BBE3-FD89-30D5-66E6-A2425B8B88A7}"/>
              </a:ext>
            </a:extLst>
          </p:cNvPr>
          <p:cNvSpPr txBox="1"/>
          <p:nvPr/>
        </p:nvSpPr>
        <p:spPr>
          <a:xfrm>
            <a:off x="4386797" y="927953"/>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a:t>
            </a:r>
          </a:p>
        </p:txBody>
      </p:sp>
      <p:sp>
        <p:nvSpPr>
          <p:cNvPr id="2" name="Title 1">
            <a:extLst>
              <a:ext uri="{FF2B5EF4-FFF2-40B4-BE49-F238E27FC236}">
                <a16:creationId xmlns:a16="http://schemas.microsoft.com/office/drawing/2014/main" id="{33F0EE65-BB70-BDA3-61C8-A276A36029C9}"/>
              </a:ext>
            </a:extLst>
          </p:cNvPr>
          <p:cNvSpPr txBox="1">
            <a:spLocks/>
          </p:cNvSpPr>
          <p:nvPr/>
        </p:nvSpPr>
        <p:spPr>
          <a:xfrm>
            <a:off x="11490959" y="749292"/>
            <a:ext cx="701041" cy="310610"/>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P4.2-446</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Imagen 2" descr="Interfaz de usuario gráfica, Aplicación&#10;&#10;El contenido generado por IA puede ser incorrecto.">
            <a:extLst>
              <a:ext uri="{FF2B5EF4-FFF2-40B4-BE49-F238E27FC236}">
                <a16:creationId xmlns:a16="http://schemas.microsoft.com/office/drawing/2014/main" id="{6704405E-3033-A8C7-9649-73F32312D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821" y="6129748"/>
            <a:ext cx="2208628" cy="575498"/>
          </a:xfrm>
          <a:prstGeom prst="rect">
            <a:avLst/>
          </a:prstGeom>
        </p:spPr>
      </p:pic>
      <p:pic>
        <p:nvPicPr>
          <p:cNvPr id="4" name="object 2">
            <a:extLst>
              <a:ext uri="{FF2B5EF4-FFF2-40B4-BE49-F238E27FC236}">
                <a16:creationId xmlns:a16="http://schemas.microsoft.com/office/drawing/2014/main" id="{2EAB5C14-5624-7300-7D25-64FD9D6AA0C6}"/>
              </a:ext>
            </a:extLst>
          </p:cNvPr>
          <p:cNvPicPr/>
          <p:nvPr/>
        </p:nvPicPr>
        <p:blipFill>
          <a:blip r:embed="rId3" cstate="print"/>
          <a:srcRect l="26541" t="2803" r="48669" b="2367"/>
          <a:stretch>
            <a:fillRect/>
          </a:stretch>
        </p:blipFill>
        <p:spPr>
          <a:xfrm>
            <a:off x="4429960" y="1324538"/>
            <a:ext cx="657151" cy="1654635"/>
          </a:xfrm>
          <a:prstGeom prst="rect">
            <a:avLst/>
          </a:prstGeom>
        </p:spPr>
      </p:pic>
      <p:pic>
        <p:nvPicPr>
          <p:cNvPr id="12" name="Imagen 11">
            <a:extLst>
              <a:ext uri="{FF2B5EF4-FFF2-40B4-BE49-F238E27FC236}">
                <a16:creationId xmlns:a16="http://schemas.microsoft.com/office/drawing/2014/main" id="{D762DC2C-E123-1DD1-704D-F2F3A030FEA4}"/>
              </a:ext>
            </a:extLst>
          </p:cNvPr>
          <p:cNvPicPr>
            <a:picLocks noChangeAspect="1"/>
          </p:cNvPicPr>
          <p:nvPr/>
        </p:nvPicPr>
        <p:blipFill>
          <a:blip r:embed="rId4"/>
          <a:stretch>
            <a:fillRect/>
          </a:stretch>
        </p:blipFill>
        <p:spPr>
          <a:xfrm>
            <a:off x="5130274" y="1324538"/>
            <a:ext cx="2864725" cy="1654635"/>
          </a:xfrm>
          <a:prstGeom prst="rect">
            <a:avLst/>
          </a:prstGeom>
        </p:spPr>
      </p:pic>
      <p:pic>
        <p:nvPicPr>
          <p:cNvPr id="14" name="Imagen 13">
            <a:extLst>
              <a:ext uri="{FF2B5EF4-FFF2-40B4-BE49-F238E27FC236}">
                <a16:creationId xmlns:a16="http://schemas.microsoft.com/office/drawing/2014/main" id="{96C49BB5-A8F4-5A91-7F6C-77D6DF7A4894}"/>
              </a:ext>
            </a:extLst>
          </p:cNvPr>
          <p:cNvPicPr>
            <a:picLocks noChangeAspect="1"/>
          </p:cNvPicPr>
          <p:nvPr/>
        </p:nvPicPr>
        <p:blipFill>
          <a:blip r:embed="rId5"/>
          <a:stretch>
            <a:fillRect/>
          </a:stretch>
        </p:blipFill>
        <p:spPr>
          <a:xfrm>
            <a:off x="8189956" y="1949748"/>
            <a:ext cx="3760844" cy="1665970"/>
          </a:xfrm>
          <a:prstGeom prst="rect">
            <a:avLst/>
          </a:prstGeom>
        </p:spPr>
      </p:pic>
    </p:spTree>
    <p:extLst>
      <p:ext uri="{BB962C8B-B14F-4D97-AF65-F5344CB8AC3E}">
        <p14:creationId xmlns:p14="http://schemas.microsoft.com/office/powerpoint/2010/main" val="9031794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SnT2025_E-Poster Template_CLEAN_250702 (1)</Template>
  <TotalTime>12281</TotalTime>
  <Words>822</Words>
  <Application>Microsoft Office PowerPoint</Application>
  <PresentationFormat>Panorámica</PresentationFormat>
  <Paragraphs>191</Paragraphs>
  <Slides>3</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Aptos</vt:lpstr>
      <vt:lpstr>Aptos Display</vt:lpstr>
      <vt:lpstr>Arial</vt:lpstr>
      <vt:lpstr>Office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Darío García</dc:creator>
  <cp:lastModifiedBy>Darío García</cp:lastModifiedBy>
  <cp:revision>22</cp:revision>
  <dcterms:created xsi:type="dcterms:W3CDTF">2025-08-06T15:10:14Z</dcterms:created>
  <dcterms:modified xsi:type="dcterms:W3CDTF">2025-08-27T20:40:15Z</dcterms:modified>
</cp:coreProperties>
</file>