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1"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9"/>
            <p14:sldId id="26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CBD9"/>
    <a:srgbClr val="1A3A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4" autoAdjust="0"/>
    <p:restoredTop sz="94660"/>
  </p:normalViewPr>
  <p:slideViewPr>
    <p:cSldViewPr snapToGrid="0">
      <p:cViewPr varScale="1">
        <p:scale>
          <a:sx n="77" d="100"/>
          <a:sy n="77"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de-AT"/>
          </a:p>
        </p:txBody>
      </p:sp>
      <p:sp>
        <p:nvSpPr>
          <p:cNvPr id="3" name="Untertitel 2">
            <a:extLst>
              <a:ext uri="{FF2B5EF4-FFF2-40B4-BE49-F238E27FC236}">
                <a16:creationId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de-AT"/>
          </a:p>
        </p:txBody>
      </p:sp>
      <p:sp>
        <p:nvSpPr>
          <p:cNvPr id="4" name="Datumsplatzhalter 3">
            <a:extLst>
              <a:ext uri="{FF2B5EF4-FFF2-40B4-BE49-F238E27FC236}">
                <a16:creationId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BE62C-B8DA-21FE-3717-7E3AE1352C7E}"/>
              </a:ext>
            </a:extLst>
          </p:cNvPr>
          <p:cNvSpPr>
            <a:spLocks noGrp="1"/>
          </p:cNvSpPr>
          <p:nvPr>
            <p:ph type="title"/>
          </p:nvPr>
        </p:nvSpPr>
        <p:spPr/>
        <p:txBody>
          <a:bodyPr/>
          <a:lstStyle/>
          <a:p>
            <a:r>
              <a:rPr lang="fr-FR" smtClean="0"/>
              <a:t>Modifiez le style du titre</a:t>
            </a:r>
            <a:endParaRPr lang="de-AT"/>
          </a:p>
        </p:txBody>
      </p:sp>
      <p:sp>
        <p:nvSpPr>
          <p:cNvPr id="3" name="Vertikaler Textplatzhalter 2">
            <a:extLst>
              <a:ext uri="{FF2B5EF4-FFF2-40B4-BE49-F238E27FC236}">
                <a16:creationId xmlns:a16="http://schemas.microsoft.com/office/drawing/2014/main" id="{0ED8C027-1CCC-AAB3-EB2B-8DBFA63D17BC}"/>
              </a:ext>
            </a:extLst>
          </p:cNvPr>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4" name="Datumsplatzhalter 3">
            <a:extLst>
              <a:ext uri="{FF2B5EF4-FFF2-40B4-BE49-F238E27FC236}">
                <a16:creationId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fr-FR" smtClean="0"/>
              <a:t>Modifiez le style du titre</a:t>
            </a:r>
            <a:endParaRPr lang="de-AT"/>
          </a:p>
        </p:txBody>
      </p:sp>
      <p:sp>
        <p:nvSpPr>
          <p:cNvPr id="3" name="Vertikaler Textplatzhalter 2">
            <a:extLst>
              <a:ext uri="{FF2B5EF4-FFF2-40B4-BE49-F238E27FC236}">
                <a16:creationId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4" name="Datumsplatzhalter 3">
            <a:extLst>
              <a:ext uri="{FF2B5EF4-FFF2-40B4-BE49-F238E27FC236}">
                <a16:creationId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0D616-9150-8F3E-6FBE-F751E77CDF87}"/>
              </a:ext>
            </a:extLst>
          </p:cNvPr>
          <p:cNvSpPr>
            <a:spLocks noGrp="1"/>
          </p:cNvSpPr>
          <p:nvPr>
            <p:ph type="title"/>
          </p:nvPr>
        </p:nvSpPr>
        <p:spPr/>
        <p:txBody>
          <a:bodyPr/>
          <a:lstStyle/>
          <a:p>
            <a:r>
              <a:rPr lang="fr-FR" smtClean="0"/>
              <a:t>Modifiez le style du titre</a:t>
            </a:r>
            <a:endParaRPr lang="de-AT"/>
          </a:p>
        </p:txBody>
      </p:sp>
      <p:sp>
        <p:nvSpPr>
          <p:cNvPr id="3" name="Inhaltsplatzhalter 2">
            <a:extLst>
              <a:ext uri="{FF2B5EF4-FFF2-40B4-BE49-F238E27FC236}">
                <a16:creationId xmlns:a16="http://schemas.microsoft.com/office/drawing/2014/main" id="{C735E4BF-FDCD-FFBB-4D0C-39E150D36AA4}"/>
              </a:ext>
            </a:extLst>
          </p:cNvPr>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4" name="Datumsplatzhalter 3">
            <a:extLst>
              <a:ext uri="{FF2B5EF4-FFF2-40B4-BE49-F238E27FC236}">
                <a16:creationId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de-AT"/>
          </a:p>
        </p:txBody>
      </p:sp>
      <p:sp>
        <p:nvSpPr>
          <p:cNvPr id="3" name="Textplatzhalter 2">
            <a:extLst>
              <a:ext uri="{FF2B5EF4-FFF2-40B4-BE49-F238E27FC236}">
                <a16:creationId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smtClean="0"/>
              <a:t>Modifier les styles du texte du masque</a:t>
            </a:r>
          </a:p>
        </p:txBody>
      </p:sp>
      <p:sp>
        <p:nvSpPr>
          <p:cNvPr id="4" name="Datumsplatzhalter 3">
            <a:extLst>
              <a:ext uri="{FF2B5EF4-FFF2-40B4-BE49-F238E27FC236}">
                <a16:creationId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E70FB-4890-3F05-1356-B62F6837A189}"/>
              </a:ext>
            </a:extLst>
          </p:cNvPr>
          <p:cNvSpPr>
            <a:spLocks noGrp="1"/>
          </p:cNvSpPr>
          <p:nvPr>
            <p:ph type="title"/>
          </p:nvPr>
        </p:nvSpPr>
        <p:spPr/>
        <p:txBody>
          <a:bodyPr/>
          <a:lstStyle/>
          <a:p>
            <a:r>
              <a:rPr lang="fr-FR" smtClean="0"/>
              <a:t>Modifiez le style du titre</a:t>
            </a:r>
            <a:endParaRPr lang="de-AT"/>
          </a:p>
        </p:txBody>
      </p:sp>
      <p:sp>
        <p:nvSpPr>
          <p:cNvPr id="3" name="Inhaltsplatzhalter 2">
            <a:extLst>
              <a:ext uri="{FF2B5EF4-FFF2-40B4-BE49-F238E27FC236}">
                <a16:creationId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4" name="Inhaltsplatzhalter 3">
            <a:extLst>
              <a:ext uri="{FF2B5EF4-FFF2-40B4-BE49-F238E27FC236}">
                <a16:creationId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5" name="Datumsplatzhalter 4">
            <a:extLst>
              <a:ext uri="{FF2B5EF4-FFF2-40B4-BE49-F238E27FC236}">
                <a16:creationId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6" name="Fußzeilenplatzhalter 5">
            <a:extLst>
              <a:ext uri="{FF2B5EF4-FFF2-40B4-BE49-F238E27FC236}">
                <a16:creationId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fr-FR" smtClean="0"/>
              <a:t>Modifiez le style du titre</a:t>
            </a:r>
            <a:endParaRPr lang="de-AT"/>
          </a:p>
        </p:txBody>
      </p:sp>
      <p:sp>
        <p:nvSpPr>
          <p:cNvPr id="3" name="Textplatzhalter 2">
            <a:extLst>
              <a:ext uri="{FF2B5EF4-FFF2-40B4-BE49-F238E27FC236}">
                <a16:creationId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Inhaltsplatzhalter 3">
            <a:extLst>
              <a:ext uri="{FF2B5EF4-FFF2-40B4-BE49-F238E27FC236}">
                <a16:creationId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5" name="Textplatzhalter 4">
            <a:extLst>
              <a:ext uri="{FF2B5EF4-FFF2-40B4-BE49-F238E27FC236}">
                <a16:creationId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Inhaltsplatzhalter 5">
            <a:extLst>
              <a:ext uri="{FF2B5EF4-FFF2-40B4-BE49-F238E27FC236}">
                <a16:creationId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7" name="Datumsplatzhalter 6">
            <a:extLst>
              <a:ext uri="{FF2B5EF4-FFF2-40B4-BE49-F238E27FC236}">
                <a16:creationId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8" name="Fußzeilenplatzhalter 7">
            <a:extLst>
              <a:ext uri="{FF2B5EF4-FFF2-40B4-BE49-F238E27FC236}">
                <a16:creationId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A458B-16E3-B6D6-6430-3033C0EF15D8}"/>
              </a:ext>
            </a:extLst>
          </p:cNvPr>
          <p:cNvSpPr>
            <a:spLocks noGrp="1"/>
          </p:cNvSpPr>
          <p:nvPr>
            <p:ph type="title"/>
          </p:nvPr>
        </p:nvSpPr>
        <p:spPr/>
        <p:txBody>
          <a:bodyPr/>
          <a:lstStyle/>
          <a:p>
            <a:r>
              <a:rPr lang="fr-FR" smtClean="0"/>
              <a:t>Modifiez le style du titre</a:t>
            </a:r>
            <a:endParaRPr lang="de-AT"/>
          </a:p>
        </p:txBody>
      </p:sp>
      <p:sp>
        <p:nvSpPr>
          <p:cNvPr id="3" name="Datumsplatzhalter 2">
            <a:extLst>
              <a:ext uri="{FF2B5EF4-FFF2-40B4-BE49-F238E27FC236}">
                <a16:creationId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4" name="Fußzeilenplatzhalter 3">
            <a:extLst>
              <a:ext uri="{FF2B5EF4-FFF2-40B4-BE49-F238E27FC236}">
                <a16:creationId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3" name="Fußzeilenplatzhalter 2">
            <a:extLst>
              <a:ext uri="{FF2B5EF4-FFF2-40B4-BE49-F238E27FC236}">
                <a16:creationId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de-AT"/>
          </a:p>
        </p:txBody>
      </p:sp>
      <p:sp>
        <p:nvSpPr>
          <p:cNvPr id="3" name="Inhaltsplatzhalter 2">
            <a:extLst>
              <a:ext uri="{FF2B5EF4-FFF2-40B4-BE49-F238E27FC236}">
                <a16:creationId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de-AT"/>
          </a:p>
        </p:txBody>
      </p:sp>
      <p:sp>
        <p:nvSpPr>
          <p:cNvPr id="4" name="Textplatzhalter 3">
            <a:extLst>
              <a:ext uri="{FF2B5EF4-FFF2-40B4-BE49-F238E27FC236}">
                <a16:creationId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umsplatzhalter 4">
            <a:extLst>
              <a:ext uri="{FF2B5EF4-FFF2-40B4-BE49-F238E27FC236}">
                <a16:creationId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6" name="Fußzeilenplatzhalter 5">
            <a:extLst>
              <a:ext uri="{FF2B5EF4-FFF2-40B4-BE49-F238E27FC236}">
                <a16:creationId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de-AT"/>
          </a:p>
        </p:txBody>
      </p:sp>
      <p:sp>
        <p:nvSpPr>
          <p:cNvPr id="3" name="Bildplatzhalter 2">
            <a:extLst>
              <a:ext uri="{FF2B5EF4-FFF2-40B4-BE49-F238E27FC236}">
                <a16:creationId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de-AT"/>
          </a:p>
        </p:txBody>
      </p:sp>
      <p:sp>
        <p:nvSpPr>
          <p:cNvPr id="4" name="Textplatzhalter 3">
            <a:extLst>
              <a:ext uri="{FF2B5EF4-FFF2-40B4-BE49-F238E27FC236}">
                <a16:creationId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umsplatzhalter 4">
            <a:extLst>
              <a:ext uri="{FF2B5EF4-FFF2-40B4-BE49-F238E27FC236}">
                <a16:creationId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29.08.2025</a:t>
            </a:fld>
            <a:endParaRPr lang="de-AT"/>
          </a:p>
        </p:txBody>
      </p:sp>
      <p:sp>
        <p:nvSpPr>
          <p:cNvPr id="6" name="Fußzeilenplatzhalter 5">
            <a:extLst>
              <a:ext uri="{FF2B5EF4-FFF2-40B4-BE49-F238E27FC236}">
                <a16:creationId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‹N°›</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29.08.2025</a:t>
            </a:fld>
            <a:endParaRPr lang="de-AT"/>
          </a:p>
        </p:txBody>
      </p:sp>
      <p:sp>
        <p:nvSpPr>
          <p:cNvPr id="5" name="Fußzeilenplatzhalter 4">
            <a:extLst>
              <a:ext uri="{FF2B5EF4-FFF2-40B4-BE49-F238E27FC236}">
                <a16:creationId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‹N°›</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a16="http://schemas.microsoft.com/office/drawing/2014/main" id="{4212E3CC-C8F3-8724-236C-B7DF711CDA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3">
            <a:extLst>
              <a:ext uri="{FF2B5EF4-FFF2-40B4-BE49-F238E27FC236}">
                <a16:creationId xmlns:a16="http://schemas.microsoft.com/office/drawing/2014/main" id="{5641CF85-E5C3-9FF3-BBD7-6666AB809856}"/>
              </a:ext>
            </a:extLst>
          </p:cNvPr>
          <p:cNvSpPr txBox="1"/>
          <p:nvPr/>
        </p:nvSpPr>
        <p:spPr>
          <a:xfrm>
            <a:off x="947462" y="1467801"/>
            <a:ext cx="10272988" cy="746575"/>
          </a:xfrm>
          <a:prstGeom prst="rect">
            <a:avLst/>
          </a:prstGeom>
          <a:noFill/>
        </p:spPr>
        <p:txBody>
          <a:bodyPr wrap="square" lIns="0" tIns="0" rIns="0" bIns="0" rtlCol="0" anchor="ctr">
            <a:normAutofit/>
          </a:bodyPr>
          <a:lstStyle/>
          <a:p>
            <a:r>
              <a:rPr lang="en-GB" sz="2400" b="1" noProof="0" dirty="0" smtClean="0">
                <a:solidFill>
                  <a:srgbClr val="1A3A64"/>
                </a:solidFill>
                <a:latin typeface="Arial" panose="020B0604020202020204" pitchFamily="34" charset="0"/>
                <a:cs typeface="Arial" panose="020B0604020202020204" pitchFamily="34" charset="0"/>
              </a:rPr>
              <a:t>Perspective for SPALAX-NG improvement</a:t>
            </a:r>
            <a:endParaRPr lang="en-GB" sz="2400" b="1" noProof="0" dirty="0">
              <a:solidFill>
                <a:srgbClr val="1A3A64"/>
              </a:solidFill>
              <a:latin typeface="Arial" panose="020B0604020202020204" pitchFamily="34" charset="0"/>
              <a:cs typeface="Arial" panose="020B0604020202020204" pitchFamily="34" charset="0"/>
            </a:endParaRPr>
          </a:p>
        </p:txBody>
      </p:sp>
      <p:sp>
        <p:nvSpPr>
          <p:cNvPr id="10" name="TextBox 3">
            <a:extLst>
              <a:ext uri="{FF2B5EF4-FFF2-40B4-BE49-F238E27FC236}">
                <a16:creationId xmlns:a16="http://schemas.microsoft.com/office/drawing/2014/main" id="{3D37EAC3-90CD-EA42-4DD4-7E98DD56B841}"/>
              </a:ext>
            </a:extLst>
          </p:cNvPr>
          <p:cNvSpPr txBox="1"/>
          <p:nvPr/>
        </p:nvSpPr>
        <p:spPr>
          <a:xfrm>
            <a:off x="947463" y="2344870"/>
            <a:ext cx="10272988" cy="502511"/>
          </a:xfrm>
          <a:prstGeom prst="rect">
            <a:avLst/>
          </a:prstGeom>
          <a:noFill/>
        </p:spPr>
        <p:txBody>
          <a:bodyPr wrap="square" lIns="0" tIns="0" rIns="0" bIns="0" rtlCol="0" anchor="ctr">
            <a:normAutofit/>
          </a:bodyPr>
          <a:lstStyle/>
          <a:p>
            <a:r>
              <a:rPr lang="en-GB" noProof="0" dirty="0" smtClean="0">
                <a:solidFill>
                  <a:srgbClr val="1A3A64"/>
                </a:solidFill>
                <a:latin typeface="Arial" panose="020B0604020202020204" pitchFamily="34" charset="0"/>
                <a:cs typeface="Arial" panose="020B0604020202020204" pitchFamily="34" charset="0"/>
              </a:rPr>
              <a:t>G. </a:t>
            </a:r>
            <a:r>
              <a:rPr lang="en-GB" noProof="0" dirty="0" err="1" smtClean="0">
                <a:solidFill>
                  <a:srgbClr val="1A3A64"/>
                </a:solidFill>
                <a:latin typeface="Arial" panose="020B0604020202020204" pitchFamily="34" charset="0"/>
                <a:cs typeface="Arial" panose="020B0604020202020204" pitchFamily="34" charset="0"/>
              </a:rPr>
              <a:t>C</a:t>
            </a:r>
            <a:r>
              <a:rPr lang="en-GB" cap="small" noProof="0" dirty="0" err="1" smtClean="0">
                <a:solidFill>
                  <a:srgbClr val="1A3A64"/>
                </a:solidFill>
                <a:latin typeface="Arial" panose="020B0604020202020204" pitchFamily="34" charset="0"/>
                <a:cs typeface="Arial" panose="020B0604020202020204" pitchFamily="34" charset="0"/>
              </a:rPr>
              <a:t>ouchaux</a:t>
            </a:r>
            <a:r>
              <a:rPr lang="en-GB" noProof="0" dirty="0" smtClean="0">
                <a:solidFill>
                  <a:srgbClr val="1A3A64"/>
                </a:solidFill>
                <a:latin typeface="Arial" panose="020B0604020202020204" pitchFamily="34" charset="0"/>
                <a:cs typeface="Arial" panose="020B0604020202020204" pitchFamily="34" charset="0"/>
              </a:rPr>
              <a:t>, A. D</a:t>
            </a:r>
            <a:r>
              <a:rPr lang="en-GB" cap="small" noProof="0" dirty="0" smtClean="0">
                <a:solidFill>
                  <a:srgbClr val="1A3A64"/>
                </a:solidFill>
                <a:latin typeface="Arial" panose="020B0604020202020204" pitchFamily="34" charset="0"/>
                <a:cs typeface="Arial" panose="020B0604020202020204" pitchFamily="34" charset="0"/>
              </a:rPr>
              <a:t>er</a:t>
            </a:r>
            <a:r>
              <a:rPr lang="en-GB" noProof="0" dirty="0" smtClean="0">
                <a:solidFill>
                  <a:srgbClr val="1A3A64"/>
                </a:solidFill>
                <a:latin typeface="Arial" panose="020B0604020202020204" pitchFamily="34" charset="0"/>
                <a:cs typeface="Arial" panose="020B0604020202020204" pitchFamily="34" charset="0"/>
              </a:rPr>
              <a:t> </a:t>
            </a:r>
            <a:r>
              <a:rPr lang="en-GB" noProof="0" dirty="0" err="1" smtClean="0">
                <a:solidFill>
                  <a:srgbClr val="1A3A64"/>
                </a:solidFill>
                <a:latin typeface="Arial" panose="020B0604020202020204" pitchFamily="34" charset="0"/>
                <a:cs typeface="Arial" panose="020B0604020202020204" pitchFamily="34" charset="0"/>
              </a:rPr>
              <a:t>M</a:t>
            </a:r>
            <a:r>
              <a:rPr lang="en-GB" cap="small" noProof="0" dirty="0" err="1" smtClean="0">
                <a:solidFill>
                  <a:srgbClr val="1A3A64"/>
                </a:solidFill>
                <a:latin typeface="Arial" panose="020B0604020202020204" pitchFamily="34" charset="0"/>
                <a:cs typeface="Arial" panose="020B0604020202020204" pitchFamily="34" charset="0"/>
              </a:rPr>
              <a:t>esrobian</a:t>
            </a:r>
            <a:r>
              <a:rPr lang="en-GB" dirty="0">
                <a:solidFill>
                  <a:srgbClr val="1A3A64"/>
                </a:solidFill>
                <a:latin typeface="Arial" panose="020B0604020202020204" pitchFamily="34" charset="0"/>
                <a:cs typeface="Arial" panose="020B0604020202020204" pitchFamily="34" charset="0"/>
              </a:rPr>
              <a:t>-</a:t>
            </a:r>
            <a:r>
              <a:rPr lang="en-GB" noProof="0" dirty="0" err="1" smtClean="0">
                <a:solidFill>
                  <a:srgbClr val="1A3A64"/>
                </a:solidFill>
                <a:latin typeface="Arial" panose="020B0604020202020204" pitchFamily="34" charset="0"/>
                <a:cs typeface="Arial" panose="020B0604020202020204" pitchFamily="34" charset="0"/>
              </a:rPr>
              <a:t>K</a:t>
            </a:r>
            <a:r>
              <a:rPr lang="en-GB" cap="small" noProof="0" dirty="0" err="1" smtClean="0">
                <a:solidFill>
                  <a:srgbClr val="1A3A64"/>
                </a:solidFill>
                <a:latin typeface="Arial" panose="020B0604020202020204" pitchFamily="34" charset="0"/>
                <a:cs typeface="Arial" panose="020B0604020202020204" pitchFamily="34" charset="0"/>
              </a:rPr>
              <a:t>abakian</a:t>
            </a:r>
            <a:r>
              <a:rPr lang="en-GB" noProof="0" dirty="0" smtClean="0">
                <a:solidFill>
                  <a:srgbClr val="1A3A64"/>
                </a:solidFill>
                <a:latin typeface="Arial" panose="020B0604020202020204" pitchFamily="34" charset="0"/>
                <a:cs typeface="Arial" panose="020B0604020202020204" pitchFamily="34" charset="0"/>
              </a:rPr>
              <a:t>, P. G</a:t>
            </a:r>
            <a:r>
              <a:rPr lang="en-GB" cap="small" noProof="0" dirty="0" smtClean="0">
                <a:solidFill>
                  <a:srgbClr val="1A3A64"/>
                </a:solidFill>
                <a:latin typeface="Arial" panose="020B0604020202020204" pitchFamily="34" charset="0"/>
                <a:cs typeface="Arial" panose="020B0604020202020204" pitchFamily="34" charset="0"/>
              </a:rPr>
              <a:t>ross</a:t>
            </a:r>
            <a:r>
              <a:rPr lang="en-GB" noProof="0" dirty="0" smtClean="0">
                <a:solidFill>
                  <a:srgbClr val="1A3A64"/>
                </a:solidFill>
                <a:latin typeface="Arial" panose="020B0604020202020204" pitchFamily="34" charset="0"/>
                <a:cs typeface="Arial" panose="020B0604020202020204" pitchFamily="34" charset="0"/>
              </a:rPr>
              <a:t>,</a:t>
            </a:r>
            <a:r>
              <a:rPr lang="en-GB" dirty="0">
                <a:solidFill>
                  <a:srgbClr val="1A3A64"/>
                </a:solidFill>
                <a:latin typeface="Arial" panose="020B0604020202020204" pitchFamily="34" charset="0"/>
                <a:cs typeface="Arial" panose="020B0604020202020204" pitchFamily="34" charset="0"/>
              </a:rPr>
              <a:t> S. </a:t>
            </a:r>
            <a:r>
              <a:rPr lang="en-GB" dirty="0" err="1">
                <a:solidFill>
                  <a:srgbClr val="1A3A64"/>
                </a:solidFill>
                <a:latin typeface="Arial" panose="020B0604020202020204" pitchFamily="34" charset="0"/>
                <a:cs typeface="Arial" panose="020B0604020202020204" pitchFamily="34" charset="0"/>
              </a:rPr>
              <a:t>T</a:t>
            </a:r>
            <a:r>
              <a:rPr lang="en-GB" cap="small" dirty="0" err="1">
                <a:solidFill>
                  <a:srgbClr val="1A3A64"/>
                </a:solidFill>
                <a:latin typeface="Arial" panose="020B0604020202020204" pitchFamily="34" charset="0"/>
                <a:cs typeface="Arial" panose="020B0604020202020204" pitchFamily="34" charset="0"/>
              </a:rPr>
              <a:t>opin</a:t>
            </a:r>
            <a:r>
              <a:rPr lang="en-GB" noProof="0" dirty="0" smtClean="0">
                <a:solidFill>
                  <a:srgbClr val="1A3A64"/>
                </a:solidFill>
                <a:latin typeface="Arial" panose="020B0604020202020204" pitchFamily="34" charset="0"/>
                <a:cs typeface="Arial" panose="020B0604020202020204" pitchFamily="34" charset="0"/>
              </a:rPr>
              <a:t> </a:t>
            </a:r>
            <a:r>
              <a:rPr lang="en-GB" dirty="0" smtClean="0">
                <a:solidFill>
                  <a:srgbClr val="1A3A64"/>
                </a:solidFill>
                <a:latin typeface="Arial" panose="020B0604020202020204" pitchFamily="34" charset="0"/>
                <a:cs typeface="Arial" panose="020B0604020202020204" pitchFamily="34" charset="0"/>
              </a:rPr>
              <a:t> </a:t>
            </a:r>
            <a:endParaRPr lang="en-GB" noProof="0" dirty="0">
              <a:solidFill>
                <a:srgbClr val="1A3A64"/>
              </a:solidFill>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D704B700-9CAA-AD00-BCFB-1247EE1D285E}"/>
              </a:ext>
            </a:extLst>
          </p:cNvPr>
          <p:cNvSpPr txBox="1"/>
          <p:nvPr/>
        </p:nvSpPr>
        <p:spPr>
          <a:xfrm>
            <a:off x="947462" y="2952157"/>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fr-FR" sz="1400" dirty="0" smtClean="0"/>
              <a:t>CEA</a:t>
            </a:r>
            <a:r>
              <a:rPr lang="fr-FR" sz="1400" dirty="0"/>
              <a:t>, DAM, DIF, F-91 297 Arpajon, </a:t>
            </a:r>
            <a:r>
              <a:rPr lang="fr-FR" sz="1400" dirty="0" smtClean="0"/>
              <a:t>France</a:t>
            </a:r>
            <a:endParaRPr lang="fr-FR" sz="1400" dirty="0"/>
          </a:p>
        </p:txBody>
      </p:sp>
      <p:sp>
        <p:nvSpPr>
          <p:cNvPr id="14" name="TextBox 3">
            <a:extLst>
              <a:ext uri="{FF2B5EF4-FFF2-40B4-BE49-F238E27FC236}">
                <a16:creationId xmlns:a16="http://schemas.microsoft.com/office/drawing/2014/main" id="{D46122D2-621E-31CE-451D-B174F76F9990}"/>
              </a:ext>
            </a:extLst>
          </p:cNvPr>
          <p:cNvSpPr txBox="1"/>
          <p:nvPr/>
        </p:nvSpPr>
        <p:spPr>
          <a:xfrm>
            <a:off x="2636518" y="4273614"/>
            <a:ext cx="6984367" cy="193899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dirty="0"/>
              <a:t>In the context of the Comprehensive Nuclear Test Ban Treaty (CTBT), </a:t>
            </a:r>
            <a:r>
              <a:rPr lang="en-US" dirty="0" smtClean="0"/>
              <a:t>CEA/DAM </a:t>
            </a:r>
            <a:r>
              <a:rPr lang="en-US" dirty="0"/>
              <a:t>developed the SPALAX-NG (</a:t>
            </a:r>
            <a:r>
              <a:rPr lang="en-US" dirty="0" err="1"/>
              <a:t>Système</a:t>
            </a:r>
            <a:r>
              <a:rPr lang="en-US" dirty="0"/>
              <a:t> de </a:t>
            </a:r>
            <a:r>
              <a:rPr lang="en-US" dirty="0" err="1"/>
              <a:t>Prélèvement</a:t>
            </a:r>
            <a:r>
              <a:rPr lang="en-US" dirty="0"/>
              <a:t> </a:t>
            </a:r>
            <a:r>
              <a:rPr lang="en-US" dirty="0" err="1"/>
              <a:t>Automatique</a:t>
            </a:r>
            <a:r>
              <a:rPr lang="en-US" dirty="0"/>
              <a:t> </a:t>
            </a:r>
            <a:r>
              <a:rPr lang="en-US" dirty="0" err="1"/>
              <a:t>en</a:t>
            </a:r>
            <a:r>
              <a:rPr lang="en-US" dirty="0"/>
              <a:t> </a:t>
            </a:r>
            <a:r>
              <a:rPr lang="en-US" dirty="0" err="1"/>
              <a:t>Ligne</a:t>
            </a:r>
            <a:r>
              <a:rPr lang="en-US" dirty="0"/>
              <a:t> avec </a:t>
            </a:r>
            <a:r>
              <a:rPr lang="en-US" dirty="0" err="1"/>
              <a:t>l'Analyse</a:t>
            </a:r>
            <a:r>
              <a:rPr lang="en-US" dirty="0"/>
              <a:t> du </a:t>
            </a:r>
            <a:r>
              <a:rPr lang="en-US" dirty="0" err="1"/>
              <a:t>Xénon</a:t>
            </a:r>
            <a:r>
              <a:rPr lang="en-US" dirty="0"/>
              <a:t> – New Generation) which was certified in 2021. From this date, it began to be introduced in the International Monitoring System to detect xenon releases following a nuclear explosion. </a:t>
            </a:r>
            <a:endParaRPr lang="en-US" dirty="0" smtClean="0"/>
          </a:p>
          <a:p>
            <a:r>
              <a:rPr lang="en-US" dirty="0" smtClean="0"/>
              <a:t>This </a:t>
            </a:r>
            <a:r>
              <a:rPr lang="en-US" dirty="0"/>
              <a:t>system is still under continuous improvement. In particular, CEA/DAM continues to work on several aspects (detection, materials, heating components, etc.) in order to improve its working and technical robustness. This presentation aims to provide an overview of the different ways to improve SPALAX-NG technologies.</a:t>
            </a:r>
            <a:endParaRPr lang="en-GB" dirty="0"/>
          </a:p>
        </p:txBody>
      </p:sp>
      <p:sp>
        <p:nvSpPr>
          <p:cNvPr id="2" name="Title 1">
            <a:extLst>
              <a:ext uri="{FF2B5EF4-FFF2-40B4-BE49-F238E27FC236}">
                <a16:creationId xmlns:a16="http://schemas.microsoft.com/office/drawing/2014/main" id="{2991A715-793F-3235-8617-18E9A2538876}"/>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smtClean="0">
                <a:solidFill>
                  <a:srgbClr val="1B3B65"/>
                </a:solidFill>
                <a:latin typeface="Arial" panose="020B0604020202020204" pitchFamily="34" charset="0"/>
                <a:cs typeface="Arial" panose="020B0604020202020204" pitchFamily="34" charset="0"/>
              </a:rPr>
              <a:t>P4.2-323</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11" name="Image 10"/>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949139" y="2931728"/>
            <a:ext cx="589994" cy="589994"/>
          </a:xfrm>
          <a:prstGeom prst="rect">
            <a:avLst/>
          </a:prstGeom>
        </p:spPr>
      </p:pic>
    </p:spTree>
    <p:extLst>
      <p:ext uri="{BB962C8B-B14F-4D97-AF65-F5344CB8AC3E}">
        <p14:creationId xmlns:p14="http://schemas.microsoft.com/office/powerpoint/2010/main" val="2237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3">
            <a:extLst>
              <a:ext uri="{FF2B5EF4-FFF2-40B4-BE49-F238E27FC236}">
                <a16:creationId xmlns:a16="http://schemas.microsoft.com/office/drawing/2014/main" id="{1E89CD43-FF80-3593-7026-BDF338BBFF94}"/>
              </a:ext>
            </a:extLst>
          </p:cNvPr>
          <p:cNvSpPr txBox="1"/>
          <p:nvPr/>
        </p:nvSpPr>
        <p:spPr>
          <a:xfrm>
            <a:off x="6083553" y="1549110"/>
            <a:ext cx="5910230"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dirty="0" smtClean="0"/>
              <a:t>With </a:t>
            </a:r>
            <a:r>
              <a:rPr lang="en-US" sz="1200" dirty="0"/>
              <a:t>the end of the sales of Windows 10 licenses, we had to ensure, test, and make some changes to ensure that the stations are compatible with the new operating system, Windows 11. These modifications not only ensure compatibility with the new operating system, but also bring general benefits such as improved performance and security.</a:t>
            </a:r>
            <a:endParaRPr lang="en-US" sz="1200" noProof="0" dirty="0"/>
          </a:p>
          <a:p>
            <a:endParaRPr lang="en-US" sz="1200" dirty="0" smtClean="0"/>
          </a:p>
          <a:p>
            <a:endParaRPr lang="en-US" sz="1200" noProof="0" dirty="0"/>
          </a:p>
          <a:p>
            <a:endParaRPr lang="en-US" sz="1200" dirty="0" smtClean="0"/>
          </a:p>
          <a:p>
            <a:r>
              <a:rPr lang="en-US" sz="1200" dirty="0"/>
              <a:t>The manufacturers have changed the power consumption reference for their new models, resulting in an increase compared to previous models. This necessitated some changes in energy management, in particular the adaptation of the </a:t>
            </a:r>
            <a:r>
              <a:rPr lang="en-US" sz="1200" dirty="0" smtClean="0"/>
              <a:t>variabl</a:t>
            </a:r>
            <a:r>
              <a:rPr lang="en-US" sz="1200" dirty="0" smtClean="0"/>
              <a:t>e speed drive</a:t>
            </a:r>
            <a:r>
              <a:rPr lang="en-US" sz="1200" dirty="0" smtClean="0"/>
              <a:t>. </a:t>
            </a:r>
            <a:r>
              <a:rPr lang="en-US" sz="1200" dirty="0"/>
              <a:t>These modifications not only ensure compatibility with the new power consumption reference, but also bring general benefits such as improved energy efficiency and cost savings.</a:t>
            </a:r>
            <a:endParaRPr lang="en-US" sz="1200" noProof="0" dirty="0"/>
          </a:p>
          <a:p>
            <a:endParaRPr lang="en-US" sz="1200" dirty="0" smtClean="0"/>
          </a:p>
          <a:p>
            <a:endParaRPr lang="en-US" sz="1200" noProof="0" dirty="0"/>
          </a:p>
          <a:p>
            <a:endParaRPr lang="en-US" sz="1200" dirty="0" smtClean="0"/>
          </a:p>
          <a:p>
            <a:r>
              <a:rPr lang="en-US" sz="1200" dirty="0"/>
              <a:t>Previously, </a:t>
            </a:r>
            <a:r>
              <a:rPr lang="en-US" sz="1200" dirty="0" smtClean="0"/>
              <a:t>8 </a:t>
            </a:r>
            <a:r>
              <a:rPr lang="en-US" sz="1200" dirty="0"/>
              <a:t>nitrogen membranes </a:t>
            </a:r>
            <a:r>
              <a:rPr lang="en-US" sz="1200" dirty="0" smtClean="0"/>
              <a:t>(reference NM-C10A) were used. </a:t>
            </a:r>
            <a:r>
              <a:rPr lang="en-US" sz="1200" dirty="0"/>
              <a:t>However, the </a:t>
            </a:r>
            <a:r>
              <a:rPr lang="en-US" sz="1200" dirty="0" smtClean="0"/>
              <a:t>supplier </a:t>
            </a:r>
            <a:r>
              <a:rPr lang="en-US" sz="1200" dirty="0"/>
              <a:t>stopped the production of these membranes, which directly affects the production of future stations. We found a new reference from the same manufacturer that guarantees the same level of performance. We replaced the 8 </a:t>
            </a:r>
            <a:r>
              <a:rPr lang="en-US" sz="1200" dirty="0" smtClean="0"/>
              <a:t>previous </a:t>
            </a:r>
            <a:r>
              <a:rPr lang="en-US" sz="1200" dirty="0"/>
              <a:t>membranes with 4 new </a:t>
            </a:r>
            <a:r>
              <a:rPr lang="en-US" sz="1200" dirty="0" smtClean="0"/>
              <a:t>membranes. </a:t>
            </a:r>
            <a:r>
              <a:rPr lang="en-US" sz="1200" dirty="0"/>
              <a:t>The new membranes are more efficient and have a higher pressure loss, but we only need to use 4 of them instead of 8, resulting in a more cost-effective solution. These modifications not only ensure the continuity of the production but also bring general benefits such as improved efficiency and cost </a:t>
            </a:r>
            <a:r>
              <a:rPr lang="en-US" sz="1200" dirty="0" smtClean="0"/>
              <a:t>savings.</a:t>
            </a:r>
            <a:endParaRPr lang="en-GB" sz="1200" noProof="0" dirty="0"/>
          </a:p>
        </p:txBody>
      </p:sp>
      <p:sp>
        <p:nvSpPr>
          <p:cNvPr id="7" name="TextBox 3">
            <a:extLst>
              <a:ext uri="{FF2B5EF4-FFF2-40B4-BE49-F238E27FC236}">
                <a16:creationId xmlns:a16="http://schemas.microsoft.com/office/drawing/2014/main" id="{9A5EB31E-0D60-B708-DDA3-638C6CE2CC33}"/>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dirty="0">
                <a:solidFill>
                  <a:schemeClr val="bg1"/>
                </a:solidFill>
                <a:latin typeface="Arial" panose="020B0604020202020204" pitchFamily="34" charset="0"/>
                <a:cs typeface="Arial" panose="020B0604020202020204" pitchFamily="34" charset="0"/>
              </a:rPr>
              <a:t>Perspective for SPALAX-NG improvement</a:t>
            </a:r>
          </a:p>
        </p:txBody>
      </p:sp>
      <p:sp>
        <p:nvSpPr>
          <p:cNvPr id="8" name="TextBox 3">
            <a:extLst>
              <a:ext uri="{FF2B5EF4-FFF2-40B4-BE49-F238E27FC236}">
                <a16:creationId xmlns:a16="http://schemas.microsoft.com/office/drawing/2014/main" id="{E90810EB-C9FE-C1F2-4CE1-32C95CB36FE8}"/>
              </a:ext>
            </a:extLst>
          </p:cNvPr>
          <p:cNvSpPr txBox="1"/>
          <p:nvPr/>
        </p:nvSpPr>
        <p:spPr>
          <a:xfrm>
            <a:off x="160019" y="1539485"/>
            <a:ext cx="5681072"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dirty="0"/>
              <a:t>Since the certification of SPALAX-NG in 2021, we have had to manage some changes, particularly those related to suppliers who have either changed or stopped the production of critical items used in the SPALAX-NG systems. The management of these changes has also provided an opportunity for continuous improvement of the system. </a:t>
            </a:r>
            <a:endParaRPr lang="en-US" sz="1200" dirty="0" smtClean="0"/>
          </a:p>
          <a:p>
            <a:endParaRPr lang="en-US" sz="1200" dirty="0" smtClean="0"/>
          </a:p>
          <a:p>
            <a:r>
              <a:rPr lang="en-US" sz="1200" dirty="0" smtClean="0"/>
              <a:t>In </a:t>
            </a:r>
            <a:r>
              <a:rPr lang="en-US" sz="1200" dirty="0"/>
              <a:t>this presentation, we have chosen to highlight 5 of the main improvements made to the system.</a:t>
            </a:r>
            <a:endParaRPr lang="en-GB" sz="1200" noProof="0" dirty="0"/>
          </a:p>
        </p:txBody>
      </p:sp>
      <p:sp>
        <p:nvSpPr>
          <p:cNvPr id="15" name="TextBox 3">
            <a:extLst>
              <a:ext uri="{FF2B5EF4-FFF2-40B4-BE49-F238E27FC236}">
                <a16:creationId xmlns:a16="http://schemas.microsoft.com/office/drawing/2014/main" id="{143C780A-D306-D9FA-EEC7-455406624C00}"/>
              </a:ext>
            </a:extLst>
          </p:cNvPr>
          <p:cNvSpPr txBox="1"/>
          <p:nvPr/>
        </p:nvSpPr>
        <p:spPr>
          <a:xfrm>
            <a:off x="4196999" y="659697"/>
            <a:ext cx="7005502" cy="369332"/>
          </a:xfrm>
          <a:prstGeom prst="rect">
            <a:avLst/>
          </a:prstGeom>
          <a:noFill/>
        </p:spPr>
        <p:txBody>
          <a:bodyPr wrap="square" lIns="0" tIns="0" rIns="0" bIns="0" rtlCol="0" anchor="t">
            <a:normAutofit/>
          </a:bodyPr>
          <a:lstStyle/>
          <a:p>
            <a:r>
              <a:rPr lang="en-GB" sz="1200" dirty="0">
                <a:solidFill>
                  <a:srgbClr val="1A3A64"/>
                </a:solidFill>
                <a:latin typeface="Arial" panose="020B0604020202020204" pitchFamily="34" charset="0"/>
                <a:cs typeface="Arial" panose="020B0604020202020204" pitchFamily="34" charset="0"/>
              </a:rPr>
              <a:t>G. </a:t>
            </a:r>
            <a:r>
              <a:rPr lang="en-GB" sz="1200" dirty="0" err="1">
                <a:solidFill>
                  <a:srgbClr val="1A3A64"/>
                </a:solidFill>
                <a:latin typeface="Arial" panose="020B0604020202020204" pitchFamily="34" charset="0"/>
                <a:cs typeface="Arial" panose="020B0604020202020204" pitchFamily="34" charset="0"/>
              </a:rPr>
              <a:t>C</a:t>
            </a:r>
            <a:r>
              <a:rPr lang="en-GB" sz="1200" cap="small" dirty="0" err="1">
                <a:solidFill>
                  <a:srgbClr val="1A3A64"/>
                </a:solidFill>
                <a:latin typeface="Arial" panose="020B0604020202020204" pitchFamily="34" charset="0"/>
                <a:cs typeface="Arial" panose="020B0604020202020204" pitchFamily="34" charset="0"/>
              </a:rPr>
              <a:t>ouchaux</a:t>
            </a:r>
            <a:r>
              <a:rPr lang="en-GB" sz="1200" dirty="0">
                <a:solidFill>
                  <a:srgbClr val="1A3A64"/>
                </a:solidFill>
                <a:latin typeface="Arial" panose="020B0604020202020204" pitchFamily="34" charset="0"/>
                <a:cs typeface="Arial" panose="020B0604020202020204" pitchFamily="34" charset="0"/>
              </a:rPr>
              <a:t>, A. D</a:t>
            </a:r>
            <a:r>
              <a:rPr lang="en-GB" sz="1200" cap="small" dirty="0">
                <a:solidFill>
                  <a:srgbClr val="1A3A64"/>
                </a:solidFill>
                <a:latin typeface="Arial" panose="020B0604020202020204" pitchFamily="34" charset="0"/>
                <a:cs typeface="Arial" panose="020B0604020202020204" pitchFamily="34" charset="0"/>
              </a:rPr>
              <a:t>er</a:t>
            </a:r>
            <a:r>
              <a:rPr lang="en-GB" sz="1200" dirty="0">
                <a:solidFill>
                  <a:srgbClr val="1A3A64"/>
                </a:solidFill>
                <a:latin typeface="Arial" panose="020B0604020202020204" pitchFamily="34" charset="0"/>
                <a:cs typeface="Arial" panose="020B0604020202020204" pitchFamily="34" charset="0"/>
              </a:rPr>
              <a:t> </a:t>
            </a:r>
            <a:r>
              <a:rPr lang="en-GB" sz="1200" dirty="0" err="1" smtClean="0">
                <a:solidFill>
                  <a:srgbClr val="1A3A64"/>
                </a:solidFill>
                <a:latin typeface="Arial" panose="020B0604020202020204" pitchFamily="34" charset="0"/>
                <a:cs typeface="Arial" panose="020B0604020202020204" pitchFamily="34" charset="0"/>
              </a:rPr>
              <a:t>M</a:t>
            </a:r>
            <a:r>
              <a:rPr lang="en-GB" sz="1200" cap="small" dirty="0" err="1" smtClean="0">
                <a:solidFill>
                  <a:srgbClr val="1A3A64"/>
                </a:solidFill>
                <a:latin typeface="Arial" panose="020B0604020202020204" pitchFamily="34" charset="0"/>
                <a:cs typeface="Arial" panose="020B0604020202020204" pitchFamily="34" charset="0"/>
              </a:rPr>
              <a:t>esrobian</a:t>
            </a:r>
            <a:r>
              <a:rPr lang="en-GB" sz="1200" dirty="0" err="1">
                <a:solidFill>
                  <a:srgbClr val="1A3A64"/>
                </a:solidFill>
                <a:latin typeface="Arial" panose="020B0604020202020204" pitchFamily="34" charset="0"/>
                <a:cs typeface="Arial" panose="020B0604020202020204" pitchFamily="34" charset="0"/>
              </a:rPr>
              <a:t>-</a:t>
            </a:r>
            <a:r>
              <a:rPr lang="en-GB" sz="1200" dirty="0" err="1" smtClean="0">
                <a:solidFill>
                  <a:srgbClr val="1A3A64"/>
                </a:solidFill>
                <a:latin typeface="Arial" panose="020B0604020202020204" pitchFamily="34" charset="0"/>
                <a:cs typeface="Arial" panose="020B0604020202020204" pitchFamily="34" charset="0"/>
              </a:rPr>
              <a:t>K</a:t>
            </a:r>
            <a:r>
              <a:rPr lang="en-GB" sz="1200" cap="small" dirty="0" err="1" smtClean="0">
                <a:solidFill>
                  <a:srgbClr val="1A3A64"/>
                </a:solidFill>
                <a:latin typeface="Arial" panose="020B0604020202020204" pitchFamily="34" charset="0"/>
                <a:cs typeface="Arial" panose="020B0604020202020204" pitchFamily="34" charset="0"/>
              </a:rPr>
              <a:t>abakian</a:t>
            </a:r>
            <a:r>
              <a:rPr lang="en-GB" sz="1200" dirty="0">
                <a:solidFill>
                  <a:srgbClr val="1A3A64"/>
                </a:solidFill>
                <a:latin typeface="Arial" panose="020B0604020202020204" pitchFamily="34" charset="0"/>
                <a:cs typeface="Arial" panose="020B0604020202020204" pitchFamily="34" charset="0"/>
              </a:rPr>
              <a:t>, P. G</a:t>
            </a:r>
            <a:r>
              <a:rPr lang="en-GB" sz="1200" cap="small" dirty="0">
                <a:solidFill>
                  <a:srgbClr val="1A3A64"/>
                </a:solidFill>
                <a:latin typeface="Arial" panose="020B0604020202020204" pitchFamily="34" charset="0"/>
                <a:cs typeface="Arial" panose="020B0604020202020204" pitchFamily="34" charset="0"/>
              </a:rPr>
              <a:t>ross</a:t>
            </a:r>
            <a:r>
              <a:rPr lang="en-GB" sz="1200" dirty="0">
                <a:solidFill>
                  <a:srgbClr val="1A3A64"/>
                </a:solidFill>
                <a:latin typeface="Arial" panose="020B0604020202020204" pitchFamily="34" charset="0"/>
                <a:cs typeface="Arial" panose="020B0604020202020204" pitchFamily="34" charset="0"/>
              </a:rPr>
              <a:t>, S. </a:t>
            </a:r>
            <a:r>
              <a:rPr lang="en-GB" sz="1200" dirty="0" err="1" smtClean="0">
                <a:solidFill>
                  <a:srgbClr val="1A3A64"/>
                </a:solidFill>
                <a:latin typeface="Arial" panose="020B0604020202020204" pitchFamily="34" charset="0"/>
                <a:cs typeface="Arial" panose="020B0604020202020204" pitchFamily="34" charset="0"/>
              </a:rPr>
              <a:t>T</a:t>
            </a:r>
            <a:r>
              <a:rPr lang="en-GB" sz="1200" cap="small" dirty="0" err="1" smtClean="0">
                <a:solidFill>
                  <a:srgbClr val="1A3A64"/>
                </a:solidFill>
                <a:latin typeface="Arial" panose="020B0604020202020204" pitchFamily="34" charset="0"/>
                <a:cs typeface="Arial" panose="020B0604020202020204" pitchFamily="34" charset="0"/>
              </a:rPr>
              <a:t>opin</a:t>
            </a:r>
            <a:endParaRPr lang="en-GB" sz="1200" dirty="0">
              <a:solidFill>
                <a:srgbClr val="1A3A64"/>
              </a:solidFill>
              <a:latin typeface="Arial" panose="020B0604020202020204" pitchFamily="34" charset="0"/>
              <a:cs typeface="Arial" panose="020B0604020202020204" pitchFamily="34" charset="0"/>
            </a:endParaRPr>
          </a:p>
        </p:txBody>
      </p:sp>
      <p:sp>
        <p:nvSpPr>
          <p:cNvPr id="19" name="Rechteck 18">
            <a:extLst>
              <a:ext uri="{FF2B5EF4-FFF2-40B4-BE49-F238E27FC236}">
                <a16:creationId xmlns:a16="http://schemas.microsoft.com/office/drawing/2014/main" id="{FA85A00B-E9A9-0FEB-865E-D426336C866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A34004C7-4749-B7E3-E7D7-B3572BC231EF}"/>
              </a:ext>
            </a:extLst>
          </p:cNvPr>
          <p:cNvSpPr txBox="1"/>
          <p:nvPr/>
        </p:nvSpPr>
        <p:spPr>
          <a:xfrm>
            <a:off x="1084045" y="1075342"/>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smtClean="0"/>
              <a:t>Context</a:t>
            </a:r>
            <a:endParaRPr lang="en-GB" dirty="0"/>
          </a:p>
        </p:txBody>
      </p:sp>
      <p:sp>
        <p:nvSpPr>
          <p:cNvPr id="2" name="Title 1">
            <a:extLst>
              <a:ext uri="{FF2B5EF4-FFF2-40B4-BE49-F238E27FC236}">
                <a16:creationId xmlns:a16="http://schemas.microsoft.com/office/drawing/2014/main" id="{62673B92-7009-6C86-1F81-02E0CB1EF45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smtClean="0">
                <a:solidFill>
                  <a:srgbClr val="1B3B65"/>
                </a:solidFill>
                <a:latin typeface="Arial" panose="020B0604020202020204" pitchFamily="34" charset="0"/>
                <a:cs typeface="Arial" panose="020B0604020202020204" pitchFamily="34" charset="0"/>
              </a:rPr>
              <a:t>P4.2-323</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17" name="Image 16"/>
          <p:cNvPicPr>
            <a:picLocks noChangeAspect="1"/>
          </p:cNvPicPr>
          <p:nvPr/>
        </p:nvPicPr>
        <p:blipFill rotWithShape="1">
          <a:blip r:embed="rId2" cstate="hqprint">
            <a:extLst>
              <a:ext uri="{28A0092B-C50C-407E-A947-70E740481C1C}">
                <a14:useLocalDpi xmlns:a14="http://schemas.microsoft.com/office/drawing/2010/main" val="0"/>
              </a:ext>
            </a:extLst>
          </a:blip>
          <a:srcRect b="11478"/>
          <a:stretch/>
        </p:blipFill>
        <p:spPr>
          <a:xfrm>
            <a:off x="113093" y="3188813"/>
            <a:ext cx="5727998" cy="3169067"/>
          </a:xfrm>
          <a:prstGeom prst="rect">
            <a:avLst/>
          </a:prstGeom>
        </p:spPr>
      </p:pic>
      <p:pic>
        <p:nvPicPr>
          <p:cNvPr id="23" name="Image 2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1550512" y="6280851"/>
            <a:ext cx="443271" cy="443271"/>
          </a:xfrm>
          <a:prstGeom prst="rect">
            <a:avLst/>
          </a:prstGeom>
        </p:spPr>
      </p:pic>
      <p:sp>
        <p:nvSpPr>
          <p:cNvPr id="3" name="Rectangle 2"/>
          <p:cNvSpPr/>
          <p:nvPr/>
        </p:nvSpPr>
        <p:spPr>
          <a:xfrm>
            <a:off x="132882" y="4414361"/>
            <a:ext cx="389850" cy="369332"/>
          </a:xfrm>
          <a:prstGeom prst="rect">
            <a:avLst/>
          </a:prstGeom>
        </p:spPr>
        <p:txBody>
          <a:bodyPr wrap="none">
            <a:spAutoFit/>
          </a:bodyPr>
          <a:lstStyle/>
          <a:p>
            <a:r>
              <a:rPr lang="en-GB" dirty="0">
                <a:sym typeface="Wingdings" panose="05000000000000000000" pitchFamily="2" charset="2"/>
              </a:rPr>
              <a:t></a:t>
            </a:r>
            <a:endParaRPr lang="fr-FR" dirty="0"/>
          </a:p>
        </p:txBody>
      </p:sp>
      <p:sp>
        <p:nvSpPr>
          <p:cNvPr id="4" name="Rectangle 3"/>
          <p:cNvSpPr/>
          <p:nvPr/>
        </p:nvSpPr>
        <p:spPr>
          <a:xfrm>
            <a:off x="912875" y="6042646"/>
            <a:ext cx="389850" cy="369332"/>
          </a:xfrm>
          <a:prstGeom prst="rect">
            <a:avLst/>
          </a:prstGeom>
        </p:spPr>
        <p:txBody>
          <a:bodyPr wrap="none">
            <a:spAutoFit/>
          </a:bodyPr>
          <a:lstStyle/>
          <a:p>
            <a:r>
              <a:rPr lang="en-GB" dirty="0">
                <a:sym typeface="Wingdings" panose="05000000000000000000" pitchFamily="2" charset="2"/>
              </a:rPr>
              <a:t></a:t>
            </a:r>
            <a:endParaRPr lang="fr-FR" dirty="0"/>
          </a:p>
        </p:txBody>
      </p:sp>
      <p:grpSp>
        <p:nvGrpSpPr>
          <p:cNvPr id="10" name="Groupe 9"/>
          <p:cNvGrpSpPr/>
          <p:nvPr/>
        </p:nvGrpSpPr>
        <p:grpSpPr>
          <a:xfrm>
            <a:off x="7153118" y="2494915"/>
            <a:ext cx="3816093" cy="396586"/>
            <a:chOff x="4178906" y="2456416"/>
            <a:chExt cx="3816093" cy="396586"/>
          </a:xfrm>
        </p:grpSpPr>
        <p:sp>
          <p:nvSpPr>
            <p:cNvPr id="18" name="TextBox 3">
              <a:extLst>
                <a:ext uri="{FF2B5EF4-FFF2-40B4-BE49-F238E27FC236}">
                  <a16:creationId xmlns:a16="http://schemas.microsoft.com/office/drawing/2014/main" id="{79016AB2-B6CD-8ED7-A756-5A1288745A4D}"/>
                </a:ext>
              </a:extLst>
            </p:cNvPr>
            <p:cNvSpPr txBox="1"/>
            <p:nvPr/>
          </p:nvSpPr>
          <p:spPr>
            <a:xfrm>
              <a:off x="4178906" y="2456416"/>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Compressors</a:t>
              </a:r>
            </a:p>
          </p:txBody>
        </p:sp>
        <p:sp>
          <p:nvSpPr>
            <p:cNvPr id="29" name="Rectangle 28"/>
            <p:cNvSpPr/>
            <p:nvPr/>
          </p:nvSpPr>
          <p:spPr>
            <a:xfrm>
              <a:off x="5077529" y="2470043"/>
              <a:ext cx="389850" cy="369332"/>
            </a:xfrm>
            <a:prstGeom prst="rect">
              <a:avLst/>
            </a:prstGeom>
          </p:spPr>
          <p:txBody>
            <a:bodyPr wrap="none">
              <a:spAutoFit/>
            </a:bodyPr>
            <a:lstStyle/>
            <a:p>
              <a:r>
                <a:rPr lang="en-GB" dirty="0">
                  <a:sym typeface="Wingdings" panose="05000000000000000000" pitchFamily="2" charset="2"/>
                </a:rPr>
                <a:t></a:t>
              </a:r>
              <a:endParaRPr lang="fr-FR" dirty="0"/>
            </a:p>
          </p:txBody>
        </p:sp>
      </p:grpSp>
      <p:grpSp>
        <p:nvGrpSpPr>
          <p:cNvPr id="12" name="Groupe 11"/>
          <p:cNvGrpSpPr/>
          <p:nvPr/>
        </p:nvGrpSpPr>
        <p:grpSpPr>
          <a:xfrm>
            <a:off x="7162163" y="1075342"/>
            <a:ext cx="3816093" cy="396586"/>
            <a:chOff x="4187951" y="1075342"/>
            <a:chExt cx="3816093" cy="396586"/>
          </a:xfrm>
        </p:grpSpPr>
        <p:sp>
          <p:nvSpPr>
            <p:cNvPr id="26" name="TextBox 3">
              <a:extLst>
                <a:ext uri="{FF2B5EF4-FFF2-40B4-BE49-F238E27FC236}">
                  <a16:creationId xmlns:a16="http://schemas.microsoft.com/office/drawing/2014/main" id="{79016AB2-B6CD-8ED7-A756-5A1288745A4D}"/>
                </a:ext>
              </a:extLst>
            </p:cNvPr>
            <p:cNvSpPr txBox="1"/>
            <p:nvPr/>
          </p:nvSpPr>
          <p:spPr>
            <a:xfrm>
              <a:off x="4187951" y="1075342"/>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smtClean="0"/>
                <a:t>Operating system</a:t>
              </a:r>
              <a:endParaRPr lang="en-GB" dirty="0"/>
            </a:p>
          </p:txBody>
        </p:sp>
        <p:sp>
          <p:nvSpPr>
            <p:cNvPr id="30" name="Rectangle 29"/>
            <p:cNvSpPr/>
            <p:nvPr/>
          </p:nvSpPr>
          <p:spPr>
            <a:xfrm>
              <a:off x="4882604" y="1102596"/>
              <a:ext cx="389850" cy="369332"/>
            </a:xfrm>
            <a:prstGeom prst="rect">
              <a:avLst/>
            </a:prstGeom>
          </p:spPr>
          <p:txBody>
            <a:bodyPr wrap="none">
              <a:spAutoFit/>
            </a:bodyPr>
            <a:lstStyle/>
            <a:p>
              <a:r>
                <a:rPr lang="en-GB" dirty="0">
                  <a:sym typeface="Wingdings" panose="05000000000000000000" pitchFamily="2" charset="2"/>
                </a:rPr>
                <a:t></a:t>
              </a:r>
              <a:endParaRPr lang="fr-FR" dirty="0"/>
            </a:p>
          </p:txBody>
        </p:sp>
      </p:grpSp>
      <p:sp>
        <p:nvSpPr>
          <p:cNvPr id="5" name="Rectangle 4"/>
          <p:cNvSpPr/>
          <p:nvPr/>
        </p:nvSpPr>
        <p:spPr>
          <a:xfrm>
            <a:off x="2343614" y="5270553"/>
            <a:ext cx="389850" cy="369332"/>
          </a:xfrm>
          <a:prstGeom prst="rect">
            <a:avLst/>
          </a:prstGeom>
        </p:spPr>
        <p:txBody>
          <a:bodyPr wrap="none">
            <a:spAutoFit/>
          </a:bodyPr>
          <a:lstStyle/>
          <a:p>
            <a:r>
              <a:rPr lang="en-GB" dirty="0">
                <a:sym typeface="Wingdings" panose="05000000000000000000" pitchFamily="2" charset="2"/>
              </a:rPr>
              <a:t></a:t>
            </a:r>
            <a:endParaRPr lang="fr-FR" dirty="0"/>
          </a:p>
        </p:txBody>
      </p:sp>
      <p:grpSp>
        <p:nvGrpSpPr>
          <p:cNvPr id="11" name="Groupe 10"/>
          <p:cNvGrpSpPr/>
          <p:nvPr/>
        </p:nvGrpSpPr>
        <p:grpSpPr>
          <a:xfrm>
            <a:off x="7272606" y="4066549"/>
            <a:ext cx="3816093" cy="396586"/>
            <a:chOff x="4178906" y="4188500"/>
            <a:chExt cx="3816093" cy="396586"/>
          </a:xfrm>
        </p:grpSpPr>
        <p:sp>
          <p:nvSpPr>
            <p:cNvPr id="22" name="TextBox 3">
              <a:extLst>
                <a:ext uri="{FF2B5EF4-FFF2-40B4-BE49-F238E27FC236}">
                  <a16:creationId xmlns:a16="http://schemas.microsoft.com/office/drawing/2014/main" id="{79016AB2-B6CD-8ED7-A756-5A1288745A4D}"/>
                </a:ext>
              </a:extLst>
            </p:cNvPr>
            <p:cNvSpPr txBox="1"/>
            <p:nvPr/>
          </p:nvSpPr>
          <p:spPr>
            <a:xfrm>
              <a:off x="4178906" y="4188500"/>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Nitrogen membranes</a:t>
              </a:r>
            </a:p>
          </p:txBody>
        </p:sp>
        <p:sp>
          <p:nvSpPr>
            <p:cNvPr id="35" name="Rectangle 34"/>
            <p:cNvSpPr/>
            <p:nvPr/>
          </p:nvSpPr>
          <p:spPr>
            <a:xfrm>
              <a:off x="4803612" y="4202127"/>
              <a:ext cx="389850" cy="369332"/>
            </a:xfrm>
            <a:prstGeom prst="rect">
              <a:avLst/>
            </a:prstGeom>
          </p:spPr>
          <p:txBody>
            <a:bodyPr wrap="none">
              <a:spAutoFit/>
            </a:bodyPr>
            <a:lstStyle/>
            <a:p>
              <a:r>
                <a:rPr lang="en-GB" dirty="0">
                  <a:sym typeface="Wingdings" panose="05000000000000000000" pitchFamily="2" charset="2"/>
                </a:rPr>
                <a:t></a:t>
              </a:r>
              <a:endParaRPr lang="fr-FR" dirty="0"/>
            </a:p>
          </p:txBody>
        </p:sp>
      </p:grpSp>
    </p:spTree>
    <p:extLst>
      <p:ext uri="{BB962C8B-B14F-4D97-AF65-F5344CB8AC3E}">
        <p14:creationId xmlns:p14="http://schemas.microsoft.com/office/powerpoint/2010/main" val="1596486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3">
            <a:extLst>
              <a:ext uri="{FF2B5EF4-FFF2-40B4-BE49-F238E27FC236}">
                <a16:creationId xmlns:a16="http://schemas.microsoft.com/office/drawing/2014/main" id="{1E89CD43-FF80-3593-7026-BDF338BBFF94}"/>
              </a:ext>
            </a:extLst>
          </p:cNvPr>
          <p:cNvSpPr txBox="1"/>
          <p:nvPr/>
        </p:nvSpPr>
        <p:spPr>
          <a:xfrm>
            <a:off x="6208295" y="1549110"/>
            <a:ext cx="5785488" cy="4985980"/>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dirty="0" smtClean="0"/>
              <a:t>The Pixie 4 digitizer, used in previous SPALAX-NG stations, is no longer being supplied. As a result, we performed comparison tests on 4 other similar pieces of equipment: </a:t>
            </a:r>
            <a:r>
              <a:rPr lang="en-US" sz="1200" dirty="0" err="1" smtClean="0"/>
              <a:t>PixieNet</a:t>
            </a:r>
            <a:r>
              <a:rPr lang="en-US" sz="1200" dirty="0" smtClean="0"/>
              <a:t> and </a:t>
            </a:r>
            <a:r>
              <a:rPr lang="en-US" sz="1200" dirty="0" err="1" smtClean="0"/>
              <a:t>PixieNet</a:t>
            </a:r>
            <a:r>
              <a:rPr lang="en-US" sz="1200" dirty="0" smtClean="0"/>
              <a:t>-XL from XIA, Faster from LPC-Caen and V1725SB from CAEN and we identified the Faster digitizer as a good alternative to replace the Pixie 4 digitizer. </a:t>
            </a:r>
          </a:p>
          <a:p>
            <a:r>
              <a:rPr lang="en-US" sz="1200" dirty="0" smtClean="0"/>
              <a:t>The Faster digitizer not only provides a solution to the production stop, but also brings better characteristics such as a better cut energy, which opens up new perspectives in terms of regions of interest (ROI). This example illustrates how a difficulty (production stop) can be turned into an opportunity for improvement.</a:t>
            </a:r>
          </a:p>
          <a:p>
            <a:endParaRPr lang="en-US" sz="1200" noProof="0" dirty="0"/>
          </a:p>
          <a:p>
            <a:endParaRPr lang="en-US" sz="1200" dirty="0" smtClean="0"/>
          </a:p>
          <a:p>
            <a:endParaRPr lang="en-US" sz="1200" noProof="0" dirty="0"/>
          </a:p>
          <a:p>
            <a:endParaRPr lang="en-US" sz="1200" dirty="0" smtClean="0"/>
          </a:p>
          <a:p>
            <a:endParaRPr lang="en-US" sz="1200" noProof="0" dirty="0"/>
          </a:p>
          <a:p>
            <a:endParaRPr lang="en-US" sz="1200" dirty="0" smtClean="0"/>
          </a:p>
          <a:p>
            <a:endParaRPr lang="en-US" sz="1200" noProof="0" dirty="0"/>
          </a:p>
          <a:p>
            <a:endParaRPr lang="en-US" sz="1200" dirty="0" smtClean="0"/>
          </a:p>
          <a:p>
            <a:endParaRPr lang="en-US" sz="1200" noProof="0" dirty="0"/>
          </a:p>
          <a:p>
            <a:endParaRPr lang="en-US" sz="1200" dirty="0" smtClean="0"/>
          </a:p>
          <a:p>
            <a:endParaRPr lang="en-US" sz="1200" noProof="0" dirty="0" smtClean="0"/>
          </a:p>
          <a:p>
            <a:endParaRPr lang="en-US" sz="1200" noProof="0" dirty="0"/>
          </a:p>
          <a:p>
            <a:r>
              <a:rPr lang="en-US" sz="1200" dirty="0" smtClean="0"/>
              <a:t>In </a:t>
            </a:r>
            <a:r>
              <a:rPr lang="en-US" sz="1200" dirty="0"/>
              <a:t>conclusion, the continuous improvement of the SPALAX-NG system is a crucial aspect of its development. The examples presented in this presentation illustrate how the team has turned challenges into opportunities for improvement, resulting in general benefits such as improved efficiency and cost savings. The identification of a new adsorbent for </a:t>
            </a:r>
            <a:r>
              <a:rPr lang="en-US" sz="1200" dirty="0" err="1"/>
              <a:t>Xe</a:t>
            </a:r>
            <a:r>
              <a:rPr lang="en-US" sz="1200" dirty="0"/>
              <a:t> concentration is also a promising development that could bring additional benefits. </a:t>
            </a:r>
            <a:endParaRPr lang="en-GB" sz="1200" noProof="0" dirty="0"/>
          </a:p>
        </p:txBody>
      </p:sp>
      <p:sp>
        <p:nvSpPr>
          <p:cNvPr id="7" name="TextBox 3">
            <a:extLst>
              <a:ext uri="{FF2B5EF4-FFF2-40B4-BE49-F238E27FC236}">
                <a16:creationId xmlns:a16="http://schemas.microsoft.com/office/drawing/2014/main" id="{9A5EB31E-0D60-B708-DDA3-638C6CE2CC33}"/>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dirty="0">
                <a:solidFill>
                  <a:schemeClr val="bg1"/>
                </a:solidFill>
                <a:latin typeface="Arial" panose="020B0604020202020204" pitchFamily="34" charset="0"/>
                <a:cs typeface="Arial" panose="020B0604020202020204" pitchFamily="34" charset="0"/>
              </a:rPr>
              <a:t>Perspective for SPALAX-NG improvement</a:t>
            </a:r>
          </a:p>
        </p:txBody>
      </p:sp>
      <p:sp>
        <p:nvSpPr>
          <p:cNvPr id="15" name="TextBox 3">
            <a:extLst>
              <a:ext uri="{FF2B5EF4-FFF2-40B4-BE49-F238E27FC236}">
                <a16:creationId xmlns:a16="http://schemas.microsoft.com/office/drawing/2014/main" id="{143C780A-D306-D9FA-EEC7-455406624C00}"/>
              </a:ext>
            </a:extLst>
          </p:cNvPr>
          <p:cNvSpPr txBox="1"/>
          <p:nvPr/>
        </p:nvSpPr>
        <p:spPr>
          <a:xfrm>
            <a:off x="4196999" y="659697"/>
            <a:ext cx="7005502" cy="369332"/>
          </a:xfrm>
          <a:prstGeom prst="rect">
            <a:avLst/>
          </a:prstGeom>
          <a:noFill/>
        </p:spPr>
        <p:txBody>
          <a:bodyPr wrap="square" lIns="0" tIns="0" rIns="0" bIns="0" rtlCol="0" anchor="t">
            <a:normAutofit/>
          </a:bodyPr>
          <a:lstStyle/>
          <a:p>
            <a:r>
              <a:rPr lang="en-GB" sz="1200" dirty="0">
                <a:solidFill>
                  <a:srgbClr val="1A3A64"/>
                </a:solidFill>
                <a:latin typeface="Arial" panose="020B0604020202020204" pitchFamily="34" charset="0"/>
                <a:cs typeface="Arial" panose="020B0604020202020204" pitchFamily="34" charset="0"/>
              </a:rPr>
              <a:t>G. </a:t>
            </a:r>
            <a:r>
              <a:rPr lang="en-GB" sz="1200" dirty="0" err="1">
                <a:solidFill>
                  <a:srgbClr val="1A3A64"/>
                </a:solidFill>
                <a:latin typeface="Arial" panose="020B0604020202020204" pitchFamily="34" charset="0"/>
                <a:cs typeface="Arial" panose="020B0604020202020204" pitchFamily="34" charset="0"/>
              </a:rPr>
              <a:t>C</a:t>
            </a:r>
            <a:r>
              <a:rPr lang="en-GB" sz="1200" cap="small" dirty="0" err="1">
                <a:solidFill>
                  <a:srgbClr val="1A3A64"/>
                </a:solidFill>
                <a:latin typeface="Arial" panose="020B0604020202020204" pitchFamily="34" charset="0"/>
                <a:cs typeface="Arial" panose="020B0604020202020204" pitchFamily="34" charset="0"/>
              </a:rPr>
              <a:t>ouchaux</a:t>
            </a:r>
            <a:r>
              <a:rPr lang="en-GB" sz="1200" dirty="0">
                <a:solidFill>
                  <a:srgbClr val="1A3A64"/>
                </a:solidFill>
                <a:latin typeface="Arial" panose="020B0604020202020204" pitchFamily="34" charset="0"/>
                <a:cs typeface="Arial" panose="020B0604020202020204" pitchFamily="34" charset="0"/>
              </a:rPr>
              <a:t>, A. D</a:t>
            </a:r>
            <a:r>
              <a:rPr lang="en-GB" sz="1200" cap="small" dirty="0">
                <a:solidFill>
                  <a:srgbClr val="1A3A64"/>
                </a:solidFill>
                <a:latin typeface="Arial" panose="020B0604020202020204" pitchFamily="34" charset="0"/>
                <a:cs typeface="Arial" panose="020B0604020202020204" pitchFamily="34" charset="0"/>
              </a:rPr>
              <a:t>er</a:t>
            </a:r>
            <a:r>
              <a:rPr lang="en-GB" sz="1200" dirty="0">
                <a:solidFill>
                  <a:srgbClr val="1A3A64"/>
                </a:solidFill>
                <a:latin typeface="Arial" panose="020B0604020202020204" pitchFamily="34" charset="0"/>
                <a:cs typeface="Arial" panose="020B0604020202020204" pitchFamily="34" charset="0"/>
              </a:rPr>
              <a:t> </a:t>
            </a:r>
            <a:r>
              <a:rPr lang="en-GB" sz="1200" dirty="0" err="1" smtClean="0">
                <a:solidFill>
                  <a:srgbClr val="1A3A64"/>
                </a:solidFill>
                <a:latin typeface="Arial" panose="020B0604020202020204" pitchFamily="34" charset="0"/>
                <a:cs typeface="Arial" panose="020B0604020202020204" pitchFamily="34" charset="0"/>
              </a:rPr>
              <a:t>M</a:t>
            </a:r>
            <a:r>
              <a:rPr lang="en-GB" sz="1200" cap="small" dirty="0" err="1" smtClean="0">
                <a:solidFill>
                  <a:srgbClr val="1A3A64"/>
                </a:solidFill>
                <a:latin typeface="Arial" panose="020B0604020202020204" pitchFamily="34" charset="0"/>
                <a:cs typeface="Arial" panose="020B0604020202020204" pitchFamily="34" charset="0"/>
              </a:rPr>
              <a:t>esrobian</a:t>
            </a:r>
            <a:r>
              <a:rPr lang="en-GB" sz="1200" dirty="0" smtClean="0">
                <a:solidFill>
                  <a:srgbClr val="1A3A64"/>
                </a:solidFill>
                <a:latin typeface="Arial" panose="020B0604020202020204" pitchFamily="34" charset="0"/>
                <a:cs typeface="Arial" panose="020B0604020202020204" pitchFamily="34" charset="0"/>
              </a:rPr>
              <a:t> </a:t>
            </a:r>
            <a:r>
              <a:rPr lang="en-GB" sz="1200" dirty="0" err="1">
                <a:solidFill>
                  <a:srgbClr val="1A3A64"/>
                </a:solidFill>
                <a:latin typeface="Arial" panose="020B0604020202020204" pitchFamily="34" charset="0"/>
                <a:cs typeface="Arial" panose="020B0604020202020204" pitchFamily="34" charset="0"/>
              </a:rPr>
              <a:t>K</a:t>
            </a:r>
            <a:r>
              <a:rPr lang="en-GB" sz="1200" cap="small" dirty="0" err="1">
                <a:solidFill>
                  <a:srgbClr val="1A3A64"/>
                </a:solidFill>
                <a:latin typeface="Arial" panose="020B0604020202020204" pitchFamily="34" charset="0"/>
                <a:cs typeface="Arial" panose="020B0604020202020204" pitchFamily="34" charset="0"/>
              </a:rPr>
              <a:t>abakian</a:t>
            </a:r>
            <a:r>
              <a:rPr lang="en-GB" sz="1200" dirty="0">
                <a:solidFill>
                  <a:srgbClr val="1A3A64"/>
                </a:solidFill>
                <a:latin typeface="Arial" panose="020B0604020202020204" pitchFamily="34" charset="0"/>
                <a:cs typeface="Arial" panose="020B0604020202020204" pitchFamily="34" charset="0"/>
              </a:rPr>
              <a:t>, P. G</a:t>
            </a:r>
            <a:r>
              <a:rPr lang="en-GB" sz="1200" cap="small" dirty="0">
                <a:solidFill>
                  <a:srgbClr val="1A3A64"/>
                </a:solidFill>
                <a:latin typeface="Arial" panose="020B0604020202020204" pitchFamily="34" charset="0"/>
                <a:cs typeface="Arial" panose="020B0604020202020204" pitchFamily="34" charset="0"/>
              </a:rPr>
              <a:t>ross</a:t>
            </a:r>
            <a:r>
              <a:rPr lang="en-GB" sz="1200" dirty="0">
                <a:solidFill>
                  <a:srgbClr val="1A3A64"/>
                </a:solidFill>
                <a:latin typeface="Arial" panose="020B0604020202020204" pitchFamily="34" charset="0"/>
                <a:cs typeface="Arial" panose="020B0604020202020204" pitchFamily="34" charset="0"/>
              </a:rPr>
              <a:t>, S. </a:t>
            </a:r>
            <a:r>
              <a:rPr lang="en-GB" sz="1200" dirty="0" err="1" smtClean="0">
                <a:solidFill>
                  <a:srgbClr val="1A3A64"/>
                </a:solidFill>
                <a:latin typeface="Arial" panose="020B0604020202020204" pitchFamily="34" charset="0"/>
                <a:cs typeface="Arial" panose="020B0604020202020204" pitchFamily="34" charset="0"/>
              </a:rPr>
              <a:t>T</a:t>
            </a:r>
            <a:r>
              <a:rPr lang="en-GB" sz="1200" cap="small" dirty="0" err="1" smtClean="0">
                <a:solidFill>
                  <a:srgbClr val="1A3A64"/>
                </a:solidFill>
                <a:latin typeface="Arial" panose="020B0604020202020204" pitchFamily="34" charset="0"/>
                <a:cs typeface="Arial" panose="020B0604020202020204" pitchFamily="34" charset="0"/>
              </a:rPr>
              <a:t>opin</a:t>
            </a:r>
            <a:endParaRPr lang="en-GB" sz="1200" dirty="0">
              <a:solidFill>
                <a:srgbClr val="1A3A64"/>
              </a:solidFill>
              <a:latin typeface="Arial" panose="020B0604020202020204" pitchFamily="34" charset="0"/>
              <a:cs typeface="Arial" panose="020B0604020202020204" pitchFamily="34" charset="0"/>
            </a:endParaRPr>
          </a:p>
        </p:txBody>
      </p:sp>
      <p:sp>
        <p:nvSpPr>
          <p:cNvPr id="19" name="Rechteck 18">
            <a:extLst>
              <a:ext uri="{FF2B5EF4-FFF2-40B4-BE49-F238E27FC236}">
                <a16:creationId xmlns:a16="http://schemas.microsoft.com/office/drawing/2014/main" id="{FA85A00B-E9A9-0FEB-865E-D426336C866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 name="Title 1">
            <a:extLst>
              <a:ext uri="{FF2B5EF4-FFF2-40B4-BE49-F238E27FC236}">
                <a16:creationId xmlns:a16="http://schemas.microsoft.com/office/drawing/2014/main" id="{62673B92-7009-6C86-1F81-02E0CB1EF455}"/>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smtClean="0">
                <a:solidFill>
                  <a:srgbClr val="1B3B65"/>
                </a:solidFill>
                <a:latin typeface="Arial" panose="020B0604020202020204" pitchFamily="34" charset="0"/>
                <a:cs typeface="Arial" panose="020B0604020202020204" pitchFamily="34" charset="0"/>
              </a:rPr>
              <a:t>P4.2-323</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17" name="Image 16"/>
          <p:cNvPicPr>
            <a:picLocks noChangeAspect="1"/>
          </p:cNvPicPr>
          <p:nvPr/>
        </p:nvPicPr>
        <p:blipFill rotWithShape="1">
          <a:blip r:embed="rId2" cstate="hqprint">
            <a:extLst>
              <a:ext uri="{28A0092B-C50C-407E-A947-70E740481C1C}">
                <a14:useLocalDpi xmlns:a14="http://schemas.microsoft.com/office/drawing/2010/main" val="0"/>
              </a:ext>
            </a:extLst>
          </a:blip>
          <a:srcRect b="11478"/>
          <a:stretch/>
        </p:blipFill>
        <p:spPr>
          <a:xfrm>
            <a:off x="180469" y="1141275"/>
            <a:ext cx="5727998" cy="3169067"/>
          </a:xfrm>
          <a:prstGeom prst="rect">
            <a:avLst/>
          </a:prstGeom>
        </p:spPr>
      </p:pic>
      <p:pic>
        <p:nvPicPr>
          <p:cNvPr id="23" name="Image 2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1550512" y="6280851"/>
            <a:ext cx="443271" cy="443271"/>
          </a:xfrm>
          <a:prstGeom prst="rect">
            <a:avLst/>
          </a:prstGeom>
        </p:spPr>
      </p:pic>
      <p:grpSp>
        <p:nvGrpSpPr>
          <p:cNvPr id="10" name="Groupe 9"/>
          <p:cNvGrpSpPr/>
          <p:nvPr/>
        </p:nvGrpSpPr>
        <p:grpSpPr>
          <a:xfrm>
            <a:off x="7130621" y="1040813"/>
            <a:ext cx="3816093" cy="396586"/>
            <a:chOff x="4178906" y="2456416"/>
            <a:chExt cx="3816093" cy="396586"/>
          </a:xfrm>
        </p:grpSpPr>
        <p:sp>
          <p:nvSpPr>
            <p:cNvPr id="18" name="TextBox 3">
              <a:extLst>
                <a:ext uri="{FF2B5EF4-FFF2-40B4-BE49-F238E27FC236}">
                  <a16:creationId xmlns:a16="http://schemas.microsoft.com/office/drawing/2014/main" id="{79016AB2-B6CD-8ED7-A756-5A1288745A4D}"/>
                </a:ext>
              </a:extLst>
            </p:cNvPr>
            <p:cNvSpPr txBox="1"/>
            <p:nvPr/>
          </p:nvSpPr>
          <p:spPr>
            <a:xfrm>
              <a:off x="4178906" y="2456416"/>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smtClean="0"/>
                <a:t>Detection</a:t>
              </a:r>
              <a:endParaRPr lang="en-GB" dirty="0"/>
            </a:p>
          </p:txBody>
        </p:sp>
        <p:sp>
          <p:nvSpPr>
            <p:cNvPr id="29" name="Rectangle 28"/>
            <p:cNvSpPr/>
            <p:nvPr/>
          </p:nvSpPr>
          <p:spPr>
            <a:xfrm>
              <a:off x="5077529" y="2470043"/>
              <a:ext cx="389850" cy="369332"/>
            </a:xfrm>
            <a:prstGeom prst="rect">
              <a:avLst/>
            </a:prstGeom>
          </p:spPr>
          <p:txBody>
            <a:bodyPr wrap="none">
              <a:spAutoFit/>
            </a:bodyPr>
            <a:lstStyle/>
            <a:p>
              <a:r>
                <a:rPr lang="en-GB" dirty="0">
                  <a:sym typeface="Wingdings" panose="05000000000000000000" pitchFamily="2" charset="2"/>
                </a:rPr>
                <a:t></a:t>
              </a:r>
              <a:endParaRPr lang="fr-FR" dirty="0"/>
            </a:p>
          </p:txBody>
        </p:sp>
      </p:grpSp>
      <p:sp>
        <p:nvSpPr>
          <p:cNvPr id="25" name="TextBox 3">
            <a:extLst>
              <a:ext uri="{FF2B5EF4-FFF2-40B4-BE49-F238E27FC236}">
                <a16:creationId xmlns:a16="http://schemas.microsoft.com/office/drawing/2014/main" id="{1E89CD43-FF80-3593-7026-BDF338BBFF94}"/>
              </a:ext>
            </a:extLst>
          </p:cNvPr>
          <p:cNvSpPr txBox="1"/>
          <p:nvPr/>
        </p:nvSpPr>
        <p:spPr>
          <a:xfrm>
            <a:off x="185770" y="4880133"/>
            <a:ext cx="5722697" cy="1843989"/>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dirty="0"/>
              <a:t>The supplier has changed its reference of activated charcoal, necessitating the need to find and test another one to ensure the continued functioning of the system. This change also presents an opportunity to study and potentially find a better adsorbent for the concentration step of the process. </a:t>
            </a:r>
          </a:p>
          <a:p>
            <a:r>
              <a:rPr lang="en-US" sz="1200" dirty="0"/>
              <a:t>At this step of the process, the fraction of </a:t>
            </a:r>
            <a:r>
              <a:rPr lang="en-US" sz="1200" dirty="0" err="1"/>
              <a:t>Xe</a:t>
            </a:r>
            <a:r>
              <a:rPr lang="en-US" sz="1200" dirty="0"/>
              <a:t> is important and CEA/DAM continue its research of the most suitable adsorbent materials. </a:t>
            </a:r>
            <a:endParaRPr lang="en-US" sz="1200" dirty="0"/>
          </a:p>
          <a:p>
            <a:r>
              <a:rPr lang="en-US" sz="1200" dirty="0"/>
              <a:t>These modifications not only ensure the continuity of the system, but also bring the potential for improved efficiency and cost savings by finding a more suitable adsorbent for the concentration step</a:t>
            </a:r>
            <a:r>
              <a:rPr lang="en-US" sz="1200" dirty="0" smtClean="0"/>
              <a:t>.</a:t>
            </a:r>
            <a:endParaRPr lang="en-GB" sz="1200" noProof="0" dirty="0"/>
          </a:p>
        </p:txBody>
      </p:sp>
      <p:grpSp>
        <p:nvGrpSpPr>
          <p:cNvPr id="27" name="Groupe 26"/>
          <p:cNvGrpSpPr/>
          <p:nvPr/>
        </p:nvGrpSpPr>
        <p:grpSpPr>
          <a:xfrm>
            <a:off x="1136421" y="4422588"/>
            <a:ext cx="3816093" cy="396586"/>
            <a:chOff x="4187951" y="1075342"/>
            <a:chExt cx="3816093" cy="396586"/>
          </a:xfrm>
        </p:grpSpPr>
        <p:sp>
          <p:nvSpPr>
            <p:cNvPr id="28" name="TextBox 3">
              <a:extLst>
                <a:ext uri="{FF2B5EF4-FFF2-40B4-BE49-F238E27FC236}">
                  <a16:creationId xmlns:a16="http://schemas.microsoft.com/office/drawing/2014/main" id="{79016AB2-B6CD-8ED7-A756-5A1288745A4D}"/>
                </a:ext>
              </a:extLst>
            </p:cNvPr>
            <p:cNvSpPr txBox="1"/>
            <p:nvPr/>
          </p:nvSpPr>
          <p:spPr>
            <a:xfrm>
              <a:off x="4187951" y="1075342"/>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smtClean="0"/>
                <a:t>Adsorbent</a:t>
              </a:r>
              <a:endParaRPr lang="en-GB" dirty="0"/>
            </a:p>
          </p:txBody>
        </p:sp>
        <p:sp>
          <p:nvSpPr>
            <p:cNvPr id="31" name="Rectangle 30"/>
            <p:cNvSpPr/>
            <p:nvPr/>
          </p:nvSpPr>
          <p:spPr>
            <a:xfrm>
              <a:off x="4882604" y="1102596"/>
              <a:ext cx="389850" cy="369332"/>
            </a:xfrm>
            <a:prstGeom prst="rect">
              <a:avLst/>
            </a:prstGeom>
          </p:spPr>
          <p:txBody>
            <a:bodyPr wrap="none">
              <a:spAutoFit/>
            </a:bodyPr>
            <a:lstStyle/>
            <a:p>
              <a:r>
                <a:rPr lang="en-GB" dirty="0" smtClean="0">
                  <a:sym typeface="Wingdings" panose="05000000000000000000" pitchFamily="2" charset="2"/>
                </a:rPr>
                <a:t></a:t>
              </a:r>
              <a:endParaRPr lang="fr-FR" dirty="0"/>
            </a:p>
          </p:txBody>
        </p:sp>
      </p:grpSp>
      <p:sp>
        <p:nvSpPr>
          <p:cNvPr id="6" name="Rectangle 5"/>
          <p:cNvSpPr/>
          <p:nvPr/>
        </p:nvSpPr>
        <p:spPr>
          <a:xfrm>
            <a:off x="3957314" y="2390480"/>
            <a:ext cx="389850" cy="369332"/>
          </a:xfrm>
          <a:prstGeom prst="rect">
            <a:avLst/>
          </a:prstGeom>
        </p:spPr>
        <p:txBody>
          <a:bodyPr wrap="none">
            <a:spAutoFit/>
          </a:bodyPr>
          <a:lstStyle/>
          <a:p>
            <a:r>
              <a:rPr lang="en-GB" dirty="0">
                <a:sym typeface="Wingdings" panose="05000000000000000000" pitchFamily="2" charset="2"/>
              </a:rPr>
              <a:t></a:t>
            </a:r>
            <a:endParaRPr lang="fr-FR" dirty="0"/>
          </a:p>
        </p:txBody>
      </p:sp>
      <p:pic>
        <p:nvPicPr>
          <p:cNvPr id="32" name="Imag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39515" y="3193058"/>
            <a:ext cx="2798301" cy="1853263"/>
          </a:xfrm>
          <a:prstGeom prst="rect">
            <a:avLst/>
          </a:prstGeom>
        </p:spPr>
      </p:pic>
      <p:sp>
        <p:nvSpPr>
          <p:cNvPr id="33" name="TextBox 3">
            <a:extLst>
              <a:ext uri="{FF2B5EF4-FFF2-40B4-BE49-F238E27FC236}">
                <a16:creationId xmlns:a16="http://schemas.microsoft.com/office/drawing/2014/main" id="{79016AB2-B6CD-8ED7-A756-5A1288745A4D}"/>
              </a:ext>
            </a:extLst>
          </p:cNvPr>
          <p:cNvSpPr txBox="1"/>
          <p:nvPr/>
        </p:nvSpPr>
        <p:spPr>
          <a:xfrm>
            <a:off x="7130620" y="4841612"/>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smtClean="0"/>
              <a:t>Conclusion</a:t>
            </a:r>
            <a:endParaRPr lang="en-GB" dirty="0"/>
          </a:p>
        </p:txBody>
      </p:sp>
      <p:sp>
        <p:nvSpPr>
          <p:cNvPr id="3" name="Rectangle 2"/>
          <p:cNvSpPr/>
          <p:nvPr/>
        </p:nvSpPr>
        <p:spPr>
          <a:xfrm>
            <a:off x="5473606" y="1724236"/>
            <a:ext cx="389850" cy="369332"/>
          </a:xfrm>
          <a:prstGeom prst="rect">
            <a:avLst/>
          </a:prstGeom>
        </p:spPr>
        <p:txBody>
          <a:bodyPr wrap="none">
            <a:spAutoFit/>
          </a:bodyPr>
          <a:lstStyle/>
          <a:p>
            <a:r>
              <a:rPr lang="en-GB" dirty="0">
                <a:sym typeface="Wingdings" panose="05000000000000000000" pitchFamily="2" charset="2"/>
              </a:rPr>
              <a:t></a:t>
            </a:r>
            <a:endParaRPr lang="fr-FR" dirty="0"/>
          </a:p>
        </p:txBody>
      </p:sp>
    </p:spTree>
    <p:extLst>
      <p:ext uri="{BB962C8B-B14F-4D97-AF65-F5344CB8AC3E}">
        <p14:creationId xmlns:p14="http://schemas.microsoft.com/office/powerpoint/2010/main" val="108343786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docProps/app.xml><?xml version="1.0" encoding="utf-8"?>
<Properties xmlns="http://schemas.openxmlformats.org/officeDocument/2006/extended-properties" xmlns:vt="http://schemas.openxmlformats.org/officeDocument/2006/docPropsVTypes">
  <Template>SnT2025_E-Poster Template_CLEAN_250702</Template>
  <TotalTime>548</TotalTime>
  <Words>879</Words>
  <Application>Microsoft Office PowerPoint</Application>
  <PresentationFormat>Grand écran</PresentationFormat>
  <Paragraphs>63</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Aptos</vt:lpstr>
      <vt:lpstr>Aptos Display</vt:lpstr>
      <vt:lpstr>Arial</vt:lpstr>
      <vt:lpstr>Wingdings</vt:lpstr>
      <vt:lpstr>Office</vt:lpstr>
      <vt:lpstr>Présentation PowerPoint</vt:lpstr>
      <vt:lpstr>Présentation PowerPoint</vt:lpstr>
      <vt:lpstr>Présentation PowerPoint</vt:lpstr>
    </vt:vector>
  </TitlesOfParts>
  <Company>CEA/DAM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COUCHAUX Gabriel 607428</dc:creator>
  <cp:lastModifiedBy>COUCHAUX Gabriel 607428</cp:lastModifiedBy>
  <cp:revision>26</cp:revision>
  <dcterms:created xsi:type="dcterms:W3CDTF">2025-08-22T08:12:48Z</dcterms:created>
  <dcterms:modified xsi:type="dcterms:W3CDTF">2025-08-29T13:46:57Z</dcterms:modified>
</cp:coreProperties>
</file>