
<file path=[Content_Types].xml><?xml version="1.0" encoding="utf-8"?>
<Types xmlns="http://schemas.openxmlformats.org/package/2006/content-types">
  <Default Extension="png" ContentType="image/png"/>
  <Default Extension="bin" ContentType="image/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6" r:id="rId3"/>
    <p:sldId id="258" r:id="rId4"/>
    <p:sldId id="264" r:id="rId5"/>
    <p:sldId id="263" r:id="rId6"/>
    <p:sldId id="262" r:id="rId7"/>
    <p:sldId id="261" r:id="rId8"/>
    <p:sldId id="265" r:id="rId9"/>
    <p:sldId id="259" r:id="rId10"/>
    <p:sldId id="260" r:id="rId11"/>
    <p:sldId id="266" r:id="rId1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5A9DDE9F-56A0-48E2-B182-B820FCE60929}">
          <p14:sldIdLst>
            <p14:sldId id="257"/>
          </p14:sldIdLst>
        </p14:section>
        <p14:section name="Presentation Slides" id="{AA65376A-F1B8-4985-9D91-856E127C1E0B}">
          <p14:sldIdLst>
            <p14:sldId id="256"/>
            <p14:sldId id="258"/>
            <p14:sldId id="264"/>
            <p14:sldId id="263"/>
            <p14:sldId id="262"/>
            <p14:sldId id="261"/>
            <p14:sldId id="265"/>
            <p14:sldId id="259"/>
            <p14:sldId id="260"/>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5095ED-7697-4281-A622-F302D5A32DE7}" v="11" dt="2025-08-29T14:51:08.0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4" autoAdjust="0"/>
    <p:restoredTop sz="94660"/>
  </p:normalViewPr>
  <p:slideViewPr>
    <p:cSldViewPr snapToGrid="0">
      <p:cViewPr varScale="1">
        <p:scale>
          <a:sx n="68" d="100"/>
          <a:sy n="68" d="100"/>
        </p:scale>
        <p:origin x="77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DINSKAYA Tatiana" userId="8d52e09c-0d65-4ed1-b1b2-c6a51eee56b4" providerId="ADAL" clId="{94FEC258-9C69-4E91-895F-56502367540D}"/>
    <pc:docChg chg="custSel addSld modSld modSection">
      <pc:chgData name="MEDINSKAYA Tatiana" userId="8d52e09c-0d65-4ed1-b1b2-c6a51eee56b4" providerId="ADAL" clId="{94FEC258-9C69-4E91-895F-56502367540D}" dt="2025-08-29T15:27:25.482" v="304" actId="1076"/>
      <pc:docMkLst>
        <pc:docMk/>
      </pc:docMkLst>
      <pc:sldChg chg="modSp mod">
        <pc:chgData name="MEDINSKAYA Tatiana" userId="8d52e09c-0d65-4ed1-b1b2-c6a51eee56b4" providerId="ADAL" clId="{94FEC258-9C69-4E91-895F-56502367540D}" dt="2025-08-29T14:15:07.565" v="2" actId="255"/>
        <pc:sldMkLst>
          <pc:docMk/>
          <pc:sldMk cId="1154237620" sldId="256"/>
        </pc:sldMkLst>
        <pc:spChg chg="mod">
          <ac:chgData name="MEDINSKAYA Tatiana" userId="8d52e09c-0d65-4ed1-b1b2-c6a51eee56b4" providerId="ADAL" clId="{94FEC258-9C69-4E91-895F-56502367540D}" dt="2025-08-29T14:15:07.565" v="2" actId="255"/>
          <ac:spMkLst>
            <pc:docMk/>
            <pc:sldMk cId="1154237620" sldId="256"/>
            <ac:spMk id="3" creationId="{00000000-0000-0000-0000-000000000000}"/>
          </ac:spMkLst>
        </pc:spChg>
      </pc:sldChg>
      <pc:sldChg chg="modSp mod">
        <pc:chgData name="MEDINSKAYA Tatiana" userId="8d52e09c-0d65-4ed1-b1b2-c6a51eee56b4" providerId="ADAL" clId="{94FEC258-9C69-4E91-895F-56502367540D}" dt="2025-08-29T14:17:40.643" v="5" actId="20577"/>
        <pc:sldMkLst>
          <pc:docMk/>
          <pc:sldMk cId="2747416761" sldId="261"/>
        </pc:sldMkLst>
        <pc:spChg chg="mod">
          <ac:chgData name="MEDINSKAYA Tatiana" userId="8d52e09c-0d65-4ed1-b1b2-c6a51eee56b4" providerId="ADAL" clId="{94FEC258-9C69-4E91-895F-56502367540D}" dt="2025-08-29T14:17:40.643" v="5" actId="20577"/>
          <ac:spMkLst>
            <pc:docMk/>
            <pc:sldMk cId="2747416761" sldId="261"/>
            <ac:spMk id="4" creationId="{00000000-0000-0000-0000-000000000000}"/>
          </ac:spMkLst>
        </pc:spChg>
      </pc:sldChg>
      <pc:sldChg chg="modSp mod">
        <pc:chgData name="MEDINSKAYA Tatiana" userId="8d52e09c-0d65-4ed1-b1b2-c6a51eee56b4" providerId="ADAL" clId="{94FEC258-9C69-4E91-895F-56502367540D}" dt="2025-08-29T14:18:12.810" v="7" actId="20577"/>
        <pc:sldMkLst>
          <pc:docMk/>
          <pc:sldMk cId="1678542917" sldId="265"/>
        </pc:sldMkLst>
        <pc:spChg chg="mod">
          <ac:chgData name="MEDINSKAYA Tatiana" userId="8d52e09c-0d65-4ed1-b1b2-c6a51eee56b4" providerId="ADAL" clId="{94FEC258-9C69-4E91-895F-56502367540D}" dt="2025-08-29T14:18:12.810" v="7" actId="20577"/>
          <ac:spMkLst>
            <pc:docMk/>
            <pc:sldMk cId="1678542917" sldId="265"/>
            <ac:spMk id="25" creationId="{00000000-0000-0000-0000-000000000000}"/>
          </ac:spMkLst>
        </pc:spChg>
      </pc:sldChg>
      <pc:sldChg chg="addSp modSp mod">
        <pc:chgData name="MEDINSKAYA Tatiana" userId="8d52e09c-0d65-4ed1-b1b2-c6a51eee56b4" providerId="ADAL" clId="{94FEC258-9C69-4E91-895F-56502367540D}" dt="2025-08-29T15:27:25.482" v="304" actId="1076"/>
        <pc:sldMkLst>
          <pc:docMk/>
          <pc:sldMk cId="3186376508" sldId="266"/>
        </pc:sldMkLst>
        <pc:spChg chg="add mod">
          <ac:chgData name="MEDINSKAYA Tatiana" userId="8d52e09c-0d65-4ed1-b1b2-c6a51eee56b4" providerId="ADAL" clId="{94FEC258-9C69-4E91-895F-56502367540D}" dt="2025-08-29T15:27:25.482" v="304" actId="1076"/>
          <ac:spMkLst>
            <pc:docMk/>
            <pc:sldMk cId="3186376508" sldId="266"/>
            <ac:spMk id="5" creationId="{A1948FF8-99D8-D1FF-5E74-4604B4C41BA7}"/>
          </ac:spMkLst>
        </pc:spChg>
      </pc:sldChg>
      <pc:sldChg chg="addSp delSp modSp new mod">
        <pc:chgData name="MEDINSKAYA Tatiana" userId="8d52e09c-0d65-4ed1-b1b2-c6a51eee56b4" providerId="ADAL" clId="{94FEC258-9C69-4E91-895F-56502367540D}" dt="2025-08-29T15:16:44.857" v="298" actId="1076"/>
        <pc:sldMkLst>
          <pc:docMk/>
          <pc:sldMk cId="3826673827" sldId="267"/>
        </pc:sldMkLst>
        <pc:spChg chg="del">
          <ac:chgData name="MEDINSKAYA Tatiana" userId="8d52e09c-0d65-4ed1-b1b2-c6a51eee56b4" providerId="ADAL" clId="{94FEC258-9C69-4E91-895F-56502367540D}" dt="2025-08-29T15:16:28.556" v="296" actId="478"/>
          <ac:spMkLst>
            <pc:docMk/>
            <pc:sldMk cId="3826673827" sldId="267"/>
            <ac:spMk id="2" creationId="{832369A7-7C7D-A4DC-5A61-7EFC87332FFE}"/>
          </ac:spMkLst>
        </pc:spChg>
        <pc:spChg chg="mod">
          <ac:chgData name="MEDINSKAYA Tatiana" userId="8d52e09c-0d65-4ed1-b1b2-c6a51eee56b4" providerId="ADAL" clId="{94FEC258-9C69-4E91-895F-56502367540D}" dt="2025-08-29T15:15:25.474" v="295" actId="6549"/>
          <ac:spMkLst>
            <pc:docMk/>
            <pc:sldMk cId="3826673827" sldId="267"/>
            <ac:spMk id="3" creationId="{E015F52D-F696-7286-4C44-223A1E6B5D62}"/>
          </ac:spMkLst>
        </pc:spChg>
        <pc:spChg chg="add mod">
          <ac:chgData name="MEDINSKAYA Tatiana" userId="8d52e09c-0d65-4ed1-b1b2-c6a51eee56b4" providerId="ADAL" clId="{94FEC258-9C69-4E91-895F-56502367540D}" dt="2025-08-29T15:16:44.857" v="298" actId="1076"/>
          <ac:spMkLst>
            <pc:docMk/>
            <pc:sldMk cId="3826673827" sldId="267"/>
            <ac:spMk id="5" creationId="{C20F9701-F623-2625-9358-DC718A4F93D3}"/>
          </ac:spMkLst>
        </pc:spChg>
      </pc:sldChg>
    </pc:docChg>
  </pc:docChgLst>
  <pc:docChgLst>
    <pc:chgData name="MEDINSKAYA Tatiana" userId="8d52e09c-0d65-4ed1-b1b2-c6a51eee56b4" providerId="ADAL" clId="{D55095ED-7697-4281-A622-F302D5A32DE7}"/>
    <pc:docChg chg="undo redo custSel modSld">
      <pc:chgData name="MEDINSKAYA Tatiana" userId="8d52e09c-0d65-4ed1-b1b2-c6a51eee56b4" providerId="ADAL" clId="{D55095ED-7697-4281-A622-F302D5A32DE7}" dt="2025-08-27T08:44:41.311" v="144" actId="20577"/>
      <pc:docMkLst>
        <pc:docMk/>
      </pc:docMkLst>
      <pc:sldChg chg="addSp delSp mod">
        <pc:chgData name="MEDINSKAYA Tatiana" userId="8d52e09c-0d65-4ed1-b1b2-c6a51eee56b4" providerId="ADAL" clId="{D55095ED-7697-4281-A622-F302D5A32DE7}" dt="2025-08-27T08:41:23.915" v="107" actId="21"/>
        <pc:sldMkLst>
          <pc:docMk/>
          <pc:sldMk cId="1154237620" sldId="256"/>
        </pc:sldMkLst>
        <pc:spChg chg="add del">
          <ac:chgData name="MEDINSKAYA Tatiana" userId="8d52e09c-0d65-4ed1-b1b2-c6a51eee56b4" providerId="ADAL" clId="{D55095ED-7697-4281-A622-F302D5A32DE7}" dt="2025-08-27T08:41:23.915" v="107" actId="21"/>
          <ac:spMkLst>
            <pc:docMk/>
            <pc:sldMk cId="1154237620" sldId="256"/>
            <ac:spMk id="28" creationId="{143C780A-D306-D9FA-EEC7-455406624C00}"/>
          </ac:spMkLst>
        </pc:spChg>
      </pc:sldChg>
      <pc:sldChg chg="modSp mod">
        <pc:chgData name="MEDINSKAYA Tatiana" userId="8d52e09c-0d65-4ed1-b1b2-c6a51eee56b4" providerId="ADAL" clId="{D55095ED-7697-4281-A622-F302D5A32DE7}" dt="2025-08-27T08:43:40.732" v="143" actId="20577"/>
        <pc:sldMkLst>
          <pc:docMk/>
          <pc:sldMk cId="223735078" sldId="257"/>
        </pc:sldMkLst>
        <pc:spChg chg="mod">
          <ac:chgData name="MEDINSKAYA Tatiana" userId="8d52e09c-0d65-4ed1-b1b2-c6a51eee56b4" providerId="ADAL" clId="{D55095ED-7697-4281-A622-F302D5A32DE7}" dt="2025-08-27T08:43:40.732" v="143" actId="20577"/>
          <ac:spMkLst>
            <pc:docMk/>
            <pc:sldMk cId="223735078" sldId="257"/>
            <ac:spMk id="6" creationId="{5641CF85-E5C3-9FF3-BBD7-6666AB809856}"/>
          </ac:spMkLst>
        </pc:spChg>
      </pc:sldChg>
      <pc:sldChg chg="addSp delSp mod">
        <pc:chgData name="MEDINSKAYA Tatiana" userId="8d52e09c-0d65-4ed1-b1b2-c6a51eee56b4" providerId="ADAL" clId="{D55095ED-7697-4281-A622-F302D5A32DE7}" dt="2025-08-27T08:41:23.227" v="106" actId="21"/>
        <pc:sldMkLst>
          <pc:docMk/>
          <pc:sldMk cId="238665143" sldId="258"/>
        </pc:sldMkLst>
        <pc:spChg chg="add del">
          <ac:chgData name="MEDINSKAYA Tatiana" userId="8d52e09c-0d65-4ed1-b1b2-c6a51eee56b4" providerId="ADAL" clId="{D55095ED-7697-4281-A622-F302D5A32DE7}" dt="2025-08-27T08:41:23.227" v="106" actId="21"/>
          <ac:spMkLst>
            <pc:docMk/>
            <pc:sldMk cId="238665143" sldId="258"/>
            <ac:spMk id="30" creationId="{143C780A-D306-D9FA-EEC7-455406624C00}"/>
          </ac:spMkLst>
        </pc:spChg>
      </pc:sldChg>
      <pc:sldChg chg="addSp delSp modSp mod">
        <pc:chgData name="MEDINSKAYA Tatiana" userId="8d52e09c-0d65-4ed1-b1b2-c6a51eee56b4" providerId="ADAL" clId="{D55095ED-7697-4281-A622-F302D5A32DE7}" dt="2025-08-27T08:44:41.311" v="144" actId="20577"/>
        <pc:sldMkLst>
          <pc:docMk/>
          <pc:sldMk cId="667038915" sldId="259"/>
        </pc:sldMkLst>
        <pc:spChg chg="mod">
          <ac:chgData name="MEDINSKAYA Tatiana" userId="8d52e09c-0d65-4ed1-b1b2-c6a51eee56b4" providerId="ADAL" clId="{D55095ED-7697-4281-A622-F302D5A32DE7}" dt="2025-08-27T08:44:41.311" v="144" actId="20577"/>
          <ac:spMkLst>
            <pc:docMk/>
            <pc:sldMk cId="667038915" sldId="259"/>
            <ac:spMk id="4" creationId="{00000000-0000-0000-0000-000000000000}"/>
          </ac:spMkLst>
        </pc:spChg>
        <pc:spChg chg="add del">
          <ac:chgData name="MEDINSKAYA Tatiana" userId="8d52e09c-0d65-4ed1-b1b2-c6a51eee56b4" providerId="ADAL" clId="{D55095ED-7697-4281-A622-F302D5A32DE7}" dt="2025-08-27T08:41:24.889" v="108" actId="21"/>
          <ac:spMkLst>
            <pc:docMk/>
            <pc:sldMk cId="667038915" sldId="259"/>
            <ac:spMk id="28" creationId="{143C780A-D306-D9FA-EEC7-455406624C00}"/>
          </ac:spMkLst>
        </pc:spChg>
      </pc:sldChg>
      <pc:sldChg chg="delSp modSp mod">
        <pc:chgData name="MEDINSKAYA Tatiana" userId="8d52e09c-0d65-4ed1-b1b2-c6a51eee56b4" providerId="ADAL" clId="{D55095ED-7697-4281-A622-F302D5A32DE7}" dt="2025-08-27T08:41:54.989" v="134" actId="1076"/>
        <pc:sldMkLst>
          <pc:docMk/>
          <pc:sldMk cId="3787497883" sldId="260"/>
        </pc:sldMkLst>
        <pc:spChg chg="mod">
          <ac:chgData name="MEDINSKAYA Tatiana" userId="8d52e09c-0d65-4ed1-b1b2-c6a51eee56b4" providerId="ADAL" clId="{D55095ED-7697-4281-A622-F302D5A32DE7}" dt="2025-08-27T08:28:03.163" v="0" actId="20577"/>
          <ac:spMkLst>
            <pc:docMk/>
            <pc:sldMk cId="3787497883" sldId="260"/>
            <ac:spMk id="3" creationId="{00000000-0000-0000-0000-000000000000}"/>
          </ac:spMkLst>
        </pc:spChg>
        <pc:spChg chg="mod">
          <ac:chgData name="MEDINSKAYA Tatiana" userId="8d52e09c-0d65-4ed1-b1b2-c6a51eee56b4" providerId="ADAL" clId="{D55095ED-7697-4281-A622-F302D5A32DE7}" dt="2025-08-27T08:41:54.989" v="134" actId="1076"/>
          <ac:spMkLst>
            <pc:docMk/>
            <pc:sldMk cId="3787497883" sldId="260"/>
            <ac:spMk id="20" creationId="{00000000-0000-0000-0000-000000000000}"/>
          </ac:spMkLst>
        </pc:spChg>
      </pc:sldChg>
      <pc:sldChg chg="addSp delSp mod">
        <pc:chgData name="MEDINSKAYA Tatiana" userId="8d52e09c-0d65-4ed1-b1b2-c6a51eee56b4" providerId="ADAL" clId="{D55095ED-7697-4281-A622-F302D5A32DE7}" dt="2025-08-27T08:42:00.154" v="136" actId="21"/>
        <pc:sldMkLst>
          <pc:docMk/>
          <pc:sldMk cId="2747416761" sldId="261"/>
        </pc:sldMkLst>
        <pc:spChg chg="add del">
          <ac:chgData name="MEDINSKAYA Tatiana" userId="8d52e09c-0d65-4ed1-b1b2-c6a51eee56b4" providerId="ADAL" clId="{D55095ED-7697-4281-A622-F302D5A32DE7}" dt="2025-08-27T08:42:00.154" v="136" actId="21"/>
          <ac:spMkLst>
            <pc:docMk/>
            <pc:sldMk cId="2747416761" sldId="261"/>
            <ac:spMk id="6" creationId="{EEB3F82F-EF0F-61D1-13BD-DF93320FE126}"/>
          </ac:spMkLst>
        </pc:spChg>
      </pc:sldChg>
      <pc:sldChg chg="addSp delSp mod">
        <pc:chgData name="MEDINSKAYA Tatiana" userId="8d52e09c-0d65-4ed1-b1b2-c6a51eee56b4" providerId="ADAL" clId="{D55095ED-7697-4281-A622-F302D5A32DE7}" dt="2025-08-27T08:41:19.193" v="103" actId="21"/>
        <pc:sldMkLst>
          <pc:docMk/>
          <pc:sldMk cId="2505791692" sldId="262"/>
        </pc:sldMkLst>
        <pc:spChg chg="add del">
          <ac:chgData name="MEDINSKAYA Tatiana" userId="8d52e09c-0d65-4ed1-b1b2-c6a51eee56b4" providerId="ADAL" clId="{D55095ED-7697-4281-A622-F302D5A32DE7}" dt="2025-08-27T08:41:19.193" v="103" actId="21"/>
          <ac:spMkLst>
            <pc:docMk/>
            <pc:sldMk cId="2505791692" sldId="262"/>
            <ac:spMk id="28" creationId="{143C780A-D306-D9FA-EEC7-455406624C00}"/>
          </ac:spMkLst>
        </pc:spChg>
      </pc:sldChg>
      <pc:sldChg chg="addSp delSp mod">
        <pc:chgData name="MEDINSKAYA Tatiana" userId="8d52e09c-0d65-4ed1-b1b2-c6a51eee56b4" providerId="ADAL" clId="{D55095ED-7697-4281-A622-F302D5A32DE7}" dt="2025-08-27T08:41:21.269" v="104" actId="21"/>
        <pc:sldMkLst>
          <pc:docMk/>
          <pc:sldMk cId="916870248" sldId="263"/>
        </pc:sldMkLst>
        <pc:spChg chg="add del">
          <ac:chgData name="MEDINSKAYA Tatiana" userId="8d52e09c-0d65-4ed1-b1b2-c6a51eee56b4" providerId="ADAL" clId="{D55095ED-7697-4281-A622-F302D5A32DE7}" dt="2025-08-27T08:41:21.269" v="104" actId="21"/>
          <ac:spMkLst>
            <pc:docMk/>
            <pc:sldMk cId="916870248" sldId="263"/>
            <ac:spMk id="28" creationId="{143C780A-D306-D9FA-EEC7-455406624C00}"/>
          </ac:spMkLst>
        </pc:spChg>
      </pc:sldChg>
      <pc:sldChg chg="addSp delSp mod">
        <pc:chgData name="MEDINSKAYA Tatiana" userId="8d52e09c-0d65-4ed1-b1b2-c6a51eee56b4" providerId="ADAL" clId="{D55095ED-7697-4281-A622-F302D5A32DE7}" dt="2025-08-27T08:41:22.535" v="105" actId="21"/>
        <pc:sldMkLst>
          <pc:docMk/>
          <pc:sldMk cId="2837919637" sldId="264"/>
        </pc:sldMkLst>
        <pc:spChg chg="add del">
          <ac:chgData name="MEDINSKAYA Tatiana" userId="8d52e09c-0d65-4ed1-b1b2-c6a51eee56b4" providerId="ADAL" clId="{D55095ED-7697-4281-A622-F302D5A32DE7}" dt="2025-08-27T08:41:22.535" v="105" actId="21"/>
          <ac:spMkLst>
            <pc:docMk/>
            <pc:sldMk cId="2837919637" sldId="264"/>
            <ac:spMk id="28" creationId="{143C780A-D306-D9FA-EEC7-455406624C00}"/>
          </ac:spMkLst>
        </pc:spChg>
      </pc:sldChg>
      <pc:sldChg chg="addSp delSp mod">
        <pc:chgData name="MEDINSKAYA Tatiana" userId="8d52e09c-0d65-4ed1-b1b2-c6a51eee56b4" providerId="ADAL" clId="{D55095ED-7697-4281-A622-F302D5A32DE7}" dt="2025-08-27T08:41:25.712" v="109" actId="21"/>
        <pc:sldMkLst>
          <pc:docMk/>
          <pc:sldMk cId="1678542917" sldId="265"/>
        </pc:sldMkLst>
        <pc:spChg chg="add del">
          <ac:chgData name="MEDINSKAYA Tatiana" userId="8d52e09c-0d65-4ed1-b1b2-c6a51eee56b4" providerId="ADAL" clId="{D55095ED-7697-4281-A622-F302D5A32DE7}" dt="2025-08-27T08:41:25.712" v="109" actId="21"/>
          <ac:spMkLst>
            <pc:docMk/>
            <pc:sldMk cId="1678542917" sldId="265"/>
            <ac:spMk id="28" creationId="{143C780A-D306-D9FA-EEC7-455406624C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7A04AE-6F4D-4373-AFF2-3ABE42D873AA}" type="datetimeFigureOut">
              <a:rPr lang="en-US" smtClean="0"/>
              <a:t>8/31/2025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90F256-5EC9-46D9-AADA-FEA151773E56}" type="slidenum">
              <a:rPr lang="en-US" smtClean="0"/>
              <a:t>‹#›</a:t>
            </a:fld>
            <a:endParaRPr lang="en-US"/>
          </a:p>
        </p:txBody>
      </p:sp>
    </p:spTree>
    <p:extLst>
      <p:ext uri="{BB962C8B-B14F-4D97-AF65-F5344CB8AC3E}">
        <p14:creationId xmlns:p14="http://schemas.microsoft.com/office/powerpoint/2010/main" val="1962151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ru-RU" dirty="0"/>
          </a:p>
        </p:txBody>
      </p:sp>
      <p:sp>
        <p:nvSpPr>
          <p:cNvPr id="4" name="Slide Number Placeholder 3"/>
          <p:cNvSpPr>
            <a:spLocks noGrp="1"/>
          </p:cNvSpPr>
          <p:nvPr>
            <p:ph type="sldNum" sz="quarter" idx="10"/>
          </p:nvPr>
        </p:nvSpPr>
        <p:spPr/>
        <p:txBody>
          <a:bodyPr/>
          <a:lstStyle/>
          <a:p>
            <a:fld id="{0C90F256-5EC9-46D9-AADA-FEA151773E56}" type="slidenum">
              <a:rPr lang="en-US" smtClean="0"/>
              <a:t>4</a:t>
            </a:fld>
            <a:endParaRPr lang="en-US"/>
          </a:p>
        </p:txBody>
      </p:sp>
    </p:spTree>
    <p:extLst>
      <p:ext uri="{BB962C8B-B14F-4D97-AF65-F5344CB8AC3E}">
        <p14:creationId xmlns:p14="http://schemas.microsoft.com/office/powerpoint/2010/main" val="1616250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90F256-5EC9-46D9-AADA-FEA151773E56}" type="slidenum">
              <a:rPr lang="en-US" smtClean="0"/>
              <a:t>10</a:t>
            </a:fld>
            <a:endParaRPr lang="en-US"/>
          </a:p>
        </p:txBody>
      </p:sp>
    </p:spTree>
    <p:extLst>
      <p:ext uri="{BB962C8B-B14F-4D97-AF65-F5344CB8AC3E}">
        <p14:creationId xmlns:p14="http://schemas.microsoft.com/office/powerpoint/2010/main" val="1944073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a16="http://schemas.microsoft.com/office/drawing/2014/main"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a16="http://schemas.microsoft.com/office/drawing/2014/main" id="{E93492FB-9762-1EA3-8568-54377AB86A31}"/>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5" name="Fußzeilenplatzhalter 4">
            <a:extLst>
              <a:ext uri="{FF2B5EF4-FFF2-40B4-BE49-F238E27FC236}">
                <a16:creationId xmlns:a16="http://schemas.microsoft.com/office/drawing/2014/main"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3901AC1-1973-C97E-1C32-B35C6E179D17}"/>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BE62C-B8DA-21FE-3717-7E3AE1352C7E}"/>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0ED8C027-1CCC-AAB3-EB2B-8DBFA63D17B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44ED7451-563E-EEFA-F37F-1177A4220626}"/>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5" name="Fußzeilenplatzhalter 4">
            <a:extLst>
              <a:ext uri="{FF2B5EF4-FFF2-40B4-BE49-F238E27FC236}">
                <a16:creationId xmlns:a16="http://schemas.microsoft.com/office/drawing/2014/main"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C701441-382B-C63A-FF99-28B8A68123D2}"/>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13415FA-D683-0C86-28DD-9D7E28548D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C02826CD-D775-59F4-BFA8-F5154111EB7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E58D66EB-FE3F-6B40-972C-8B5D57A0A146}"/>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5" name="Fußzeilenplatzhalter 4">
            <a:extLst>
              <a:ext uri="{FF2B5EF4-FFF2-40B4-BE49-F238E27FC236}">
                <a16:creationId xmlns:a16="http://schemas.microsoft.com/office/drawing/2014/main"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39AF862-474C-293E-C9C5-EFE874F79FF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3986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0D616-9150-8F3E-6FBE-F751E77CDF87}"/>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C735E4BF-FDCD-FFBB-4D0C-39E150D36AA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2000F0AA-E80D-5BC8-F4D2-94A672D584D7}"/>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5" name="Fußzeilenplatzhalter 4">
            <a:extLst>
              <a:ext uri="{FF2B5EF4-FFF2-40B4-BE49-F238E27FC236}">
                <a16:creationId xmlns:a16="http://schemas.microsoft.com/office/drawing/2014/main"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7CEA5BF-39A4-41D5-13C7-118532E8FFD1}"/>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849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a16="http://schemas.microsoft.com/office/drawing/2014/main"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Edit Master text styles</a:t>
            </a:r>
          </a:p>
        </p:txBody>
      </p:sp>
      <p:sp>
        <p:nvSpPr>
          <p:cNvPr id="4" name="Datumsplatzhalter 3">
            <a:extLst>
              <a:ext uri="{FF2B5EF4-FFF2-40B4-BE49-F238E27FC236}">
                <a16:creationId xmlns:a16="http://schemas.microsoft.com/office/drawing/2014/main" id="{78699A2D-7445-8118-C132-359093F7ED16}"/>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5" name="Fußzeilenplatzhalter 4">
            <a:extLst>
              <a:ext uri="{FF2B5EF4-FFF2-40B4-BE49-F238E27FC236}">
                <a16:creationId xmlns:a16="http://schemas.microsoft.com/office/drawing/2014/main"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FEC5CDB-E094-3658-9593-29EFB7C03FF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E70FB-4890-3F05-1356-B62F6837A189}"/>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A0FCA0F9-2597-1F3F-4FD3-CB739AFC322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F4F59239-63FB-AAF0-E4BC-EEF28F50931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id="{D1FCB0CA-F508-F112-C731-2E64CA7CAA78}"/>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6" name="Fußzeilenplatzhalter 5">
            <a:extLst>
              <a:ext uri="{FF2B5EF4-FFF2-40B4-BE49-F238E27FC236}">
                <a16:creationId xmlns:a16="http://schemas.microsoft.com/office/drawing/2014/main"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2322373-01F2-6BD5-ADBB-850485D323C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43586-6B9B-D0FE-9F5A-4611D157C260}"/>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a16="http://schemas.microsoft.com/office/drawing/2014/main"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Inhaltsplatzhalter 3">
            <a:extLst>
              <a:ext uri="{FF2B5EF4-FFF2-40B4-BE49-F238E27FC236}">
                <a16:creationId xmlns:a16="http://schemas.microsoft.com/office/drawing/2014/main" id="{C3226624-5BB7-475D-D61F-4A398C5E0D2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a16="http://schemas.microsoft.com/office/drawing/2014/main"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Inhaltsplatzhalter 5">
            <a:extLst>
              <a:ext uri="{FF2B5EF4-FFF2-40B4-BE49-F238E27FC236}">
                <a16:creationId xmlns:a16="http://schemas.microsoft.com/office/drawing/2014/main" id="{F790861B-D46E-0A07-8D8A-74C11A5C313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a16="http://schemas.microsoft.com/office/drawing/2014/main" id="{A8319FD1-8EB5-7386-112B-2FC3DE28ED45}"/>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8" name="Fußzeilenplatzhalter 7">
            <a:extLst>
              <a:ext uri="{FF2B5EF4-FFF2-40B4-BE49-F238E27FC236}">
                <a16:creationId xmlns:a16="http://schemas.microsoft.com/office/drawing/2014/main"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A09802C-D5EA-2E6E-1A09-CC414C3B971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458B-16E3-B6D6-6430-3033C0EF15D8}"/>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a16="http://schemas.microsoft.com/office/drawing/2014/main" id="{A013D3E3-66AA-1102-13EE-F026ED13ECFE}"/>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4" name="Fußzeilenplatzhalter 3">
            <a:extLst>
              <a:ext uri="{FF2B5EF4-FFF2-40B4-BE49-F238E27FC236}">
                <a16:creationId xmlns:a16="http://schemas.microsoft.com/office/drawing/2014/main"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DB5F4C2-0D9C-0052-6D88-CB9B63790C3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2213A4-E48F-6AEA-05B4-E0C148224B3C}"/>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3" name="Fußzeilenplatzhalter 2">
            <a:extLst>
              <a:ext uri="{FF2B5EF4-FFF2-40B4-BE49-F238E27FC236}">
                <a16:creationId xmlns:a16="http://schemas.microsoft.com/office/drawing/2014/main"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1AFAD21-3D79-CCC2-6406-21755C3FAFB0}"/>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a16="http://schemas.microsoft.com/office/drawing/2014/main"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a16="http://schemas.microsoft.com/office/drawing/2014/main"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umsplatzhalter 4">
            <a:extLst>
              <a:ext uri="{FF2B5EF4-FFF2-40B4-BE49-F238E27FC236}">
                <a16:creationId xmlns:a16="http://schemas.microsoft.com/office/drawing/2014/main" id="{4386FCC9-2D9B-0132-AE91-07809B3194E9}"/>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6" name="Fußzeilenplatzhalter 5">
            <a:extLst>
              <a:ext uri="{FF2B5EF4-FFF2-40B4-BE49-F238E27FC236}">
                <a16:creationId xmlns:a16="http://schemas.microsoft.com/office/drawing/2014/main"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F5CEDF7-0B6B-15B2-A4AC-D04D5E1BF626}"/>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a16="http://schemas.microsoft.com/office/drawing/2014/main"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a16="http://schemas.microsoft.com/office/drawing/2014/main"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umsplatzhalter 4">
            <a:extLst>
              <a:ext uri="{FF2B5EF4-FFF2-40B4-BE49-F238E27FC236}">
                <a16:creationId xmlns:a16="http://schemas.microsoft.com/office/drawing/2014/main" id="{4F38B14E-FA25-0A84-3CD5-4796AEE040A4}"/>
              </a:ext>
            </a:extLst>
          </p:cNvPr>
          <p:cNvSpPr>
            <a:spLocks noGrp="1"/>
          </p:cNvSpPr>
          <p:nvPr>
            <p:ph type="dt" sz="half" idx="10"/>
          </p:nvPr>
        </p:nvSpPr>
        <p:spPr/>
        <p:txBody>
          <a:bodyPr/>
          <a:lstStyle/>
          <a:p>
            <a:fld id="{4D204A99-DD2E-46A5-9E4A-9E0EB615E918}" type="datetimeFigureOut">
              <a:rPr lang="de-AT" smtClean="0"/>
              <a:t>31.08.2025</a:t>
            </a:fld>
            <a:endParaRPr lang="de-AT"/>
          </a:p>
        </p:txBody>
      </p:sp>
      <p:sp>
        <p:nvSpPr>
          <p:cNvPr id="6" name="Fußzeilenplatzhalter 5">
            <a:extLst>
              <a:ext uri="{FF2B5EF4-FFF2-40B4-BE49-F238E27FC236}">
                <a16:creationId xmlns:a16="http://schemas.microsoft.com/office/drawing/2014/main"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30BD201-E90E-75BE-7C53-6212036108D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t>31.08.2025</a:t>
            </a:fld>
            <a:endParaRPr lang="de-AT"/>
          </a:p>
        </p:txBody>
      </p:sp>
      <p:sp>
        <p:nvSpPr>
          <p:cNvPr id="5" name="Fußzeilenplatzhalter 4">
            <a:extLst>
              <a:ext uri="{FF2B5EF4-FFF2-40B4-BE49-F238E27FC236}">
                <a16:creationId xmlns:a16="http://schemas.microsoft.com/office/drawing/2014/main"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t>‹#›</a:t>
            </a:fld>
            <a:endParaRPr lang="de-AT"/>
          </a:p>
        </p:txBody>
      </p:sp>
    </p:spTree>
    <p:extLst>
      <p:ext uri="{BB962C8B-B14F-4D97-AF65-F5344CB8AC3E}">
        <p14:creationId xmlns:p14="http://schemas.microsoft.com/office/powerpoint/2010/main"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3.bin"/></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Brief, Briefumschlag enthält.&#10;&#10;KI-generierte Inhalte können fehlerhaft sein.">
            <a:extLst>
              <a:ext uri="{FF2B5EF4-FFF2-40B4-BE49-F238E27FC236}">
                <a16:creationId xmlns:a16="http://schemas.microsoft.com/office/drawing/2014/main" id="{4212E3CC-C8F3-8724-236C-B7DF711CD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3">
            <a:extLst>
              <a:ext uri="{FF2B5EF4-FFF2-40B4-BE49-F238E27FC236}">
                <a16:creationId xmlns:a16="http://schemas.microsoft.com/office/drawing/2014/main" id="{5641CF85-E5C3-9FF3-BBD7-6666AB809856}"/>
              </a:ext>
            </a:extLst>
          </p:cNvPr>
          <p:cNvSpPr txBox="1"/>
          <p:nvPr/>
        </p:nvSpPr>
        <p:spPr>
          <a:xfrm>
            <a:off x="947462" y="1467801"/>
            <a:ext cx="10272988" cy="746575"/>
          </a:xfrm>
          <a:prstGeom prst="rect">
            <a:avLst/>
          </a:prstGeom>
          <a:noFill/>
        </p:spPr>
        <p:txBody>
          <a:bodyPr wrap="square" lIns="0" tIns="0" rIns="0" bIns="0" rtlCol="0" anchor="ctr">
            <a:normAutofit fontScale="77500" lnSpcReduction="20000"/>
          </a:bodyPr>
          <a:lstStyle/>
          <a:p>
            <a:endParaRPr lang="en-GB" sz="2400" b="1" noProof="0" dirty="0">
              <a:solidFill>
                <a:srgbClr val="1A3A64"/>
              </a:solidFill>
              <a:latin typeface="Arial" panose="020B0604020202020204" pitchFamily="34" charset="0"/>
              <a:cs typeface="Arial" panose="020B0604020202020204" pitchFamily="34" charset="0"/>
            </a:endParaRPr>
          </a:p>
          <a:p>
            <a:r>
              <a:rPr lang="en-GB" sz="2600" b="1" noProof="0" dirty="0">
                <a:solidFill>
                  <a:srgbClr val="1A3A64"/>
                </a:solidFill>
                <a:latin typeface="Arial" panose="020B0604020202020204" pitchFamily="34" charset="0"/>
                <a:cs typeface="Arial" panose="020B0604020202020204" pitchFamily="34" charset="0"/>
              </a:rPr>
              <a:t>Forest </a:t>
            </a:r>
            <a:r>
              <a:rPr lang="en-GB" sz="2600" b="1" dirty="0">
                <a:solidFill>
                  <a:srgbClr val="1A3A64"/>
                </a:solidFill>
                <a:latin typeface="Arial" panose="020B0604020202020204" pitchFamily="34" charset="0"/>
                <a:cs typeface="Arial" panose="020B0604020202020204" pitchFamily="34" charset="0"/>
              </a:rPr>
              <a:t>fires and IMS network: A case study of wildfire outbreak in Canada in the summer of 2023</a:t>
            </a:r>
            <a:endParaRPr lang="en-GB" sz="2600" b="1" noProof="0" dirty="0">
              <a:solidFill>
                <a:srgbClr val="1A3A64"/>
              </a:solidFill>
              <a:latin typeface="Arial" panose="020B0604020202020204" pitchFamily="34" charset="0"/>
              <a:cs typeface="Arial" panose="020B0604020202020204" pitchFamily="34" charset="0"/>
            </a:endParaRPr>
          </a:p>
        </p:txBody>
      </p:sp>
      <p:sp>
        <p:nvSpPr>
          <p:cNvPr id="10" name="TextBox 3">
            <a:extLst>
              <a:ext uri="{FF2B5EF4-FFF2-40B4-BE49-F238E27FC236}">
                <a16:creationId xmlns:a16="http://schemas.microsoft.com/office/drawing/2014/main" id="{3D37EAC3-90CD-EA42-4DD4-7E98DD56B841}"/>
              </a:ext>
            </a:extLst>
          </p:cNvPr>
          <p:cNvSpPr txBox="1"/>
          <p:nvPr/>
        </p:nvSpPr>
        <p:spPr>
          <a:xfrm>
            <a:off x="953683" y="2344870"/>
            <a:ext cx="10272988" cy="502511"/>
          </a:xfrm>
          <a:prstGeom prst="rect">
            <a:avLst/>
          </a:prstGeom>
          <a:noFill/>
        </p:spPr>
        <p:txBody>
          <a:bodyPr wrap="square" lIns="0" tIns="0" rIns="0" bIns="0" rtlCol="0" anchor="ctr">
            <a:normAutofit/>
          </a:bodyPr>
          <a:lstStyle/>
          <a:p>
            <a:r>
              <a:rPr lang="en-GB" dirty="0">
                <a:solidFill>
                  <a:srgbClr val="1A3A64"/>
                </a:solidFill>
                <a:latin typeface="Arial" panose="020B0604020202020204" pitchFamily="34" charset="0"/>
                <a:cs typeface="Arial" panose="020B0604020202020204" pitchFamily="34" charset="0"/>
              </a:rPr>
              <a:t>Tatiana MEDINSKAYA; Dr. Sigitas MICKEVICIUS</a:t>
            </a:r>
            <a:endParaRPr lang="en-GB" noProof="0" dirty="0">
              <a:solidFill>
                <a:srgbClr val="1A3A64"/>
              </a:solidFill>
              <a:latin typeface="Arial" panose="020B0604020202020204" pitchFamily="34" charset="0"/>
              <a:cs typeface="Arial" panose="020B0604020202020204" pitchFamily="34" charset="0"/>
            </a:endParaRPr>
          </a:p>
        </p:txBody>
      </p:sp>
      <p:sp>
        <p:nvSpPr>
          <p:cNvPr id="12" name="Textfeld 11">
            <a:extLst>
              <a:ext uri="{FF2B5EF4-FFF2-40B4-BE49-F238E27FC236}">
                <a16:creationId xmlns:a16="http://schemas.microsoft.com/office/drawing/2014/main" id="{D704B700-9CAA-AD00-BCFB-1247EE1D285E}"/>
              </a:ext>
            </a:extLst>
          </p:cNvPr>
          <p:cNvSpPr txBox="1"/>
          <p:nvPr/>
        </p:nvSpPr>
        <p:spPr>
          <a:xfrm>
            <a:off x="947462" y="2952157"/>
            <a:ext cx="8058149" cy="594632"/>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it-IT" sz="1400" dirty="0">
                <a:solidFill>
                  <a:schemeClr val="tx2"/>
                </a:solidFill>
              </a:rPr>
              <a:t> </a:t>
            </a:r>
            <a:r>
              <a:rPr lang="it-IT" sz="1600" dirty="0">
                <a:solidFill>
                  <a:schemeClr val="tx2"/>
                </a:solidFill>
              </a:rPr>
              <a:t>International Data Centre, CTBTO Preparatory Commission, Vienna, Austria </a:t>
            </a:r>
            <a:r>
              <a:rPr lang="en-GB" sz="1600" noProof="0" dirty="0"/>
              <a:t> </a:t>
            </a:r>
          </a:p>
        </p:txBody>
      </p:sp>
      <p:sp>
        <p:nvSpPr>
          <p:cNvPr id="13" name="TextBox 3">
            <a:extLst>
              <a:ext uri="{FF2B5EF4-FFF2-40B4-BE49-F238E27FC236}">
                <a16:creationId xmlns:a16="http://schemas.microsoft.com/office/drawing/2014/main" id="{D1B99D56-EC8A-2AAE-205C-D5BC83000B29}"/>
              </a:ext>
            </a:extLst>
          </p:cNvPr>
          <p:cNvSpPr txBox="1"/>
          <p:nvPr/>
        </p:nvSpPr>
        <p:spPr>
          <a:xfrm>
            <a:off x="2636519" y="6440942"/>
            <a:ext cx="6984367"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GB" sz="800" noProof="0" dirty="0">
                <a:solidFill>
                  <a:schemeClr val="bg1">
                    <a:lumMod val="65000"/>
                  </a:schemeClr>
                </a:solidFill>
              </a:rPr>
              <a:t>DISCLAIMER </a:t>
            </a:r>
            <a:r>
              <a:rPr lang="en-US" sz="800" dirty="0">
                <a:solidFill>
                  <a:schemeClr val="bg1">
                    <a:lumMod val="65000"/>
                  </a:schemeClr>
                </a:solidFill>
              </a:rPr>
              <a:t>The views expressed on this e-poster are those of the author and do not necessarily reflect the view of the CTBTO</a:t>
            </a:r>
            <a:endParaRPr lang="en-GB" sz="800" dirty="0">
              <a:solidFill>
                <a:schemeClr val="bg1">
                  <a:lumMod val="65000"/>
                </a:schemeClr>
              </a:solidFill>
            </a:endParaRPr>
          </a:p>
        </p:txBody>
      </p:sp>
      <p:sp>
        <p:nvSpPr>
          <p:cNvPr id="14" name="TextBox 3">
            <a:extLst>
              <a:ext uri="{FF2B5EF4-FFF2-40B4-BE49-F238E27FC236}">
                <a16:creationId xmlns:a16="http://schemas.microsoft.com/office/drawing/2014/main" id="{D46122D2-621E-31CE-451D-B174F76F9990}"/>
              </a:ext>
            </a:extLst>
          </p:cNvPr>
          <p:cNvSpPr txBox="1"/>
          <p:nvPr/>
        </p:nvSpPr>
        <p:spPr>
          <a:xfrm>
            <a:off x="2636518" y="4273614"/>
            <a:ext cx="6984367" cy="193899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dirty="0"/>
              <a:t>The 2023 wildfire season was a record-breaking event in Canadian history: the total area burned exceeded 17 million hectares and was the largest recorded number in the last fifty years. The Northwest Territories were among the most affected by forest fires regions. Wildfires disrupted the operation of some IMS facilities deployed at this region and affected their data quality and availability.</a:t>
            </a:r>
          </a:p>
          <a:p>
            <a:endParaRPr lang="en-US" dirty="0"/>
          </a:p>
          <a:p>
            <a:r>
              <a:rPr lang="en-US" dirty="0"/>
              <a:t> </a:t>
            </a:r>
            <a:endParaRPr lang="en-GB" dirty="0"/>
          </a:p>
        </p:txBody>
      </p:sp>
      <p:pic>
        <p:nvPicPr>
          <p:cNvPr id="15" name="Grafik 14" descr="Ein Bild, das Schwarz, Dunkelheit enthält.&#10;&#10;KI-generierte Inhalte können fehlerhaft sein.">
            <a:extLst>
              <a:ext uri="{FF2B5EF4-FFF2-40B4-BE49-F238E27FC236}">
                <a16:creationId xmlns:a16="http://schemas.microsoft.com/office/drawing/2014/main" id="{8C559D65-2EA6-02F7-264F-8AC2B9FEAC0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801224" y="3067506"/>
            <a:ext cx="2255133" cy="361494"/>
          </a:xfrm>
          <a:prstGeom prst="rect">
            <a:avLst/>
          </a:prstGeom>
        </p:spPr>
      </p:pic>
      <p:sp>
        <p:nvSpPr>
          <p:cNvPr id="3" name="Title 1">
            <a:extLst>
              <a:ext uri="{FF2B5EF4-FFF2-40B4-BE49-F238E27FC236}">
                <a16:creationId xmlns:a16="http://schemas.microsoft.com/office/drawing/2014/main" id="{DF2BA0C0-017F-22AE-62EF-C6191681B237}"/>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a:solidFill>
                  <a:srgbClr val="1B3B65"/>
                </a:solidFill>
                <a:latin typeface="Arial" panose="020B0604020202020204" pitchFamily="34" charset="0"/>
                <a:cs typeface="Arial" panose="020B0604020202020204" pitchFamily="34" charset="0"/>
              </a:rPr>
              <a:t>P4.1-152</a:t>
            </a:r>
            <a:endParaRPr lang="en-GB" sz="2800" b="1" noProof="0" dirty="0">
              <a:solidFill>
                <a:srgbClr val="1B3B6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735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id="{9A5EB31E-0D60-B708-DDA3-638C6CE2CC33}"/>
              </a:ext>
            </a:extLst>
          </p:cNvPr>
          <p:cNvSpPr txBox="1"/>
          <p:nvPr/>
        </p:nvSpPr>
        <p:spPr>
          <a:xfrm>
            <a:off x="4164436" y="33583"/>
            <a:ext cx="6961923" cy="468475"/>
          </a:xfrm>
          <a:prstGeom prst="rect">
            <a:avLst/>
          </a:prstGeom>
          <a:noFill/>
        </p:spPr>
        <p:txBody>
          <a:bodyPr wrap="square" lIns="0" tIns="0" rIns="0" bIns="0" rtlCol="0" anchor="ctr">
            <a:normAutofit lnSpcReduction="10000"/>
          </a:bodyPr>
          <a:lstStyle/>
          <a:p>
            <a:r>
              <a:rPr lang="en-US" sz="1600" b="1" dirty="0">
                <a:solidFill>
                  <a:schemeClr val="bg1"/>
                </a:solidFill>
                <a:latin typeface="Arial" panose="020B0604020202020204" pitchFamily="34" charset="0"/>
                <a:cs typeface="Arial" panose="020B0604020202020204" pitchFamily="34" charset="0"/>
              </a:rPr>
              <a:t>Forest fires and IMS network: A case study of wildfire outbreak in Canada in the summer of 2023</a:t>
            </a:r>
            <a:endParaRPr lang="en-GB" sz="1600" b="1" noProof="0" dirty="0">
              <a:solidFill>
                <a:schemeClr val="bg1"/>
              </a:solidFill>
              <a:latin typeface="Arial" panose="020B0604020202020204" pitchFamily="34" charset="0"/>
              <a:cs typeface="Arial" panose="020B0604020202020204" pitchFamily="34" charset="0"/>
            </a:endParaRPr>
          </a:p>
        </p:txBody>
      </p:sp>
      <p:pic>
        <p:nvPicPr>
          <p:cNvPr id="33" name="Grafik 32" descr="Ein Bild, das Schwarz, Dunkelheit enthält.&#10;&#10;KI-generierte Inhalte können fehlerhaft sein.">
            <a:extLst>
              <a:ext uri="{FF2B5EF4-FFF2-40B4-BE49-F238E27FC236}">
                <a16:creationId xmlns:a16="http://schemas.microsoft.com/office/drawing/2014/main" id="{02FDC12A-BED4-845C-E627-DC202279939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64837" y="6308379"/>
            <a:ext cx="2367144" cy="379449"/>
          </a:xfrm>
          <a:prstGeom prst="rect">
            <a:avLst/>
          </a:prstGeom>
        </p:spPr>
      </p:pic>
      <p:sp>
        <p:nvSpPr>
          <p:cNvPr id="2" name="Title 1">
            <a:extLst>
              <a:ext uri="{FF2B5EF4-FFF2-40B4-BE49-F238E27FC236}">
                <a16:creationId xmlns:a16="http://schemas.microsoft.com/office/drawing/2014/main" id="{8D1A4B1E-5D6F-9593-651E-2F5BF713E014}"/>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GB" sz="800" dirty="0">
              <a:solidFill>
                <a:srgbClr val="1A3A64"/>
              </a:solidFill>
              <a:highlight>
                <a:srgbClr val="BCCBD9"/>
              </a:highlight>
              <a:latin typeface="Arial" panose="020B0604020202020204" pitchFamily="34" charset="0"/>
              <a:cs typeface="Arial" panose="020B0604020202020204" pitchFamily="34" charset="0"/>
            </a:endParaRPr>
          </a:p>
          <a:p>
            <a:r>
              <a:rPr lang="en-GB" sz="1050" b="1" noProof="0" dirty="0">
                <a:solidFill>
                  <a:srgbClr val="1B3B65"/>
                </a:solidFill>
                <a:latin typeface="Arial" panose="020B0604020202020204" pitchFamily="34" charset="0"/>
                <a:cs typeface="Arial" panose="020B0604020202020204" pitchFamily="34" charset="0"/>
              </a:rPr>
              <a:t>P4.1-152</a:t>
            </a:r>
            <a:endParaRPr lang="en-GB" sz="2800" b="1" noProof="0" dirty="0">
              <a:solidFill>
                <a:srgbClr val="1B3B65"/>
              </a:solidFill>
              <a:latin typeface="Arial" panose="020B0604020202020204" pitchFamily="34" charset="0"/>
              <a:cs typeface="Arial" panose="020B0604020202020204" pitchFamily="34" charset="0"/>
            </a:endParaRPr>
          </a:p>
        </p:txBody>
      </p:sp>
      <p:sp>
        <p:nvSpPr>
          <p:cNvPr id="20" name="Rectangle 19"/>
          <p:cNvSpPr/>
          <p:nvPr/>
        </p:nvSpPr>
        <p:spPr>
          <a:xfrm>
            <a:off x="8763736" y="7935689"/>
            <a:ext cx="3735639" cy="5262979"/>
          </a:xfrm>
          <a:prstGeom prst="rect">
            <a:avLst/>
          </a:prstGeom>
        </p:spPr>
        <p:txBody>
          <a:bodyPr wrap="square">
            <a:spAutoFit/>
          </a:bodyPr>
          <a:lstStyle/>
          <a:p>
            <a:pPr algn="just"/>
            <a:r>
              <a:rPr lang="en-US" sz="1200" b="1" u="sng" dirty="0">
                <a:solidFill>
                  <a:schemeClr val="accent2">
                    <a:lumMod val="50000"/>
                  </a:schemeClr>
                </a:solidFill>
                <a:latin typeface="Arial" panose="020B0604020202020204" pitchFamily="34" charset="0"/>
                <a:ea typeface="Roboto" panose="02000000000000000000" pitchFamily="2" charset="0"/>
                <a:cs typeface="Arial" panose="020B0604020202020204" pitchFamily="34" charset="0"/>
              </a:rPr>
              <a:t>For radionuclide stations.</a:t>
            </a:r>
            <a:r>
              <a:rPr lang="en-US" sz="1200" b="1" u="sng" dirty="0">
                <a:solidFill>
                  <a:schemeClr val="bg2"/>
                </a:solidFill>
                <a:latin typeface="Arial" panose="020B0604020202020204" pitchFamily="34" charset="0"/>
                <a:ea typeface="Roboto" panose="02000000000000000000" pitchFamily="2" charset="0"/>
                <a:cs typeface="Arial" panose="020B0604020202020204" pitchFamily="34" charset="0"/>
              </a:rPr>
              <a:t>.</a:t>
            </a:r>
          </a:p>
          <a:p>
            <a:pPr marL="285750" indent="-285750" algn="just">
              <a:buFont typeface="Arial" panose="020B0604020202020204" pitchFamily="34" charset="0"/>
              <a:buChar char="•"/>
            </a:pPr>
            <a:r>
              <a:rPr lang="en-US" sz="1200" dirty="0">
                <a:latin typeface="Arial" panose="020B0604020202020204" pitchFamily="34" charset="0"/>
                <a:ea typeface="Roboto" panose="02000000000000000000" pitchFamily="2" charset="0"/>
                <a:cs typeface="Arial" panose="020B0604020202020204" pitchFamily="34" charset="0"/>
              </a:rPr>
              <a:t>Installation of an indoor air filtration systems to withstand extreme conditions outside. These systems create positive air pressure (overpressure) within a shelter, ensuring that toxic air cannot enter without passing through a multi-stage filtration process. Such technical means enable to protect local staff and valuable equipment from forest fires until they will be evacuated to an off-site location.</a:t>
            </a:r>
          </a:p>
          <a:p>
            <a:pPr marL="285750" indent="-285750" algn="just">
              <a:buFont typeface="Arial" panose="020B0604020202020204" pitchFamily="34" charset="0"/>
              <a:buChar char="•"/>
            </a:pPr>
            <a:endParaRPr lang="en-US" sz="1200" dirty="0">
              <a:latin typeface="Arial" panose="020B0604020202020204" pitchFamily="34" charset="0"/>
              <a:ea typeface="Roboto" panose="02000000000000000000" pitchFamily="2" charset="0"/>
              <a:cs typeface="Arial" panose="020B0604020202020204" pitchFamily="34" charset="0"/>
            </a:endParaRPr>
          </a:p>
          <a:p>
            <a:pPr marL="285750" indent="-285750" algn="just">
              <a:buFont typeface="Arial" panose="020B0604020202020204" pitchFamily="34" charset="0"/>
              <a:buChar char="•"/>
            </a:pPr>
            <a:r>
              <a:rPr lang="en-US" sz="1200" dirty="0">
                <a:latin typeface="Arial" panose="020B0604020202020204" pitchFamily="34" charset="0"/>
                <a:ea typeface="Roboto" panose="02000000000000000000" pitchFamily="2" charset="0"/>
                <a:cs typeface="Arial" panose="020B0604020202020204" pitchFamily="34" charset="0"/>
              </a:rPr>
              <a:t>Use of semi-permeable filters. </a:t>
            </a:r>
            <a:r>
              <a:rPr lang="en-US" sz="1200" dirty="0">
                <a:latin typeface="Arial" panose="020B0604020202020204" pitchFamily="34" charset="0"/>
                <a:cs typeface="Arial" panose="020B0604020202020204" pitchFamily="34" charset="0"/>
              </a:rPr>
              <a:t>Semi-permeable filters are designed to allow certain particles to pass through and block others based on their </a:t>
            </a:r>
            <a:r>
              <a:rPr lang="en-US" sz="1200" b="1" dirty="0">
                <a:latin typeface="Arial" panose="020B0604020202020204" pitchFamily="34" charset="0"/>
                <a:cs typeface="Arial" panose="020B0604020202020204" pitchFamily="34" charset="0"/>
              </a:rPr>
              <a:t>size</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charge</a:t>
            </a:r>
            <a:r>
              <a:rPr lang="en-US" sz="1200" dirty="0">
                <a:latin typeface="Arial" panose="020B0604020202020204" pitchFamily="34" charset="0"/>
                <a:cs typeface="Arial" panose="020B0604020202020204" pitchFamily="34" charset="0"/>
              </a:rPr>
              <a:t>, or </a:t>
            </a:r>
            <a:r>
              <a:rPr lang="en-US" sz="1200" b="1" dirty="0">
                <a:latin typeface="Arial" panose="020B0604020202020204" pitchFamily="34" charset="0"/>
                <a:cs typeface="Arial" panose="020B0604020202020204" pitchFamily="34" charset="0"/>
              </a:rPr>
              <a:t>chemical properties. </a:t>
            </a:r>
            <a:r>
              <a:rPr lang="en-US" sz="1200" dirty="0">
                <a:latin typeface="Arial" panose="020B0604020202020204" pitchFamily="34" charset="0"/>
                <a:cs typeface="Arial" panose="020B0604020202020204" pitchFamily="34" charset="0"/>
              </a:rPr>
              <a:t>They</a:t>
            </a:r>
            <a:r>
              <a:rPr lang="en-US" sz="1200" b="1" dirty="0"/>
              <a:t> </a:t>
            </a:r>
            <a:r>
              <a:rPr lang="en-US" sz="1200" dirty="0">
                <a:latin typeface="Arial" panose="020B0604020202020204" pitchFamily="34" charset="0"/>
                <a:cs typeface="Arial" panose="020B0604020202020204" pitchFamily="34" charset="0"/>
              </a:rPr>
              <a:t>differ from HEPA filters, which are based on the  physical size exclusion.</a:t>
            </a:r>
            <a:r>
              <a:rPr lang="en-US" sz="1200" dirty="0">
                <a:latin typeface="Arial" panose="020B0604020202020204" pitchFamily="34" charset="0"/>
                <a:ea typeface="Roboto" panose="02000000000000000000" pitchFamily="2" charset="0"/>
                <a:cs typeface="Arial" panose="020B0604020202020204" pitchFamily="34" charset="0"/>
              </a:rPr>
              <a:t> The IMS particulate stations use HEPA filters, such as BM5379-20F type</a:t>
            </a:r>
            <a:r>
              <a:rPr lang="en-US" sz="1200" dirty="0"/>
              <a:t>.</a:t>
            </a:r>
            <a:r>
              <a:rPr lang="en-US" sz="1200" dirty="0">
                <a:latin typeface="Arial" panose="020B0604020202020204" pitchFamily="34" charset="0"/>
                <a:cs typeface="Arial" panose="020B0604020202020204" pitchFamily="34" charset="0"/>
              </a:rPr>
              <a:t> The ability to customize semi-permeable filters  can be a promising solution for separating radioactive aerosols from soot and ash in the air. </a:t>
            </a:r>
            <a:endParaRPr lang="en-US" sz="1200" dirty="0">
              <a:latin typeface="Arial" panose="020B0604020202020204" pitchFamily="34" charset="0"/>
              <a:ea typeface="Roboto" panose="02000000000000000000" pitchFamily="2" charset="0"/>
              <a:cs typeface="Arial" panose="020B0604020202020204" pitchFamily="34" charset="0"/>
            </a:endParaRPr>
          </a:p>
          <a:p>
            <a:pPr marL="285750" indent="-285750" algn="just">
              <a:buFont typeface="Arial" panose="020B0604020202020204" pitchFamily="34" charset="0"/>
              <a:buChar char="•"/>
            </a:pPr>
            <a:endParaRPr lang="en-US" sz="1200" dirty="0">
              <a:latin typeface="Arial" panose="020B0604020202020204" pitchFamily="34" charset="0"/>
              <a:ea typeface="Roboto" panose="02000000000000000000" pitchFamily="2" charset="0"/>
              <a:cs typeface="Arial" panose="020B0604020202020204" pitchFamily="34" charset="0"/>
            </a:endParaRPr>
          </a:p>
          <a:p>
            <a:pPr algn="just"/>
            <a:r>
              <a:rPr lang="en-US" sz="1200" b="1" u="sng" dirty="0">
                <a:solidFill>
                  <a:schemeClr val="accent2">
                    <a:lumMod val="50000"/>
                  </a:schemeClr>
                </a:solidFill>
                <a:latin typeface="Arial" panose="020B0604020202020204" pitchFamily="34" charset="0"/>
                <a:ea typeface="Roboto" panose="02000000000000000000" pitchFamily="2" charset="0"/>
                <a:cs typeface="Arial" panose="020B0604020202020204" pitchFamily="34" charset="0"/>
              </a:rPr>
              <a:t>For seismic stations.</a:t>
            </a:r>
            <a:r>
              <a:rPr lang="en-US" sz="1200" dirty="0">
                <a:solidFill>
                  <a:schemeClr val="accent2">
                    <a:lumMod val="50000"/>
                  </a:schemeClr>
                </a:solidFill>
                <a:latin typeface="Arial" panose="020B0604020202020204" pitchFamily="34" charset="0"/>
                <a:ea typeface="Roboto" panose="02000000000000000000" pitchFamily="2" charset="0"/>
                <a:cs typeface="Arial" panose="020B0604020202020204" pitchFamily="34" charset="0"/>
              </a:rPr>
              <a:t> </a:t>
            </a:r>
          </a:p>
          <a:p>
            <a:pPr marL="171450" indent="-171450" algn="just">
              <a:buFont typeface="Arial" panose="020B0604020202020204" pitchFamily="34" charset="0"/>
              <a:buChar char="•"/>
            </a:pPr>
            <a:r>
              <a:rPr lang="en-US" sz="1200" dirty="0">
                <a:latin typeface="Arial" panose="020B0604020202020204" pitchFamily="34" charset="0"/>
                <a:ea typeface="Roboto" panose="02000000000000000000" pitchFamily="2" charset="0"/>
                <a:cs typeface="Arial" panose="020B0604020202020204" pitchFamily="34" charset="0"/>
              </a:rPr>
              <a:t>   Installation of vaults,  which ensure sufficient thermal  stability of the environment inside. </a:t>
            </a:r>
          </a:p>
          <a:p>
            <a:pPr marL="285750" indent="-285750" algn="just">
              <a:buFont typeface="Arial" panose="020B0604020202020204" pitchFamily="34" charset="0"/>
              <a:buChar char="•"/>
            </a:pPr>
            <a:endParaRPr lang="en-US" sz="1200" dirty="0">
              <a:latin typeface="Arial" panose="020B0604020202020204" pitchFamily="34" charset="0"/>
              <a:ea typeface="Roboto" panose="02000000000000000000" pitchFamily="2" charset="0"/>
              <a:cs typeface="Arial" panose="020B0604020202020204" pitchFamily="34" charset="0"/>
            </a:endParaRPr>
          </a:p>
        </p:txBody>
      </p:sp>
      <p:grpSp>
        <p:nvGrpSpPr>
          <p:cNvPr id="13" name="Group 12"/>
          <p:cNvGrpSpPr/>
          <p:nvPr/>
        </p:nvGrpSpPr>
        <p:grpSpPr>
          <a:xfrm>
            <a:off x="402055" y="692984"/>
            <a:ext cx="6421829" cy="5030391"/>
            <a:chOff x="349115" y="753142"/>
            <a:chExt cx="6421829" cy="5030391"/>
          </a:xfrm>
        </p:grpSpPr>
        <p:sp>
          <p:nvSpPr>
            <p:cNvPr id="26" name="TextBox 3">
              <a:extLst>
                <a:ext uri="{FF2B5EF4-FFF2-40B4-BE49-F238E27FC236}">
                  <a16:creationId xmlns:a16="http://schemas.microsoft.com/office/drawing/2014/main" id="{79016AB2-B6CD-8ED7-A756-5A1288745A4D}"/>
                </a:ext>
              </a:extLst>
            </p:cNvPr>
            <p:cNvSpPr txBox="1"/>
            <p:nvPr/>
          </p:nvSpPr>
          <p:spPr>
            <a:xfrm>
              <a:off x="349115" y="753142"/>
              <a:ext cx="5898002"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Possible solutions for station damage prevention</a:t>
              </a:r>
              <a:r>
                <a:rPr lang="de-AT" dirty="0"/>
                <a:t>:</a:t>
              </a:r>
              <a:endParaRPr lang="en-GB" dirty="0"/>
            </a:p>
          </p:txBody>
        </p:sp>
        <p:grpSp>
          <p:nvGrpSpPr>
            <p:cNvPr id="4" name="Group 3"/>
            <p:cNvGrpSpPr/>
            <p:nvPr/>
          </p:nvGrpSpPr>
          <p:grpSpPr>
            <a:xfrm>
              <a:off x="796416" y="2493647"/>
              <a:ext cx="5826986" cy="3289886"/>
              <a:chOff x="633047" y="2559370"/>
              <a:chExt cx="6522496" cy="3289886"/>
            </a:xfrm>
          </p:grpSpPr>
          <p:sp>
            <p:nvSpPr>
              <p:cNvPr id="15" name="Freeform 14"/>
              <p:cNvSpPr/>
              <p:nvPr/>
            </p:nvSpPr>
            <p:spPr>
              <a:xfrm rot="13310630">
                <a:off x="3328398" y="4477391"/>
                <a:ext cx="259734" cy="45878"/>
              </a:xfrm>
              <a:custGeom>
                <a:avLst/>
                <a:gdLst/>
                <a:ahLst/>
                <a:cxnLst/>
                <a:rect l="0" t="0" r="0" b="0"/>
                <a:pathLst>
                  <a:path>
                    <a:moveTo>
                      <a:pt x="0" y="22939"/>
                    </a:moveTo>
                    <a:lnTo>
                      <a:pt x="259734" y="22939"/>
                    </a:lnTo>
                  </a:path>
                </a:pathLst>
              </a:custGeom>
              <a:noFill/>
              <a:ln>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7" name="Freeform 16"/>
              <p:cNvSpPr/>
              <p:nvPr/>
            </p:nvSpPr>
            <p:spPr>
              <a:xfrm rot="7927655">
                <a:off x="3384017" y="3231946"/>
                <a:ext cx="121582" cy="45878"/>
              </a:xfrm>
              <a:custGeom>
                <a:avLst/>
                <a:gdLst/>
                <a:ahLst/>
                <a:cxnLst/>
                <a:rect l="0" t="0" r="0" b="0"/>
                <a:pathLst>
                  <a:path>
                    <a:moveTo>
                      <a:pt x="0" y="22939"/>
                    </a:moveTo>
                    <a:lnTo>
                      <a:pt x="121582" y="22939"/>
                    </a:lnTo>
                  </a:path>
                </a:pathLst>
              </a:custGeom>
              <a:noFill/>
              <a:ln>
                <a:solidFill>
                  <a:schemeClr val="tx1"/>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8" name="Rounded Rectangle 17"/>
              <p:cNvSpPr/>
              <p:nvPr/>
            </p:nvSpPr>
            <p:spPr>
              <a:xfrm>
                <a:off x="633047" y="2946400"/>
                <a:ext cx="1786358" cy="1921288"/>
              </a:xfrm>
              <a:prstGeom prst="roundRect">
                <a:avLst/>
              </a:prstGeom>
              <a:blipFill>
                <a:blip r:embed="rId4">
                  <a:extLst>
                    <a:ext uri="{28A0092B-C50C-407E-A947-70E740481C1C}">
                      <a14:useLocalDpi xmlns:a14="http://schemas.microsoft.com/office/drawing/2010/main" val="0"/>
                    </a:ext>
                  </a:extLst>
                </a:blip>
                <a:srcRect/>
                <a:stretch>
                  <a:fillRect l="-25000" r="-25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sp>
            <p:nvSpPr>
              <p:cNvPr id="21" name="Freeform 20"/>
              <p:cNvSpPr/>
              <p:nvPr/>
            </p:nvSpPr>
            <p:spPr>
              <a:xfrm>
                <a:off x="3055055" y="2588254"/>
                <a:ext cx="1302650" cy="754846"/>
              </a:xfrm>
              <a:custGeom>
                <a:avLst/>
                <a:gdLst>
                  <a:gd name="connsiteX0" fmla="*/ 0 w 1302650"/>
                  <a:gd name="connsiteY0" fmla="*/ 125810 h 754846"/>
                  <a:gd name="connsiteX1" fmla="*/ 125810 w 1302650"/>
                  <a:gd name="connsiteY1" fmla="*/ 0 h 754846"/>
                  <a:gd name="connsiteX2" fmla="*/ 1176840 w 1302650"/>
                  <a:gd name="connsiteY2" fmla="*/ 0 h 754846"/>
                  <a:gd name="connsiteX3" fmla="*/ 1302650 w 1302650"/>
                  <a:gd name="connsiteY3" fmla="*/ 125810 h 754846"/>
                  <a:gd name="connsiteX4" fmla="*/ 1302650 w 1302650"/>
                  <a:gd name="connsiteY4" fmla="*/ 629036 h 754846"/>
                  <a:gd name="connsiteX5" fmla="*/ 1176840 w 1302650"/>
                  <a:gd name="connsiteY5" fmla="*/ 754846 h 754846"/>
                  <a:gd name="connsiteX6" fmla="*/ 125810 w 1302650"/>
                  <a:gd name="connsiteY6" fmla="*/ 754846 h 754846"/>
                  <a:gd name="connsiteX7" fmla="*/ 0 w 1302650"/>
                  <a:gd name="connsiteY7" fmla="*/ 629036 h 754846"/>
                  <a:gd name="connsiteX8" fmla="*/ 0 w 1302650"/>
                  <a:gd name="connsiteY8" fmla="*/ 125810 h 754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650" h="754846">
                    <a:moveTo>
                      <a:pt x="0" y="125810"/>
                    </a:moveTo>
                    <a:cubicBezTo>
                      <a:pt x="0" y="56327"/>
                      <a:pt x="56327" y="0"/>
                      <a:pt x="125810" y="0"/>
                    </a:cubicBezTo>
                    <a:lnTo>
                      <a:pt x="1176840" y="0"/>
                    </a:lnTo>
                    <a:cubicBezTo>
                      <a:pt x="1246323" y="0"/>
                      <a:pt x="1302650" y="56327"/>
                      <a:pt x="1302650" y="125810"/>
                    </a:cubicBezTo>
                    <a:lnTo>
                      <a:pt x="1302650" y="629036"/>
                    </a:lnTo>
                    <a:cubicBezTo>
                      <a:pt x="1302650" y="698519"/>
                      <a:pt x="1246323" y="754846"/>
                      <a:pt x="1176840" y="754846"/>
                    </a:cubicBezTo>
                    <a:lnTo>
                      <a:pt x="125810" y="754846"/>
                    </a:lnTo>
                    <a:cubicBezTo>
                      <a:pt x="56327" y="754846"/>
                      <a:pt x="0" y="698519"/>
                      <a:pt x="0" y="629036"/>
                    </a:cubicBezTo>
                    <a:lnTo>
                      <a:pt x="0" y="125810"/>
                    </a:lnTo>
                    <a:close/>
                  </a:path>
                </a:pathLst>
              </a:custGeom>
              <a:solidFill>
                <a:schemeClr val="accent3">
                  <a:lumMod val="7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48279" tIns="48279" rIns="48279" bIns="48279" numCol="1" spcCol="1270" anchor="ctr" anchorCtr="0">
                <a:noAutofit/>
              </a:bodyPr>
              <a:lstStyle/>
              <a:p>
                <a:pPr lvl="0" algn="ctr" defTabSz="8001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direct</a:t>
                </a:r>
              </a:p>
            </p:txBody>
          </p:sp>
          <p:sp>
            <p:nvSpPr>
              <p:cNvPr id="22" name="Freeform 21"/>
              <p:cNvSpPr/>
              <p:nvPr/>
            </p:nvSpPr>
            <p:spPr>
              <a:xfrm>
                <a:off x="4703850" y="2559370"/>
                <a:ext cx="2312892" cy="754846"/>
              </a:xfrm>
              <a:custGeom>
                <a:avLst/>
                <a:gdLst>
                  <a:gd name="connsiteX0" fmla="*/ 0 w 1953975"/>
                  <a:gd name="connsiteY0" fmla="*/ 0 h 754846"/>
                  <a:gd name="connsiteX1" fmla="*/ 1953975 w 1953975"/>
                  <a:gd name="connsiteY1" fmla="*/ 0 h 754846"/>
                  <a:gd name="connsiteX2" fmla="*/ 1953975 w 1953975"/>
                  <a:gd name="connsiteY2" fmla="*/ 754846 h 754846"/>
                  <a:gd name="connsiteX3" fmla="*/ 0 w 1953975"/>
                  <a:gd name="connsiteY3" fmla="*/ 754846 h 754846"/>
                  <a:gd name="connsiteX4" fmla="*/ 0 w 1953975"/>
                  <a:gd name="connsiteY4" fmla="*/ 0 h 754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3975" h="754846">
                    <a:moveTo>
                      <a:pt x="0" y="0"/>
                    </a:moveTo>
                    <a:lnTo>
                      <a:pt x="1953975" y="0"/>
                    </a:lnTo>
                    <a:lnTo>
                      <a:pt x="1953975" y="754846"/>
                    </a:lnTo>
                    <a:lnTo>
                      <a:pt x="0" y="75484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71450" lvl="1" indent="-171450" algn="l" defTabSz="800100">
                  <a:lnSpc>
                    <a:spcPct val="90000"/>
                  </a:lnSpc>
                  <a:spcBef>
                    <a:spcPct val="0"/>
                  </a:spcBef>
                  <a:spcAft>
                    <a:spcPct val="15000"/>
                  </a:spcAft>
                  <a:buChar char="••"/>
                </a:pPr>
                <a:r>
                  <a:rPr lang="en-US" sz="1200" dirty="0">
                    <a:latin typeface="Arial" panose="020B0604020202020204" pitchFamily="34" charset="0"/>
                    <a:cs typeface="Arial" panose="020B0604020202020204" pitchFamily="34" charset="0"/>
                  </a:rPr>
                  <a:t>L</a:t>
                </a:r>
                <a:r>
                  <a:rPr lang="en-US" sz="1200" kern="1200" dirty="0">
                    <a:latin typeface="Arial" panose="020B0604020202020204" pitchFamily="34" charset="0"/>
                    <a:cs typeface="Arial" panose="020B0604020202020204" pitchFamily="34" charset="0"/>
                  </a:rPr>
                  <a:t>oss of property</a:t>
                </a:r>
              </a:p>
              <a:p>
                <a:pPr marL="171450" lvl="1" indent="-171450" algn="l" defTabSz="800100">
                  <a:lnSpc>
                    <a:spcPct val="90000"/>
                  </a:lnSpc>
                  <a:spcBef>
                    <a:spcPct val="0"/>
                  </a:spcBef>
                  <a:spcAft>
                    <a:spcPct val="15000"/>
                  </a:spcAft>
                  <a:buChar char="••"/>
                </a:pPr>
                <a:r>
                  <a:rPr lang="en-US" sz="1200" dirty="0">
                    <a:latin typeface="Arial" panose="020B0604020202020204" pitchFamily="34" charset="0"/>
                    <a:cs typeface="Arial" panose="020B0604020202020204" pitchFamily="34" charset="0"/>
                  </a:rPr>
                  <a:t>I</a:t>
                </a:r>
                <a:r>
                  <a:rPr lang="en-US" sz="1200" kern="1200" dirty="0">
                    <a:latin typeface="Arial" panose="020B0604020202020204" pitchFamily="34" charset="0"/>
                    <a:cs typeface="Arial" panose="020B0604020202020204" pitchFamily="34" charset="0"/>
                  </a:rPr>
                  <a:t>nfrastructure damage</a:t>
                </a:r>
              </a:p>
            </p:txBody>
          </p:sp>
          <p:sp>
            <p:nvSpPr>
              <p:cNvPr id="23" name="Freeform 22"/>
              <p:cNvSpPr/>
              <p:nvPr/>
            </p:nvSpPr>
            <p:spPr>
              <a:xfrm>
                <a:off x="3078921" y="4343434"/>
                <a:ext cx="1302127" cy="800432"/>
              </a:xfrm>
              <a:custGeom>
                <a:avLst/>
                <a:gdLst>
                  <a:gd name="connsiteX0" fmla="*/ 0 w 1302127"/>
                  <a:gd name="connsiteY0" fmla="*/ 133408 h 800432"/>
                  <a:gd name="connsiteX1" fmla="*/ 133408 w 1302127"/>
                  <a:gd name="connsiteY1" fmla="*/ 0 h 800432"/>
                  <a:gd name="connsiteX2" fmla="*/ 1168719 w 1302127"/>
                  <a:gd name="connsiteY2" fmla="*/ 0 h 800432"/>
                  <a:gd name="connsiteX3" fmla="*/ 1302127 w 1302127"/>
                  <a:gd name="connsiteY3" fmla="*/ 133408 h 800432"/>
                  <a:gd name="connsiteX4" fmla="*/ 1302127 w 1302127"/>
                  <a:gd name="connsiteY4" fmla="*/ 667024 h 800432"/>
                  <a:gd name="connsiteX5" fmla="*/ 1168719 w 1302127"/>
                  <a:gd name="connsiteY5" fmla="*/ 800432 h 800432"/>
                  <a:gd name="connsiteX6" fmla="*/ 133408 w 1302127"/>
                  <a:gd name="connsiteY6" fmla="*/ 800432 h 800432"/>
                  <a:gd name="connsiteX7" fmla="*/ 0 w 1302127"/>
                  <a:gd name="connsiteY7" fmla="*/ 667024 h 800432"/>
                  <a:gd name="connsiteX8" fmla="*/ 0 w 1302127"/>
                  <a:gd name="connsiteY8" fmla="*/ 133408 h 800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127" h="800432">
                    <a:moveTo>
                      <a:pt x="0" y="133408"/>
                    </a:moveTo>
                    <a:cubicBezTo>
                      <a:pt x="0" y="59729"/>
                      <a:pt x="59729" y="0"/>
                      <a:pt x="133408" y="0"/>
                    </a:cubicBezTo>
                    <a:lnTo>
                      <a:pt x="1168719" y="0"/>
                    </a:lnTo>
                    <a:cubicBezTo>
                      <a:pt x="1242398" y="0"/>
                      <a:pt x="1302127" y="59729"/>
                      <a:pt x="1302127" y="133408"/>
                    </a:cubicBezTo>
                    <a:lnTo>
                      <a:pt x="1302127" y="667024"/>
                    </a:lnTo>
                    <a:cubicBezTo>
                      <a:pt x="1302127" y="740703"/>
                      <a:pt x="1242398" y="800432"/>
                      <a:pt x="1168719" y="800432"/>
                    </a:cubicBezTo>
                    <a:lnTo>
                      <a:pt x="133408" y="800432"/>
                    </a:lnTo>
                    <a:cubicBezTo>
                      <a:pt x="59729" y="800432"/>
                      <a:pt x="0" y="740703"/>
                      <a:pt x="0" y="667024"/>
                    </a:cubicBezTo>
                    <a:lnTo>
                      <a:pt x="0" y="133408"/>
                    </a:lnTo>
                    <a:close/>
                  </a:path>
                </a:pathLst>
              </a:custGeom>
              <a:solidFill>
                <a:schemeClr val="accent3">
                  <a:lumMod val="75000"/>
                </a:schemeClr>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0504" tIns="50504" rIns="50504" bIns="50504" numCol="1" spcCol="1270" anchor="ctr" anchorCtr="0">
                <a:noAutofit/>
              </a:bodyPr>
              <a:lstStyle/>
              <a:p>
                <a:pPr lvl="0" algn="ctr" defTabSz="800100">
                  <a:lnSpc>
                    <a:spcPct val="90000"/>
                  </a:lnSpc>
                  <a:spcBef>
                    <a:spcPct val="0"/>
                  </a:spcBef>
                  <a:spcAft>
                    <a:spcPct val="35000"/>
                  </a:spcAft>
                </a:pPr>
                <a:r>
                  <a:rPr lang="en-US" sz="1400" kern="1200" dirty="0">
                    <a:latin typeface="Arial" panose="020B0604020202020204" pitchFamily="34" charset="0"/>
                    <a:cs typeface="Arial" panose="020B0604020202020204" pitchFamily="34" charset="0"/>
                  </a:rPr>
                  <a:t>indirect</a:t>
                </a:r>
              </a:p>
            </p:txBody>
          </p:sp>
          <p:sp>
            <p:nvSpPr>
              <p:cNvPr id="25" name="Freeform 24"/>
              <p:cNvSpPr/>
              <p:nvPr/>
            </p:nvSpPr>
            <p:spPr>
              <a:xfrm>
                <a:off x="4684144" y="4343433"/>
                <a:ext cx="2471399" cy="1505823"/>
              </a:xfrm>
              <a:custGeom>
                <a:avLst/>
                <a:gdLst>
                  <a:gd name="connsiteX0" fmla="*/ 0 w 1953191"/>
                  <a:gd name="connsiteY0" fmla="*/ 0 h 800432"/>
                  <a:gd name="connsiteX1" fmla="*/ 1953191 w 1953191"/>
                  <a:gd name="connsiteY1" fmla="*/ 0 h 800432"/>
                  <a:gd name="connsiteX2" fmla="*/ 1953191 w 1953191"/>
                  <a:gd name="connsiteY2" fmla="*/ 800432 h 800432"/>
                  <a:gd name="connsiteX3" fmla="*/ 0 w 1953191"/>
                  <a:gd name="connsiteY3" fmla="*/ 800432 h 800432"/>
                  <a:gd name="connsiteX4" fmla="*/ 0 w 1953191"/>
                  <a:gd name="connsiteY4" fmla="*/ 0 h 8004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3191" h="800432">
                    <a:moveTo>
                      <a:pt x="0" y="0"/>
                    </a:moveTo>
                    <a:lnTo>
                      <a:pt x="1953191" y="0"/>
                    </a:lnTo>
                    <a:lnTo>
                      <a:pt x="1953191" y="800432"/>
                    </a:lnTo>
                    <a:lnTo>
                      <a:pt x="0" y="8004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171450" lvl="1" indent="-171450" defTabSz="800100">
                  <a:lnSpc>
                    <a:spcPct val="90000"/>
                  </a:lnSpc>
                  <a:spcBef>
                    <a:spcPct val="0"/>
                  </a:spcBef>
                  <a:spcAft>
                    <a:spcPct val="15000"/>
                  </a:spcAft>
                  <a:buChar char="••"/>
                </a:pPr>
                <a:r>
                  <a:rPr lang="en-US" sz="1200" dirty="0">
                    <a:latin typeface="Arial" panose="020B0604020202020204" pitchFamily="34" charset="0"/>
                    <a:cs typeface="Arial" panose="020B0604020202020204" pitchFamily="34" charset="0"/>
                  </a:rPr>
                  <a:t>H</a:t>
                </a:r>
                <a:r>
                  <a:rPr lang="en-US" sz="1200" kern="1200" dirty="0">
                    <a:latin typeface="Arial" panose="020B0604020202020204" pitchFamily="34" charset="0"/>
                    <a:cs typeface="Arial" panose="020B0604020202020204" pitchFamily="34" charset="0"/>
                  </a:rPr>
                  <a:t>ealth issues caused by smoke exposure</a:t>
                </a:r>
                <a:r>
                  <a:rPr lang="en-US" sz="1200" dirty="0">
                    <a:latin typeface="Arial" panose="020B0604020202020204" pitchFamily="34" charset="0"/>
                    <a:ea typeface="Roboto" panose="02000000000000000000" pitchFamily="2" charset="0"/>
                    <a:cs typeface="Arial" panose="020B0604020202020204" pitchFamily="34" charset="0"/>
                  </a:rPr>
                  <a:t> (ash, carbon monoxide, ozone, nitrogen dioxide and sulfur dioxide can be harmful to local operators. </a:t>
                </a:r>
              </a:p>
              <a:p>
                <a:pPr marL="171450" lvl="1" indent="-171450" defTabSz="800100">
                  <a:lnSpc>
                    <a:spcPct val="90000"/>
                  </a:lnSpc>
                  <a:spcBef>
                    <a:spcPct val="0"/>
                  </a:spcBef>
                  <a:spcAft>
                    <a:spcPct val="15000"/>
                  </a:spcAft>
                  <a:buChar char="••"/>
                </a:pPr>
                <a:r>
                  <a:rPr lang="en-US" sz="1200" kern="1200" dirty="0">
                    <a:latin typeface="Arial" panose="020B0604020202020204" pitchFamily="34" charset="0"/>
                    <a:cs typeface="Arial" panose="020B0604020202020204" pitchFamily="34" charset="0"/>
                  </a:rPr>
                  <a:t>Shortage of personnel capable to operate and maintain a station, repair it and maintain diagnostic tests due to </a:t>
                </a:r>
                <a:r>
                  <a:rPr lang="en-US" sz="1200" dirty="0">
                    <a:latin typeface="Arial" panose="020B0604020202020204" pitchFamily="34" charset="0"/>
                    <a:cs typeface="Arial" panose="020B0604020202020204" pitchFamily="34" charset="0"/>
                  </a:rPr>
                  <a:t>local evacuations.</a:t>
                </a:r>
                <a:endParaRPr lang="en-US" sz="1200" kern="1200" dirty="0">
                  <a:latin typeface="Arial" panose="020B0604020202020204" pitchFamily="34" charset="0"/>
                  <a:cs typeface="Arial" panose="020B0604020202020204" pitchFamily="34" charset="0"/>
                </a:endParaRPr>
              </a:p>
              <a:p>
                <a:pPr marL="171450" lvl="1" indent="-171450" algn="l" defTabSz="800100">
                  <a:lnSpc>
                    <a:spcPct val="90000"/>
                  </a:lnSpc>
                  <a:spcBef>
                    <a:spcPct val="0"/>
                  </a:spcBef>
                  <a:spcAft>
                    <a:spcPct val="15000"/>
                  </a:spcAft>
                  <a:buChar char="••"/>
                </a:pPr>
                <a:r>
                  <a:rPr lang="en-US" sz="1200" dirty="0">
                    <a:latin typeface="Arial" panose="020B0604020202020204" pitchFamily="34" charset="0"/>
                    <a:cs typeface="Arial" panose="020B0604020202020204" pitchFamily="34" charset="0"/>
                  </a:rPr>
                  <a:t>Air quality deterioration (ash and particulates can cause the filter clogging and air sampler to fault)</a:t>
                </a:r>
              </a:p>
              <a:p>
                <a:pPr marL="171450" lvl="1" indent="-171450" algn="l" defTabSz="800100">
                  <a:lnSpc>
                    <a:spcPct val="90000"/>
                  </a:lnSpc>
                  <a:spcBef>
                    <a:spcPct val="0"/>
                  </a:spcBef>
                  <a:spcAft>
                    <a:spcPct val="15000"/>
                  </a:spcAft>
                  <a:buChar char="••"/>
                </a:pPr>
                <a:r>
                  <a:rPr lang="en-US" sz="1200" dirty="0">
                    <a:latin typeface="Arial" panose="020B0604020202020204" pitchFamily="34" charset="0"/>
                    <a:cs typeface="Arial" panose="020B0604020202020204" pitchFamily="34" charset="0"/>
                  </a:rPr>
                  <a:t>Drop of data availability caused by an IMS station shutdown</a:t>
                </a:r>
              </a:p>
              <a:p>
                <a:pPr marL="171450" lvl="1" indent="-171450" algn="l" defTabSz="800100">
                  <a:lnSpc>
                    <a:spcPct val="90000"/>
                  </a:lnSpc>
                  <a:spcBef>
                    <a:spcPct val="0"/>
                  </a:spcBef>
                  <a:spcAft>
                    <a:spcPct val="15000"/>
                  </a:spcAft>
                  <a:buChar char="••"/>
                </a:pPr>
                <a:endParaRPr lang="en-US" sz="1400" kern="1200" dirty="0">
                  <a:latin typeface="Arial" panose="020B0604020202020204" pitchFamily="34" charset="0"/>
                  <a:cs typeface="Arial" panose="020B0604020202020204" pitchFamily="34" charset="0"/>
                </a:endParaRPr>
              </a:p>
            </p:txBody>
          </p:sp>
        </p:grpSp>
        <p:sp>
          <p:nvSpPr>
            <p:cNvPr id="14" name="TextBox 13"/>
            <p:cNvSpPr txBox="1"/>
            <p:nvPr/>
          </p:nvSpPr>
          <p:spPr>
            <a:xfrm>
              <a:off x="457088" y="3521763"/>
              <a:ext cx="2274529" cy="523220"/>
            </a:xfrm>
            <a:prstGeom prst="rect">
              <a:avLst/>
            </a:prstGeom>
            <a:noFill/>
          </p:spPr>
          <p:txBody>
            <a:bodyPr wrap="square" rtlCol="0">
              <a:spAutoFit/>
            </a:bodyPr>
            <a:lstStyle/>
            <a:p>
              <a:pPr algn="ctr"/>
              <a:r>
                <a:rPr lang="en-GB" sz="1400" dirty="0">
                  <a:latin typeface="Arial" panose="020B0604020202020204" pitchFamily="34" charset="0"/>
                  <a:cs typeface="Arial" panose="020B0604020202020204" pitchFamily="34" charset="0"/>
                </a:rPr>
                <a:t>Wildfire Impacts on </a:t>
              </a:r>
            </a:p>
            <a:p>
              <a:pPr algn="ctr"/>
              <a:r>
                <a:rPr lang="en-GB" sz="1400" dirty="0">
                  <a:latin typeface="Arial" panose="020B0604020202020204" pitchFamily="34" charset="0"/>
                  <a:cs typeface="Arial" panose="020B0604020202020204" pitchFamily="34" charset="0"/>
                </a:rPr>
                <a:t>an IMS facility</a:t>
              </a:r>
              <a:endParaRPr lang="ru-RU" sz="1400" dirty="0">
                <a:latin typeface="Arial" panose="020B0604020202020204" pitchFamily="34" charset="0"/>
                <a:cs typeface="Arial" panose="020B0604020202020204" pitchFamily="34" charset="0"/>
              </a:endParaRPr>
            </a:p>
          </p:txBody>
        </p:sp>
        <p:sp>
          <p:nvSpPr>
            <p:cNvPr id="3" name="TextBox 2"/>
            <p:cNvSpPr txBox="1"/>
            <p:nvPr/>
          </p:nvSpPr>
          <p:spPr>
            <a:xfrm>
              <a:off x="620656" y="1134192"/>
              <a:ext cx="6150288" cy="1600438"/>
            </a:xfrm>
            <a:prstGeom prst="rect">
              <a:avLst/>
            </a:prstGeom>
            <a:noFill/>
          </p:spPr>
          <p:txBody>
            <a:bodyPr wrap="square" rtlCol="0">
              <a:spAutoFit/>
            </a:bodyPr>
            <a:lstStyle/>
            <a:p>
              <a:pPr algn="just"/>
              <a:r>
                <a:rPr lang="en-US" sz="1200" dirty="0">
                  <a:latin typeface="Arial" panose="020B0604020202020204" pitchFamily="34" charset="0"/>
                  <a:ea typeface="Roboto" panose="02000000000000000000" pitchFamily="2" charset="0"/>
                  <a:cs typeface="Arial" panose="020B0604020202020204" pitchFamily="34" charset="0"/>
                </a:rPr>
                <a:t>Wildfire season 2023 in Canada affected an uncommonly large area and showcased coast-to-coast </a:t>
              </a:r>
              <a:r>
                <a:rPr lang="en-US" sz="1200" dirty="0" smtClean="0">
                  <a:latin typeface="Arial" panose="020B0604020202020204" pitchFamily="34" charset="0"/>
                  <a:ea typeface="Roboto" panose="02000000000000000000" pitchFamily="2" charset="0"/>
                  <a:cs typeface="Arial" panose="020B0604020202020204" pitchFamily="34" charset="0"/>
                </a:rPr>
                <a:t>activity. The </a:t>
              </a:r>
              <a:r>
                <a:rPr lang="en-US" sz="1200" dirty="0">
                  <a:latin typeface="Arial" panose="020B0604020202020204" pitchFamily="34" charset="0"/>
                  <a:ea typeface="Roboto" panose="02000000000000000000" pitchFamily="2" charset="0"/>
                  <a:cs typeface="Arial" panose="020B0604020202020204" pitchFamily="34" charset="0"/>
                </a:rPr>
                <a:t>Northwest Territories with its boreal forests were among the most affected by forest fires regions. </a:t>
              </a:r>
              <a:r>
                <a:rPr lang="en-US" sz="1200" dirty="0" smtClean="0">
                  <a:latin typeface="Arial" panose="020B0604020202020204" pitchFamily="34" charset="0"/>
                  <a:ea typeface="Roboto" panose="02000000000000000000" pitchFamily="2" charset="0"/>
                  <a:cs typeface="Arial" panose="020B0604020202020204" pitchFamily="34" charset="0"/>
                </a:rPr>
                <a:t>The operation </a:t>
              </a:r>
              <a:r>
                <a:rPr lang="en-US" sz="1200" dirty="0">
                  <a:latin typeface="Arial" panose="020B0604020202020204" pitchFamily="34" charset="0"/>
                  <a:ea typeface="Roboto" panose="02000000000000000000" pitchFamily="2" charset="0"/>
                  <a:cs typeface="Arial" panose="020B0604020202020204" pitchFamily="34" charset="0"/>
                </a:rPr>
                <a:t>of some IMS network facilities deployed at this </a:t>
              </a:r>
              <a:r>
                <a:rPr lang="en-US" sz="1200" dirty="0" smtClean="0">
                  <a:latin typeface="Arial" panose="020B0604020202020204" pitchFamily="34" charset="0"/>
                  <a:ea typeface="Roboto" panose="02000000000000000000" pitchFamily="2" charset="0"/>
                  <a:cs typeface="Arial" panose="020B0604020202020204" pitchFamily="34" charset="0"/>
                </a:rPr>
                <a:t>region was disrupted: the </a:t>
              </a:r>
              <a:r>
                <a:rPr lang="en-US" sz="1200" dirty="0">
                  <a:latin typeface="Arial" panose="020B0604020202020204" pitchFamily="34" charset="0"/>
                  <a:ea typeface="Roboto" panose="02000000000000000000" pitchFamily="2" charset="0"/>
                  <a:cs typeface="Arial" panose="020B0604020202020204" pitchFamily="34" charset="0"/>
                </a:rPr>
                <a:t>radionuclide station RN16 was shut down and re-installed after two months.</a:t>
              </a:r>
            </a:p>
            <a:p>
              <a:pPr algn="just"/>
              <a:r>
                <a:rPr lang="en-GB" sz="1200" dirty="0">
                  <a:latin typeface="Arial" panose="020B0604020202020204" pitchFamily="34" charset="0"/>
                  <a:cs typeface="Arial" panose="020B0604020202020204" pitchFamily="34" charset="0"/>
                </a:rPr>
                <a:t>The main result of our work is the classification of possible impacts of forest fires on an </a:t>
              </a:r>
              <a:r>
                <a:rPr lang="en-GB" sz="1200" dirty="0" smtClean="0">
                  <a:latin typeface="Arial" panose="020B0604020202020204" pitchFamily="34" charset="0"/>
                  <a:cs typeface="Arial" panose="020B0604020202020204" pitchFamily="34" charset="0"/>
                </a:rPr>
                <a:t>IMS station and </a:t>
              </a:r>
              <a:r>
                <a:rPr lang="en-GB" sz="1200" dirty="0">
                  <a:latin typeface="Arial" panose="020B0604020202020204" pitchFamily="34" charset="0"/>
                  <a:cs typeface="Arial" panose="020B0604020202020204" pitchFamily="34" charset="0"/>
                </a:rPr>
                <a:t>proposed solutions to prevent station damage.</a:t>
              </a:r>
              <a:endParaRPr lang="en-US" sz="1200" dirty="0">
                <a:latin typeface="Arial" panose="020B0604020202020204" pitchFamily="34" charset="0"/>
                <a:ea typeface="Roboto" panose="02000000000000000000" pitchFamily="2" charset="0"/>
                <a:cs typeface="Arial" panose="020B0604020202020204" pitchFamily="34" charset="0"/>
              </a:endParaRPr>
            </a:p>
            <a:p>
              <a:pPr algn="just"/>
              <a:endParaRPr lang="en-US" sz="1200" dirty="0">
                <a:latin typeface="Arial" panose="020B0604020202020204" pitchFamily="34" charset="0"/>
                <a:ea typeface="Roboto" panose="02000000000000000000" pitchFamily="2" charset="0"/>
                <a:cs typeface="Arial" panose="020B0604020202020204" pitchFamily="34" charset="0"/>
              </a:endParaRPr>
            </a:p>
          </p:txBody>
        </p:sp>
      </p:grpSp>
      <p:grpSp>
        <p:nvGrpSpPr>
          <p:cNvPr id="8" name="Group 7"/>
          <p:cNvGrpSpPr/>
          <p:nvPr/>
        </p:nvGrpSpPr>
        <p:grpSpPr>
          <a:xfrm>
            <a:off x="2392290" y="2899954"/>
            <a:ext cx="574366" cy="1902009"/>
            <a:chOff x="2580603" y="3125064"/>
            <a:chExt cx="659518" cy="1921287"/>
          </a:xfrm>
        </p:grpSpPr>
        <p:cxnSp>
          <p:nvCxnSpPr>
            <p:cNvPr id="6" name="Straight Arrow Connector 5"/>
            <p:cNvCxnSpPr/>
            <p:nvPr/>
          </p:nvCxnSpPr>
          <p:spPr>
            <a:xfrm flipV="1">
              <a:off x="2580603" y="3125064"/>
              <a:ext cx="635650" cy="39670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2592537" y="4678993"/>
              <a:ext cx="647584" cy="36735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graphicFrame>
        <p:nvGraphicFramePr>
          <p:cNvPr id="10" name="Table 9"/>
          <p:cNvGraphicFramePr>
            <a:graphicFrameLocks noGrp="1"/>
          </p:cNvGraphicFramePr>
          <p:nvPr>
            <p:extLst>
              <p:ext uri="{D42A27DB-BD31-4B8C-83A1-F6EECF244321}">
                <p14:modId xmlns:p14="http://schemas.microsoft.com/office/powerpoint/2010/main" val="1159618279"/>
              </p:ext>
            </p:extLst>
          </p:nvPr>
        </p:nvGraphicFramePr>
        <p:xfrm>
          <a:off x="7006184" y="4898819"/>
          <a:ext cx="4448474" cy="1188720"/>
        </p:xfrm>
        <a:graphic>
          <a:graphicData uri="http://schemas.openxmlformats.org/drawingml/2006/table">
            <a:tbl>
              <a:tblPr firstRow="1" bandRow="1">
                <a:tableStyleId>{073A0DAA-6AF3-43AB-8588-CEC1D06C72B9}</a:tableStyleId>
              </a:tblPr>
              <a:tblGrid>
                <a:gridCol w="839546">
                  <a:extLst>
                    <a:ext uri="{9D8B030D-6E8A-4147-A177-3AD203B41FA5}">
                      <a16:colId xmlns:a16="http://schemas.microsoft.com/office/drawing/2014/main" val="1571510632"/>
                    </a:ext>
                  </a:extLst>
                </a:gridCol>
                <a:gridCol w="3608928">
                  <a:extLst>
                    <a:ext uri="{9D8B030D-6E8A-4147-A177-3AD203B41FA5}">
                      <a16:colId xmlns:a16="http://schemas.microsoft.com/office/drawing/2014/main" val="364409534"/>
                    </a:ext>
                  </a:extLst>
                </a:gridCol>
              </a:tblGrid>
              <a:tr h="212668">
                <a:tc>
                  <a:txBody>
                    <a:bodyPr/>
                    <a:lstStyle/>
                    <a:p>
                      <a:r>
                        <a:rPr lang="en-GB" sz="1200" baseline="0" dirty="0" smtClean="0">
                          <a:latin typeface="Arial" panose="020B0604020202020204" pitchFamily="34" charset="0"/>
                          <a:cs typeface="Arial" panose="020B0604020202020204" pitchFamily="34" charset="0"/>
                        </a:rPr>
                        <a:t>Impact </a:t>
                      </a:r>
                      <a:endParaRPr lang="ru-RU" sz="1200" dirty="0">
                        <a:latin typeface="Arial" panose="020B0604020202020204" pitchFamily="34" charset="0"/>
                        <a:cs typeface="Arial" panose="020B0604020202020204" pitchFamily="34" charset="0"/>
                      </a:endParaRPr>
                    </a:p>
                  </a:txBody>
                  <a:tcPr/>
                </a:tc>
                <a:tc>
                  <a:txBody>
                    <a:bodyPr/>
                    <a:lstStyle/>
                    <a:p>
                      <a:r>
                        <a:rPr lang="en-GB" sz="1200" dirty="0" smtClean="0">
                          <a:latin typeface="Arial" panose="020B0604020202020204" pitchFamily="34" charset="0"/>
                          <a:cs typeface="Arial" panose="020B0604020202020204" pitchFamily="34" charset="0"/>
                        </a:rPr>
                        <a:t>Solution for seismic stations</a:t>
                      </a:r>
                      <a:endParaRPr lang="ru-RU"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86838006"/>
                  </a:ext>
                </a:extLst>
              </a:tr>
              <a:tr h="202677">
                <a:tc rowSpan="2">
                  <a:txBody>
                    <a:bodyPr/>
                    <a:lstStyle/>
                    <a:p>
                      <a:r>
                        <a:rPr lang="en-GB" sz="1200" dirty="0" smtClean="0">
                          <a:latin typeface="Arial" panose="020B0604020202020204" pitchFamily="34" charset="0"/>
                          <a:cs typeface="Arial" panose="020B0604020202020204" pitchFamily="34" charset="0"/>
                        </a:rPr>
                        <a:t>Damage to</a:t>
                      </a:r>
                      <a:r>
                        <a:rPr lang="en-GB" sz="1200" baseline="0" dirty="0" smtClean="0">
                          <a:latin typeface="Arial" panose="020B0604020202020204" pitchFamily="34" charset="0"/>
                          <a:cs typeface="Arial" panose="020B0604020202020204" pitchFamily="34" charset="0"/>
                        </a:rPr>
                        <a:t> i</a:t>
                      </a:r>
                      <a:r>
                        <a:rPr lang="en-GB" sz="1200" dirty="0" smtClean="0">
                          <a:latin typeface="Arial" panose="020B0604020202020204" pitchFamily="34" charset="0"/>
                          <a:cs typeface="Arial" panose="020B0604020202020204" pitchFamily="34" charset="0"/>
                        </a:rPr>
                        <a:t>nstruments</a:t>
                      </a:r>
                      <a:endParaRPr lang="ru-RU" sz="1200" dirty="0">
                        <a:latin typeface="Arial" panose="020B0604020202020204" pitchFamily="34" charset="0"/>
                        <a:cs typeface="Arial" panose="020B0604020202020204" pitchFamily="34" charset="0"/>
                      </a:endParaRPr>
                    </a:p>
                  </a:txBody>
                  <a:tcPr/>
                </a:tc>
                <a:tc>
                  <a:txBody>
                    <a:bodyPr/>
                    <a:lstStyle/>
                    <a:p>
                      <a:pPr marL="171450" indent="-171450" algn="just"/>
                      <a:r>
                        <a:rPr lang="en-US" sz="1200" dirty="0" smtClean="0">
                          <a:latin typeface="Arial" panose="020B0604020202020204" pitchFamily="34" charset="0"/>
                          <a:cs typeface="Arial" panose="020B0604020202020204" pitchFamily="34" charset="0"/>
                        </a:rPr>
                        <a:t>Installation of vaults</a:t>
                      </a:r>
                      <a:r>
                        <a:rPr lang="en-US" sz="1200" baseline="0" dirty="0" smtClean="0">
                          <a:latin typeface="Arial" panose="020B0604020202020204" pitchFamily="34" charset="0"/>
                          <a:cs typeface="Arial" panose="020B0604020202020204" pitchFamily="34" charset="0"/>
                        </a:rPr>
                        <a:t> that </a:t>
                      </a:r>
                      <a:r>
                        <a:rPr lang="en-US" sz="1200" dirty="0" smtClean="0">
                          <a:latin typeface="Arial" panose="020B0604020202020204" pitchFamily="34" charset="0"/>
                          <a:cs typeface="Arial" panose="020B0604020202020204" pitchFamily="34" charset="0"/>
                        </a:rPr>
                        <a:t>ensure sufficient thermal stability of the environment inside</a:t>
                      </a:r>
                      <a:endParaRPr lang="en-US" sz="1200" dirty="0" smtClean="0">
                        <a:latin typeface="Arial" panose="020B0604020202020204" pitchFamily="34" charset="0"/>
                        <a:ea typeface="Roboto" panose="02000000000000000000" pitchFamily="2" charset="0"/>
                        <a:cs typeface="Arial" panose="020B0604020202020204" pitchFamily="34" charset="0"/>
                      </a:endParaRPr>
                    </a:p>
                  </a:txBody>
                  <a:tcPr/>
                </a:tc>
                <a:extLst>
                  <a:ext uri="{0D108BD9-81ED-4DB2-BD59-A6C34878D82A}">
                    <a16:rowId xmlns:a16="http://schemas.microsoft.com/office/drawing/2014/main" val="1736487360"/>
                  </a:ext>
                </a:extLst>
              </a:tr>
              <a:tr h="261060">
                <a:tc vMerge="1">
                  <a:txBody>
                    <a:bodyPr/>
                    <a:lstStyle/>
                    <a:p>
                      <a:endParaRPr lang="ru-RU"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Use of heat-resistant cables specially developed for extreme temperatures. </a:t>
                      </a:r>
                      <a:endParaRPr lang="ru-RU"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91772472"/>
                  </a:ext>
                </a:extLst>
              </a:tr>
            </a:tbl>
          </a:graphicData>
        </a:graphic>
      </p:graphicFrame>
      <p:graphicFrame>
        <p:nvGraphicFramePr>
          <p:cNvPr id="27" name="Table 26"/>
          <p:cNvGraphicFramePr>
            <a:graphicFrameLocks noGrp="1"/>
          </p:cNvGraphicFramePr>
          <p:nvPr>
            <p:extLst>
              <p:ext uri="{D42A27DB-BD31-4B8C-83A1-F6EECF244321}">
                <p14:modId xmlns:p14="http://schemas.microsoft.com/office/powerpoint/2010/main" val="4213635079"/>
              </p:ext>
            </p:extLst>
          </p:nvPr>
        </p:nvGraphicFramePr>
        <p:xfrm>
          <a:off x="7034707" y="951435"/>
          <a:ext cx="4405676" cy="3931920"/>
        </p:xfrm>
        <a:graphic>
          <a:graphicData uri="http://schemas.openxmlformats.org/drawingml/2006/table">
            <a:tbl>
              <a:tblPr firstRow="1" bandRow="1">
                <a:tableStyleId>{073A0DAA-6AF3-43AB-8588-CEC1D06C72B9}</a:tableStyleId>
              </a:tblPr>
              <a:tblGrid>
                <a:gridCol w="866273">
                  <a:extLst>
                    <a:ext uri="{9D8B030D-6E8A-4147-A177-3AD203B41FA5}">
                      <a16:colId xmlns:a16="http://schemas.microsoft.com/office/drawing/2014/main" val="1571510632"/>
                    </a:ext>
                  </a:extLst>
                </a:gridCol>
                <a:gridCol w="3539403">
                  <a:extLst>
                    <a:ext uri="{9D8B030D-6E8A-4147-A177-3AD203B41FA5}">
                      <a16:colId xmlns:a16="http://schemas.microsoft.com/office/drawing/2014/main" val="364409534"/>
                    </a:ext>
                  </a:extLst>
                </a:gridCol>
              </a:tblGrid>
              <a:tr h="0">
                <a:tc>
                  <a:txBody>
                    <a:bodyPr/>
                    <a:lstStyle/>
                    <a:p>
                      <a:r>
                        <a:rPr lang="en-GB" sz="1200" dirty="0" smtClean="0">
                          <a:latin typeface="Arial" panose="020B0604020202020204" pitchFamily="34" charset="0"/>
                          <a:cs typeface="Arial" panose="020B0604020202020204" pitchFamily="34" charset="0"/>
                        </a:rPr>
                        <a:t>Impact</a:t>
                      </a:r>
                    </a:p>
                  </a:txBody>
                  <a:tcPr/>
                </a:tc>
                <a:tc>
                  <a:txBody>
                    <a:bodyPr/>
                    <a:lstStyle/>
                    <a:p>
                      <a:r>
                        <a:rPr lang="en-GB" sz="1200" dirty="0" smtClean="0">
                          <a:latin typeface="Arial" panose="020B0604020202020204" pitchFamily="34" charset="0"/>
                          <a:cs typeface="Arial" panose="020B0604020202020204" pitchFamily="34" charset="0"/>
                        </a:rPr>
                        <a:t>Solution</a:t>
                      </a:r>
                      <a:r>
                        <a:rPr lang="en-GB" sz="1200" baseline="0" dirty="0" smtClean="0">
                          <a:latin typeface="Arial" panose="020B0604020202020204" pitchFamily="34" charset="0"/>
                          <a:cs typeface="Arial" panose="020B0604020202020204" pitchFamily="34" charset="0"/>
                        </a:rPr>
                        <a:t> for r</a:t>
                      </a:r>
                      <a:r>
                        <a:rPr lang="en-GB" sz="1200" dirty="0" smtClean="0">
                          <a:latin typeface="Arial" panose="020B0604020202020204" pitchFamily="34" charset="0"/>
                          <a:cs typeface="Arial" panose="020B0604020202020204" pitchFamily="34" charset="0"/>
                        </a:rPr>
                        <a:t>adionuclide stations</a:t>
                      </a:r>
                      <a:endParaRPr lang="ru-RU"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86838006"/>
                  </a:ext>
                </a:extLst>
              </a:tr>
              <a:tr h="261060">
                <a:tc>
                  <a:txBody>
                    <a:bodyPr/>
                    <a:lstStyle/>
                    <a:p>
                      <a:r>
                        <a:rPr lang="en-GB" sz="1200" dirty="0" smtClean="0">
                          <a:latin typeface="Arial" panose="020B0604020202020204" pitchFamily="34" charset="0"/>
                          <a:cs typeface="Arial" panose="020B0604020202020204" pitchFamily="34" charset="0"/>
                        </a:rPr>
                        <a:t>Health issues</a:t>
                      </a:r>
                      <a:endParaRPr lang="ru-RU" sz="1200" dirty="0">
                        <a:latin typeface="Arial" panose="020B0604020202020204" pitchFamily="34" charset="0"/>
                        <a:cs typeface="Arial" panose="020B060402020202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ea typeface="Roboto" panose="02000000000000000000" pitchFamily="2" charset="0"/>
                          <a:cs typeface="Arial" panose="020B0604020202020204" pitchFamily="34" charset="0"/>
                        </a:rPr>
                        <a:t>Installation of an indoor air filtration systems to withstand extreme conditions outside. These systems create positive air pressure (overpressure) within a shelter, ensuring that toxic air cannot enter without passing through a multi-stage filtration process. Such technical means enable to protect local staff and valuable equipment from forest fires until they will be evacuated to an off-site location.</a:t>
                      </a:r>
                    </a:p>
                  </a:txBody>
                  <a:tcPr/>
                </a:tc>
                <a:extLst>
                  <a:ext uri="{0D108BD9-81ED-4DB2-BD59-A6C34878D82A}">
                    <a16:rowId xmlns:a16="http://schemas.microsoft.com/office/drawing/2014/main" val="1736487360"/>
                  </a:ext>
                </a:extLst>
              </a:tr>
              <a:tr h="261060">
                <a:tc>
                  <a:txBody>
                    <a:bodyPr/>
                    <a:lstStyle/>
                    <a:p>
                      <a:r>
                        <a:rPr lang="en-GB" sz="1200" dirty="0" smtClean="0">
                          <a:latin typeface="Arial" panose="020B0604020202020204" pitchFamily="34" charset="0"/>
                          <a:cs typeface="Arial" panose="020B0604020202020204" pitchFamily="34" charset="0"/>
                        </a:rPr>
                        <a:t>Fault</a:t>
                      </a:r>
                      <a:r>
                        <a:rPr lang="en-GB" sz="1200" baseline="0" dirty="0" smtClean="0">
                          <a:latin typeface="Arial" panose="020B0604020202020204" pitchFamily="34" charset="0"/>
                          <a:cs typeface="Arial" panose="020B0604020202020204" pitchFamily="34" charset="0"/>
                        </a:rPr>
                        <a:t> of air sampler </a:t>
                      </a:r>
                      <a:endParaRPr lang="ru-RU" sz="1200" dirty="0">
                        <a:latin typeface="Arial" panose="020B0604020202020204" pitchFamily="34" charset="0"/>
                        <a:cs typeface="Arial" panose="020B0604020202020204" pitchFamily="34" charset="0"/>
                      </a:endParaRPr>
                    </a:p>
                  </a:txBody>
                  <a:tcPr/>
                </a:tc>
                <a:tc>
                  <a:txBody>
                    <a:bodyPr/>
                    <a:lstStyle/>
                    <a:p>
                      <a:pPr marL="0" indent="0" algn="just">
                        <a:buFont typeface="Arial" panose="020B0604020202020204" pitchFamily="34" charset="0"/>
                        <a:buNone/>
                      </a:pPr>
                      <a:r>
                        <a:rPr lang="en-US" sz="1200" dirty="0" smtClean="0">
                          <a:latin typeface="Arial" panose="020B0604020202020204" pitchFamily="34" charset="0"/>
                          <a:ea typeface="Roboto" panose="02000000000000000000" pitchFamily="2" charset="0"/>
                          <a:cs typeface="Arial" panose="020B0604020202020204" pitchFamily="34" charset="0"/>
                        </a:rPr>
                        <a:t>Use of semi-permeable filters. </a:t>
                      </a:r>
                      <a:r>
                        <a:rPr lang="en-US" sz="1200" dirty="0" smtClean="0">
                          <a:latin typeface="Arial" panose="020B0604020202020204" pitchFamily="34" charset="0"/>
                          <a:cs typeface="Arial" panose="020B0604020202020204" pitchFamily="34" charset="0"/>
                        </a:rPr>
                        <a:t>Semi-permeable filters are designed to allow certain particles to pass through and block others based on their </a:t>
                      </a:r>
                      <a:r>
                        <a:rPr lang="en-US" sz="1200" b="1" dirty="0" smtClean="0">
                          <a:latin typeface="Arial" panose="020B0604020202020204" pitchFamily="34" charset="0"/>
                          <a:cs typeface="Arial" panose="020B0604020202020204" pitchFamily="34" charset="0"/>
                        </a:rPr>
                        <a:t>size</a:t>
                      </a:r>
                      <a:r>
                        <a:rPr lang="en-US" sz="1200" dirty="0" smtClean="0">
                          <a:latin typeface="Arial" panose="020B0604020202020204" pitchFamily="34" charset="0"/>
                          <a:cs typeface="Arial" panose="020B0604020202020204" pitchFamily="34" charset="0"/>
                        </a:rPr>
                        <a:t>, </a:t>
                      </a:r>
                      <a:r>
                        <a:rPr lang="en-US" sz="1200" b="1" dirty="0" smtClean="0">
                          <a:latin typeface="Arial" panose="020B0604020202020204" pitchFamily="34" charset="0"/>
                          <a:cs typeface="Arial" panose="020B0604020202020204" pitchFamily="34" charset="0"/>
                        </a:rPr>
                        <a:t>charge</a:t>
                      </a:r>
                      <a:r>
                        <a:rPr lang="en-US" sz="1200" dirty="0" smtClean="0">
                          <a:latin typeface="Arial" panose="020B0604020202020204" pitchFamily="34" charset="0"/>
                          <a:cs typeface="Arial" panose="020B0604020202020204" pitchFamily="34" charset="0"/>
                        </a:rPr>
                        <a:t>, or </a:t>
                      </a:r>
                      <a:r>
                        <a:rPr lang="en-US" sz="1200" b="1" dirty="0" smtClean="0">
                          <a:latin typeface="Arial" panose="020B0604020202020204" pitchFamily="34" charset="0"/>
                          <a:cs typeface="Arial" panose="020B0604020202020204" pitchFamily="34" charset="0"/>
                        </a:rPr>
                        <a:t>chemical properties. </a:t>
                      </a:r>
                      <a:r>
                        <a:rPr lang="en-US" sz="1200" dirty="0" smtClean="0">
                          <a:latin typeface="Arial" panose="020B0604020202020204" pitchFamily="34" charset="0"/>
                          <a:cs typeface="Arial" panose="020B0604020202020204" pitchFamily="34" charset="0"/>
                        </a:rPr>
                        <a:t>They</a:t>
                      </a:r>
                      <a:r>
                        <a:rPr lang="en-US" sz="1200" b="1" dirty="0" smtClean="0"/>
                        <a:t> </a:t>
                      </a:r>
                      <a:r>
                        <a:rPr lang="en-US" sz="1200" dirty="0" smtClean="0">
                          <a:latin typeface="Arial" panose="020B0604020202020204" pitchFamily="34" charset="0"/>
                          <a:cs typeface="Arial" panose="020B0604020202020204" pitchFamily="34" charset="0"/>
                        </a:rPr>
                        <a:t>differ from HEPA filters, which are based on the  physical size exclusion.</a:t>
                      </a:r>
                      <a:r>
                        <a:rPr lang="en-US" sz="1200" dirty="0" smtClean="0">
                          <a:latin typeface="Arial" panose="020B0604020202020204" pitchFamily="34" charset="0"/>
                          <a:ea typeface="Roboto" panose="02000000000000000000" pitchFamily="2" charset="0"/>
                          <a:cs typeface="Arial" panose="020B0604020202020204" pitchFamily="34" charset="0"/>
                        </a:rPr>
                        <a:t> The IMS particulate stations use HEPA filters, such as BM5379-20F type</a:t>
                      </a:r>
                      <a:r>
                        <a:rPr lang="en-US" sz="1200" dirty="0" smtClean="0"/>
                        <a:t>.</a:t>
                      </a:r>
                      <a:r>
                        <a:rPr lang="en-US" sz="1200" dirty="0" smtClean="0">
                          <a:latin typeface="Arial" panose="020B0604020202020204" pitchFamily="34" charset="0"/>
                          <a:cs typeface="Arial" panose="020B0604020202020204" pitchFamily="34" charset="0"/>
                        </a:rPr>
                        <a:t> The ability to customize semi-permeable filters  can be a promising solution for separating radioactive aerosols from soot and ash.</a:t>
                      </a:r>
                      <a:endParaRPr lang="en-US" sz="1200" dirty="0">
                        <a:latin typeface="Arial" panose="020B0604020202020204" pitchFamily="34" charset="0"/>
                        <a:ea typeface="Roboto" panose="02000000000000000000" pitchFamily="2" charset="0"/>
                        <a:cs typeface="Arial" panose="020B0604020202020204" pitchFamily="34" charset="0"/>
                      </a:endParaRPr>
                    </a:p>
                  </a:txBody>
                  <a:tcPr/>
                </a:tc>
                <a:extLst>
                  <a:ext uri="{0D108BD9-81ED-4DB2-BD59-A6C34878D82A}">
                    <a16:rowId xmlns:a16="http://schemas.microsoft.com/office/drawing/2014/main" val="3191772472"/>
                  </a:ext>
                </a:extLst>
              </a:tr>
            </a:tbl>
          </a:graphicData>
        </a:graphic>
      </p:graphicFrame>
      <p:sp>
        <p:nvSpPr>
          <p:cNvPr id="11" name="Rectangle 10"/>
          <p:cNvSpPr/>
          <p:nvPr/>
        </p:nvSpPr>
        <p:spPr>
          <a:xfrm>
            <a:off x="3059769" y="1561259"/>
            <a:ext cx="6096000" cy="369332"/>
          </a:xfrm>
          <a:prstGeom prst="rect">
            <a:avLst/>
          </a:prstGeom>
        </p:spPr>
        <p:txBody>
          <a:bodyPr>
            <a:spAutoFit/>
          </a:bodyPr>
          <a:lstStyle/>
          <a:p>
            <a:r>
              <a:rPr lang="en-US" dirty="0" smtClean="0"/>
              <a:t>. </a:t>
            </a:r>
            <a:endParaRPr lang="en-US" dirty="0"/>
          </a:p>
        </p:txBody>
      </p:sp>
    </p:spTree>
    <p:extLst>
      <p:ext uri="{BB962C8B-B14F-4D97-AF65-F5344CB8AC3E}">
        <p14:creationId xmlns:p14="http://schemas.microsoft.com/office/powerpoint/2010/main" val="3787497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149F441-CB16-D36E-CCF7-B83771BE34B1}"/>
              </a:ext>
            </a:extLst>
          </p:cNvPr>
          <p:cNvSpPr>
            <a:spLocks noGrp="1"/>
          </p:cNvSpPr>
          <p:nvPr>
            <p:ph type="subTitle" idx="1"/>
          </p:nvPr>
        </p:nvSpPr>
        <p:spPr>
          <a:xfrm>
            <a:off x="1608222" y="2254501"/>
            <a:ext cx="9144000" cy="1655762"/>
          </a:xfrm>
        </p:spPr>
        <p:txBody>
          <a:bodyPr>
            <a:normAutofit/>
          </a:bodyPr>
          <a:lstStyle/>
          <a:p>
            <a:r>
              <a:rPr lang="en-US" sz="3600" dirty="0">
                <a:solidFill>
                  <a:srgbClr val="002060"/>
                </a:solidFill>
                <a:latin typeface="Arial" panose="020B0604020202020204" pitchFamily="34" charset="0"/>
                <a:cs typeface="Arial" panose="020B0604020202020204" pitchFamily="34" charset="0"/>
              </a:rPr>
              <a:t>THANK YOU!</a:t>
            </a:r>
          </a:p>
        </p:txBody>
      </p:sp>
      <p:pic>
        <p:nvPicPr>
          <p:cNvPr id="4" name="Grafik 32" descr="Ein Bild, das Schwarz, Dunkelheit enthält.&#10;&#10;KI-generierte Inhalte können fehlerhaft sein.">
            <a:extLst>
              <a:ext uri="{FF2B5EF4-FFF2-40B4-BE49-F238E27FC236}">
                <a16:creationId xmlns:a16="http://schemas.microsoft.com/office/drawing/2014/main" id="{52005FFF-5B1C-D2EC-6736-E6DFFDE7905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64837" y="6308379"/>
            <a:ext cx="2367144" cy="379449"/>
          </a:xfrm>
          <a:prstGeom prst="rect">
            <a:avLst/>
          </a:prstGeom>
        </p:spPr>
      </p:pic>
      <p:sp>
        <p:nvSpPr>
          <p:cNvPr id="6" name="TextBox 5">
            <a:extLst>
              <a:ext uri="{FF2B5EF4-FFF2-40B4-BE49-F238E27FC236}">
                <a16:creationId xmlns:a16="http://schemas.microsoft.com/office/drawing/2014/main" id="{5F1569D9-96FE-6B08-7CF7-D3A5C97AED4C}"/>
              </a:ext>
            </a:extLst>
          </p:cNvPr>
          <p:cNvSpPr txBox="1"/>
          <p:nvPr/>
        </p:nvSpPr>
        <p:spPr>
          <a:xfrm>
            <a:off x="3669030" y="0"/>
            <a:ext cx="6094476"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Forest fires and IMS network: A case study of wildfire outbreak in Canada in the summer of 2023</a:t>
            </a:r>
            <a:endParaRPr lang="en-GB" sz="1600" b="1" noProof="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6376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id="{9A5EB31E-0D60-B708-DDA3-638C6CE2CC33}"/>
              </a:ext>
            </a:extLst>
          </p:cNvPr>
          <p:cNvSpPr txBox="1"/>
          <p:nvPr/>
        </p:nvSpPr>
        <p:spPr>
          <a:xfrm>
            <a:off x="4164436" y="33583"/>
            <a:ext cx="6961923" cy="468475"/>
          </a:xfrm>
          <a:prstGeom prst="rect">
            <a:avLst/>
          </a:prstGeom>
          <a:noFill/>
        </p:spPr>
        <p:txBody>
          <a:bodyPr wrap="square" lIns="0" tIns="0" rIns="0" bIns="0" rtlCol="0" anchor="ctr">
            <a:normAutofit lnSpcReduction="10000"/>
          </a:bodyPr>
          <a:lstStyle/>
          <a:p>
            <a:r>
              <a:rPr lang="en-US" sz="1600" b="1" dirty="0">
                <a:solidFill>
                  <a:schemeClr val="bg1"/>
                </a:solidFill>
                <a:latin typeface="Arial" panose="020B0604020202020204" pitchFamily="34" charset="0"/>
                <a:cs typeface="Arial" panose="020B0604020202020204" pitchFamily="34" charset="0"/>
              </a:rPr>
              <a:t>Forest fires and IMS network: A case study of wildfire outbreak in Canada in the summer of 2023</a:t>
            </a:r>
            <a:endParaRPr lang="en-GB" sz="1600" b="1" noProof="0" dirty="0">
              <a:solidFill>
                <a:schemeClr val="bg1"/>
              </a:solidFill>
              <a:latin typeface="Arial" panose="020B0604020202020204" pitchFamily="34" charset="0"/>
              <a:cs typeface="Arial" panose="020B0604020202020204" pitchFamily="34" charset="0"/>
            </a:endParaRPr>
          </a:p>
        </p:txBody>
      </p:sp>
      <p:grpSp>
        <p:nvGrpSpPr>
          <p:cNvPr id="6" name="Group 5"/>
          <p:cNvGrpSpPr/>
          <p:nvPr/>
        </p:nvGrpSpPr>
        <p:grpSpPr>
          <a:xfrm>
            <a:off x="187156" y="741602"/>
            <a:ext cx="11006750" cy="486658"/>
            <a:chOff x="187156" y="741602"/>
            <a:chExt cx="11006750" cy="486658"/>
          </a:xfrm>
        </p:grpSpPr>
        <p:sp>
          <p:nvSpPr>
            <p:cNvPr id="24" name="TextBox 3">
              <a:extLst>
                <a:ext uri="{FF2B5EF4-FFF2-40B4-BE49-F238E27FC236}">
                  <a16:creationId xmlns:a16="http://schemas.microsoft.com/office/drawing/2014/main" id="{A34004C7-4749-B7E3-E7D7-B3572BC231EF}"/>
                </a:ext>
              </a:extLst>
            </p:cNvPr>
            <p:cNvSpPr txBox="1"/>
            <p:nvPr/>
          </p:nvSpPr>
          <p:spPr>
            <a:xfrm>
              <a:off x="187156" y="74160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IMS stations in Canada</a:t>
              </a:r>
            </a:p>
          </p:txBody>
        </p:sp>
        <p:sp>
          <p:nvSpPr>
            <p:cNvPr id="26" name="TextBox 3">
              <a:extLst>
                <a:ext uri="{FF2B5EF4-FFF2-40B4-BE49-F238E27FC236}">
                  <a16:creationId xmlns:a16="http://schemas.microsoft.com/office/drawing/2014/main" id="{79016AB2-B6CD-8ED7-A756-5A1288745A4D}"/>
                </a:ext>
              </a:extLst>
            </p:cNvPr>
            <p:cNvSpPr txBox="1"/>
            <p:nvPr/>
          </p:nvSpPr>
          <p:spPr>
            <a:xfrm>
              <a:off x="7377813" y="831674"/>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Case study objectives</a:t>
              </a:r>
              <a:r>
                <a:rPr lang="de-AT" dirty="0"/>
                <a:t>:</a:t>
              </a:r>
              <a:endParaRPr lang="en-GB" dirty="0"/>
            </a:p>
          </p:txBody>
        </p:sp>
      </p:grpSp>
      <p:pic>
        <p:nvPicPr>
          <p:cNvPr id="33" name="Grafik 32" descr="Ein Bild, das Schwarz, Dunkelheit enthält.&#10;&#10;KI-generierte Inhalte können fehlerhaft sein.">
            <a:extLst>
              <a:ext uri="{FF2B5EF4-FFF2-40B4-BE49-F238E27FC236}">
                <a16:creationId xmlns:a16="http://schemas.microsoft.com/office/drawing/2014/main" id="{02FDC12A-BED4-845C-E627-DC202279939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64837" y="6308379"/>
            <a:ext cx="2367144" cy="379449"/>
          </a:xfrm>
          <a:prstGeom prst="rect">
            <a:avLst/>
          </a:prstGeom>
        </p:spPr>
      </p:pic>
      <p:sp>
        <p:nvSpPr>
          <p:cNvPr id="2" name="Title 1">
            <a:extLst>
              <a:ext uri="{FF2B5EF4-FFF2-40B4-BE49-F238E27FC236}">
                <a16:creationId xmlns:a16="http://schemas.microsoft.com/office/drawing/2014/main" id="{8D1A4B1E-5D6F-9593-651E-2F5BF713E014}"/>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P4.1-152</a:t>
            </a:r>
            <a:endParaRPr lang="en-GB" sz="2800" b="1" noProof="0" dirty="0">
              <a:solidFill>
                <a:srgbClr val="1B3B65"/>
              </a:solidFill>
              <a:latin typeface="Arial" panose="020B0604020202020204" pitchFamily="34" charset="0"/>
              <a:cs typeface="Arial" panose="020B0604020202020204" pitchFamily="34" charset="0"/>
            </a:endParaRPr>
          </a:p>
        </p:txBody>
      </p:sp>
      <p:sp>
        <p:nvSpPr>
          <p:cNvPr id="3" name="Rectangle 2"/>
          <p:cNvSpPr/>
          <p:nvPr/>
        </p:nvSpPr>
        <p:spPr>
          <a:xfrm>
            <a:off x="7377813" y="1067114"/>
            <a:ext cx="4113146" cy="1015663"/>
          </a:xfrm>
          <a:prstGeom prst="rect">
            <a:avLst/>
          </a:prstGeom>
        </p:spPr>
        <p:txBody>
          <a:bodyPr wrap="square">
            <a:spAutoFit/>
          </a:bodyPr>
          <a:lstStyle/>
          <a:p>
            <a:pPr algn="just"/>
            <a:endParaRPr lang="en-US" sz="1200" dirty="0">
              <a:latin typeface="Arial" panose="020B0604020202020204" pitchFamily="34" charset="0"/>
              <a:ea typeface="Roboto" panose="02000000000000000000" pitchFamily="2" charset="0"/>
              <a:cs typeface="Arial" panose="020B0604020202020204" pitchFamily="34" charset="0"/>
            </a:endParaRPr>
          </a:p>
          <a:p>
            <a:pPr marL="228600" indent="-228600" algn="just">
              <a:buAutoNum type="arabicPeriod"/>
            </a:pPr>
            <a:r>
              <a:rPr lang="en-US" sz="1200" dirty="0">
                <a:latin typeface="Arial" panose="020B0604020202020204" pitchFamily="34" charset="0"/>
                <a:ea typeface="Roboto" panose="02000000000000000000" pitchFamily="2" charset="0"/>
                <a:cs typeface="Arial" panose="020B0604020202020204" pitchFamily="34" charset="0"/>
              </a:rPr>
              <a:t>explore operational capabilities of two IMS stations located in the Northwest Territories </a:t>
            </a:r>
          </a:p>
          <a:p>
            <a:pPr marL="228600" indent="-228600" algn="just">
              <a:buAutoNum type="arabicPeriod"/>
            </a:pPr>
            <a:r>
              <a:rPr lang="en-US" sz="1200" dirty="0">
                <a:latin typeface="Arial" panose="020B0604020202020204" pitchFamily="34" charset="0"/>
                <a:cs typeface="Arial" panose="020B0604020202020204" pitchFamily="34" charset="0"/>
              </a:rPr>
              <a:t>examine how the wildfire season 2023 affected the performance of these stations </a:t>
            </a:r>
            <a:endParaRPr lang="en-US" sz="1200" dirty="0">
              <a:latin typeface="Arial" panose="020B0604020202020204" pitchFamily="34" charset="0"/>
              <a:ea typeface="Roboto" panose="02000000000000000000" pitchFamily="2" charset="0"/>
              <a:cs typeface="Arial" panose="020B0604020202020204" pitchFamily="34" charset="0"/>
            </a:endParaRPr>
          </a:p>
        </p:txBody>
      </p:sp>
      <p:grpSp>
        <p:nvGrpSpPr>
          <p:cNvPr id="5" name="Group 4"/>
          <p:cNvGrpSpPr/>
          <p:nvPr/>
        </p:nvGrpSpPr>
        <p:grpSpPr>
          <a:xfrm>
            <a:off x="187156" y="1067114"/>
            <a:ext cx="11165472" cy="5195892"/>
            <a:chOff x="187156" y="1067114"/>
            <a:chExt cx="11165472" cy="5195892"/>
          </a:xfrm>
        </p:grpSpPr>
        <p:sp>
          <p:nvSpPr>
            <p:cNvPr id="27" name="TextBox 3">
              <a:extLst>
                <a:ext uri="{FF2B5EF4-FFF2-40B4-BE49-F238E27FC236}">
                  <a16:creationId xmlns:a16="http://schemas.microsoft.com/office/drawing/2014/main" id="{35C23D38-1D02-FA1F-40B5-BBB882222001}"/>
                </a:ext>
              </a:extLst>
            </p:cNvPr>
            <p:cNvSpPr txBox="1"/>
            <p:nvPr/>
          </p:nvSpPr>
          <p:spPr>
            <a:xfrm>
              <a:off x="8073629" y="1948082"/>
              <a:ext cx="305273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Case study region</a:t>
              </a:r>
            </a:p>
          </p:txBody>
        </p:sp>
        <p:pic>
          <p:nvPicPr>
            <p:cNvPr id="17" name="Content Placeholder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404142" y="1857657"/>
              <a:ext cx="6712259" cy="4405349"/>
            </a:xfrm>
            <a:prstGeom prst="rect">
              <a:avLst/>
            </a:prstGeom>
          </p:spPr>
        </p:pic>
        <p:sp>
          <p:nvSpPr>
            <p:cNvPr id="4" name="Rectangle 3"/>
            <p:cNvSpPr/>
            <p:nvPr/>
          </p:nvSpPr>
          <p:spPr>
            <a:xfrm>
              <a:off x="187156" y="1067114"/>
              <a:ext cx="6096000" cy="646331"/>
            </a:xfrm>
            <a:prstGeom prst="rect">
              <a:avLst/>
            </a:prstGeom>
          </p:spPr>
          <p:txBody>
            <a:bodyPr>
              <a:spAutoFit/>
            </a:bodyPr>
            <a:lstStyle/>
            <a:p>
              <a:pPr lvl="0" algn="just">
                <a:defRPr/>
              </a:pPr>
              <a:r>
                <a:rPr lang="en-GB" sz="1200" kern="0" dirty="0">
                  <a:solidFill>
                    <a:prstClr val="black"/>
                  </a:solidFill>
                  <a:latin typeface="Arial" panose="020B0604020202020204" pitchFamily="34" charset="0"/>
                  <a:ea typeface="Roboto" panose="02000000000000000000" pitchFamily="2" charset="0"/>
                  <a:cs typeface="Arial" panose="020B0604020202020204" pitchFamily="34" charset="0"/>
                </a:rPr>
                <a:t>Canadian segment of IMS facilities consists of 15 monitoring stations and one radionuclide laboratory RL5 in Ottawa.</a:t>
              </a:r>
            </a:p>
            <a:p>
              <a:pPr lvl="0" algn="just">
                <a:defRPr/>
              </a:pPr>
              <a:r>
                <a:rPr lang="en-GB" sz="1200" kern="0" dirty="0">
                  <a:solidFill>
                    <a:prstClr val="black"/>
                  </a:solidFill>
                  <a:latin typeface="Arial" panose="020B0604020202020204" pitchFamily="34" charset="0"/>
                  <a:ea typeface="Roboto" panose="02000000000000000000" pitchFamily="2" charset="0"/>
                  <a:cs typeface="Arial" panose="020B0604020202020204" pitchFamily="34" charset="0"/>
                </a:rPr>
                <a:t>It covers all verification technologies:  seismic, infrasound, </a:t>
              </a:r>
              <a:r>
                <a:rPr lang="en-GB" sz="1200" kern="0" dirty="0" err="1">
                  <a:solidFill>
                    <a:prstClr val="black"/>
                  </a:solidFill>
                  <a:latin typeface="Arial" panose="020B0604020202020204" pitchFamily="34" charset="0"/>
                  <a:ea typeface="Roboto" panose="02000000000000000000" pitchFamily="2" charset="0"/>
                  <a:cs typeface="Arial" panose="020B0604020202020204" pitchFamily="34" charset="0"/>
                </a:rPr>
                <a:t>hydroacoustic</a:t>
              </a:r>
              <a:r>
                <a:rPr lang="en-GB" sz="1200" kern="0" dirty="0">
                  <a:solidFill>
                    <a:prstClr val="black"/>
                  </a:solidFill>
                  <a:latin typeface="Arial" panose="020B0604020202020204" pitchFamily="34" charset="0"/>
                  <a:ea typeface="Roboto" panose="02000000000000000000" pitchFamily="2" charset="0"/>
                  <a:cs typeface="Arial" panose="020B0604020202020204" pitchFamily="34" charset="0"/>
                </a:rPr>
                <a:t>, radionuclide. </a:t>
              </a:r>
            </a:p>
          </p:txBody>
        </p:sp>
        <p:pic>
          <p:nvPicPr>
            <p:cNvPr id="22" name="Picture 2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073629" y="2410511"/>
              <a:ext cx="3120277" cy="3055391"/>
            </a:xfrm>
            <a:prstGeom prst="rect">
              <a:avLst/>
            </a:prstGeom>
          </p:spPr>
        </p:pic>
        <p:sp>
          <p:nvSpPr>
            <p:cNvPr id="23" name="Rectangle 22"/>
            <p:cNvSpPr/>
            <p:nvPr/>
          </p:nvSpPr>
          <p:spPr>
            <a:xfrm>
              <a:off x="7403416" y="5524342"/>
              <a:ext cx="3949212" cy="738664"/>
            </a:xfrm>
            <a:prstGeom prst="rect">
              <a:avLst/>
            </a:prstGeom>
          </p:spPr>
          <p:txBody>
            <a:bodyPr wrap="square">
              <a:spAutoFit/>
            </a:bodyPr>
            <a:lstStyle/>
            <a:p>
              <a:pPr algn="just"/>
              <a:r>
                <a:rPr lang="en-US" sz="1200" dirty="0">
                  <a:latin typeface="Arial" panose="020B0604020202020204" pitchFamily="34" charset="0"/>
                  <a:ea typeface="Roboto" panose="02000000000000000000" pitchFamily="2" charset="0"/>
                  <a:cs typeface="Arial" panose="020B0604020202020204" pitchFamily="34" charset="0"/>
                </a:rPr>
                <a:t>The region is distinguished with its boreal forests and semi-arid subarctic climate. Temperatures ranging from lows of -50ºC to highs of +20ºC</a:t>
              </a:r>
              <a:r>
                <a:rPr lang="en-US" dirty="0">
                  <a:latin typeface="Roboto" panose="02000000000000000000" pitchFamily="2" charset="0"/>
                  <a:ea typeface="Roboto" panose="02000000000000000000" pitchFamily="2" charset="0"/>
                </a:rPr>
                <a:t>. </a:t>
              </a:r>
            </a:p>
          </p:txBody>
        </p:sp>
      </p:grpSp>
      <p:sp>
        <p:nvSpPr>
          <p:cNvPr id="28"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Tatiana MEDINSKAYA; </a:t>
            </a:r>
            <a:r>
              <a:rPr lang="en-GB" sz="1200" noProof="0" dirty="0" err="1">
                <a:solidFill>
                  <a:srgbClr val="1A3A64"/>
                </a:solidFill>
                <a:latin typeface="Arial" panose="020B0604020202020204" pitchFamily="34" charset="0"/>
                <a:cs typeface="Arial" panose="020B0604020202020204" pitchFamily="34" charset="0"/>
              </a:rPr>
              <a:t>Dr.Sigitas</a:t>
            </a:r>
            <a:r>
              <a:rPr lang="en-GB" sz="1200" noProof="0" dirty="0">
                <a:solidFill>
                  <a:srgbClr val="1A3A64"/>
                </a:solidFill>
                <a:latin typeface="Arial" panose="020B0604020202020204" pitchFamily="34" charset="0"/>
                <a:cs typeface="Arial" panose="020B0604020202020204" pitchFamily="34" charset="0"/>
              </a:rPr>
              <a:t> MICKEVICIUS</a:t>
            </a:r>
          </a:p>
        </p:txBody>
      </p:sp>
    </p:spTree>
    <p:extLst>
      <p:ext uri="{BB962C8B-B14F-4D97-AF65-F5344CB8AC3E}">
        <p14:creationId xmlns:p14="http://schemas.microsoft.com/office/powerpoint/2010/main" val="1154237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id="{9A5EB31E-0D60-B708-DDA3-638C6CE2CC33}"/>
              </a:ext>
            </a:extLst>
          </p:cNvPr>
          <p:cNvSpPr txBox="1"/>
          <p:nvPr/>
        </p:nvSpPr>
        <p:spPr>
          <a:xfrm>
            <a:off x="4151086" y="21035"/>
            <a:ext cx="7201542" cy="468475"/>
          </a:xfrm>
          <a:prstGeom prst="rect">
            <a:avLst/>
          </a:prstGeom>
          <a:noFill/>
        </p:spPr>
        <p:txBody>
          <a:bodyPr wrap="square" lIns="0" tIns="0" rIns="0" bIns="0" rtlCol="0" anchor="ctr">
            <a:normAutofit lnSpcReduction="10000"/>
          </a:bodyPr>
          <a:lstStyle/>
          <a:p>
            <a:r>
              <a:rPr lang="en-US" sz="1600" b="1" dirty="0">
                <a:solidFill>
                  <a:schemeClr val="bg1"/>
                </a:solidFill>
                <a:latin typeface="Arial" panose="020B0604020202020204" pitchFamily="34" charset="0"/>
                <a:cs typeface="Arial" panose="020B0604020202020204" pitchFamily="34" charset="0"/>
              </a:rPr>
              <a:t>Forest fires and IMS network: A case study of wildfire outbreak in Canada in the summer of 2023</a:t>
            </a:r>
            <a:endParaRPr lang="en-GB" sz="1600" b="1" noProof="0" dirty="0">
              <a:solidFill>
                <a:schemeClr val="bg1"/>
              </a:solidFill>
              <a:latin typeface="Arial" panose="020B0604020202020204" pitchFamily="34" charset="0"/>
              <a:cs typeface="Arial" panose="020B0604020202020204" pitchFamily="34" charset="0"/>
            </a:endParaRPr>
          </a:p>
        </p:txBody>
      </p:sp>
      <p:pic>
        <p:nvPicPr>
          <p:cNvPr id="33" name="Grafik 32" descr="Ein Bild, das Schwarz, Dunkelheit enthält.&#10;&#10;KI-generierte Inhalte können fehlerhaft sein.">
            <a:extLst>
              <a:ext uri="{FF2B5EF4-FFF2-40B4-BE49-F238E27FC236}">
                <a16:creationId xmlns:a16="http://schemas.microsoft.com/office/drawing/2014/main" id="{02FDC12A-BED4-845C-E627-DC202279939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64837" y="6308379"/>
            <a:ext cx="2367144" cy="379449"/>
          </a:xfrm>
          <a:prstGeom prst="rect">
            <a:avLst/>
          </a:prstGeom>
        </p:spPr>
      </p:pic>
      <p:sp>
        <p:nvSpPr>
          <p:cNvPr id="2" name="Title 1">
            <a:extLst>
              <a:ext uri="{FF2B5EF4-FFF2-40B4-BE49-F238E27FC236}">
                <a16:creationId xmlns:a16="http://schemas.microsoft.com/office/drawing/2014/main" id="{8D1A4B1E-5D6F-9593-651E-2F5BF713E014}"/>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P4.1-152</a:t>
            </a:r>
            <a:endParaRPr lang="en-GB" sz="2800" b="1" noProof="0" dirty="0">
              <a:solidFill>
                <a:srgbClr val="1B3B65"/>
              </a:solidFill>
              <a:latin typeface="Arial" panose="020B0604020202020204" pitchFamily="34" charset="0"/>
              <a:cs typeface="Arial" panose="020B0604020202020204" pitchFamily="34" charset="0"/>
            </a:endParaRPr>
          </a:p>
        </p:txBody>
      </p:sp>
      <p:sp>
        <p:nvSpPr>
          <p:cNvPr id="30"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Tatiana MEDINSKAYA; Dr. Sigitas MICKEVICIUS</a:t>
            </a:r>
          </a:p>
        </p:txBody>
      </p:sp>
      <p:sp>
        <p:nvSpPr>
          <p:cNvPr id="15" name="TextBox 3">
            <a:extLst>
              <a:ext uri="{FF2B5EF4-FFF2-40B4-BE49-F238E27FC236}">
                <a16:creationId xmlns:a16="http://schemas.microsoft.com/office/drawing/2014/main" id="{A34004C7-4749-B7E3-E7D7-B3572BC231EF}"/>
              </a:ext>
            </a:extLst>
          </p:cNvPr>
          <p:cNvSpPr txBox="1"/>
          <p:nvPr/>
        </p:nvSpPr>
        <p:spPr>
          <a:xfrm>
            <a:off x="-15356" y="83367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Background information</a:t>
            </a:r>
          </a:p>
        </p:txBody>
      </p:sp>
      <p:grpSp>
        <p:nvGrpSpPr>
          <p:cNvPr id="6" name="Group 5"/>
          <p:cNvGrpSpPr/>
          <p:nvPr/>
        </p:nvGrpSpPr>
        <p:grpSpPr>
          <a:xfrm>
            <a:off x="257532" y="941452"/>
            <a:ext cx="11179041" cy="5329419"/>
            <a:chOff x="257532" y="941452"/>
            <a:chExt cx="11179041" cy="5329419"/>
          </a:xfrm>
        </p:grpSpPr>
        <p:sp>
          <p:nvSpPr>
            <p:cNvPr id="8" name="TextBox 3">
              <a:extLst>
                <a:ext uri="{FF2B5EF4-FFF2-40B4-BE49-F238E27FC236}">
                  <a16:creationId xmlns:a16="http://schemas.microsoft.com/office/drawing/2014/main" id="{E90810EB-C9FE-C1F2-4CE1-32C95CB36FE8}"/>
                </a:ext>
              </a:extLst>
            </p:cNvPr>
            <p:cNvSpPr txBox="1"/>
            <p:nvPr/>
          </p:nvSpPr>
          <p:spPr>
            <a:xfrm>
              <a:off x="363576" y="4581317"/>
              <a:ext cx="6114239" cy="1260494"/>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1200" dirty="0">
                  <a:ea typeface="Roboto" panose="02000000000000000000" pitchFamily="2" charset="0"/>
                </a:rPr>
                <a:t>Extreme weather conditions: early snowmelt, hot weather and drought led to this unprecedented situation. </a:t>
              </a:r>
            </a:p>
            <a:p>
              <a:r>
                <a:rPr lang="en-US" sz="1200" dirty="0">
                  <a:ea typeface="Roboto" panose="02000000000000000000" pitchFamily="2" charset="0"/>
                </a:rPr>
                <a:t>Four largest provinces by area registered their highest recorded annual area burned. Together with the Northwest Territories these regions showcased anomalous sharp rise of forest area burned and account for about 85% of annual area burned. </a:t>
              </a:r>
            </a:p>
            <a:p>
              <a:endParaRPr lang="ru-RU" sz="1200" dirty="0">
                <a:ea typeface="Roboto" panose="02000000000000000000" pitchFamily="2" charset="0"/>
              </a:endParaRPr>
            </a:p>
          </p:txBody>
        </p:sp>
        <p:sp>
          <p:nvSpPr>
            <p:cNvPr id="4" name="Rectangle 3"/>
            <p:cNvSpPr/>
            <p:nvPr/>
          </p:nvSpPr>
          <p:spPr>
            <a:xfrm>
              <a:off x="257532" y="1183058"/>
              <a:ext cx="6434272" cy="646331"/>
            </a:xfrm>
            <a:prstGeom prst="rect">
              <a:avLst/>
            </a:prstGeom>
          </p:spPr>
          <p:txBody>
            <a:bodyPr wrap="square">
              <a:spAutoFit/>
            </a:bodyPr>
            <a:lstStyle/>
            <a:p>
              <a:pPr algn="just"/>
              <a:r>
                <a:rPr lang="en-US" sz="1200" dirty="0">
                  <a:latin typeface="Arial" panose="020B0604020202020204" pitchFamily="34" charset="0"/>
                  <a:ea typeface="Roboto" panose="02000000000000000000" pitchFamily="2" charset="0"/>
                  <a:cs typeface="Arial" panose="020B0604020202020204" pitchFamily="34" charset="0"/>
                </a:rPr>
                <a:t>The 2023 wildfire season was a record-breaking event in Canadian history - the total area burned exceeded 17 million hectares and was the largest recorded number in the last fifty years. </a:t>
              </a:r>
              <a:endParaRPr lang="ru-RU" sz="1200" dirty="0">
                <a:latin typeface="Arial" panose="020B0604020202020204" pitchFamily="34" charset="0"/>
                <a:ea typeface="Roboto" panose="02000000000000000000" pitchFamily="2" charset="0"/>
                <a:cs typeface="Arial" panose="020B0604020202020204" pitchFamily="34" charset="0"/>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76" y="1895366"/>
              <a:ext cx="6328228" cy="256954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1873" y="3821190"/>
              <a:ext cx="4899362" cy="244968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6922" y="941452"/>
              <a:ext cx="3839651" cy="2879738"/>
            </a:xfrm>
            <a:prstGeom prst="rect">
              <a:avLst/>
            </a:prstGeom>
          </p:spPr>
        </p:pic>
      </p:grpSp>
    </p:spTree>
    <p:extLst>
      <p:ext uri="{BB962C8B-B14F-4D97-AF65-F5344CB8AC3E}">
        <p14:creationId xmlns:p14="http://schemas.microsoft.com/office/powerpoint/2010/main" val="238665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id="{9A5EB31E-0D60-B708-DDA3-638C6CE2CC33}"/>
              </a:ext>
            </a:extLst>
          </p:cNvPr>
          <p:cNvSpPr txBox="1"/>
          <p:nvPr/>
        </p:nvSpPr>
        <p:spPr>
          <a:xfrm>
            <a:off x="4164436" y="33583"/>
            <a:ext cx="6961923" cy="468475"/>
          </a:xfrm>
          <a:prstGeom prst="rect">
            <a:avLst/>
          </a:prstGeom>
          <a:noFill/>
        </p:spPr>
        <p:txBody>
          <a:bodyPr wrap="square" lIns="0" tIns="0" rIns="0" bIns="0" rtlCol="0" anchor="ctr">
            <a:normAutofit lnSpcReduction="10000"/>
          </a:bodyPr>
          <a:lstStyle/>
          <a:p>
            <a:r>
              <a:rPr lang="en-US" sz="1600" b="1" dirty="0">
                <a:solidFill>
                  <a:schemeClr val="bg1"/>
                </a:solidFill>
                <a:latin typeface="Arial" panose="020B0604020202020204" pitchFamily="34" charset="0"/>
                <a:cs typeface="Arial" panose="020B0604020202020204" pitchFamily="34" charset="0"/>
              </a:rPr>
              <a:t>Forest fires and IMS network: A case study of wildfire outbreak in Canada in the summer of 2023</a:t>
            </a:r>
            <a:endParaRPr lang="en-GB" sz="1600" b="1" noProof="0" dirty="0">
              <a:solidFill>
                <a:schemeClr val="bg1"/>
              </a:solidFill>
              <a:latin typeface="Arial" panose="020B0604020202020204" pitchFamily="34" charset="0"/>
              <a:cs typeface="Arial" panose="020B0604020202020204" pitchFamily="34" charset="0"/>
            </a:endParaRPr>
          </a:p>
        </p:txBody>
      </p:sp>
      <p:sp>
        <p:nvSpPr>
          <p:cNvPr id="24" name="TextBox 3">
            <a:extLst>
              <a:ext uri="{FF2B5EF4-FFF2-40B4-BE49-F238E27FC236}">
                <a16:creationId xmlns:a16="http://schemas.microsoft.com/office/drawing/2014/main" id="{A34004C7-4749-B7E3-E7D7-B3572BC231EF}"/>
              </a:ext>
            </a:extLst>
          </p:cNvPr>
          <p:cNvSpPr txBox="1"/>
          <p:nvPr/>
        </p:nvSpPr>
        <p:spPr>
          <a:xfrm>
            <a:off x="187156" y="74160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Problem statement</a:t>
            </a:r>
          </a:p>
        </p:txBody>
      </p:sp>
      <p:pic>
        <p:nvPicPr>
          <p:cNvPr id="33" name="Grafik 32" descr="Ein Bild, das Schwarz, Dunkelheit enthält.&#10;&#10;KI-generierte Inhalte können fehlerhaft sein.">
            <a:extLst>
              <a:ext uri="{FF2B5EF4-FFF2-40B4-BE49-F238E27FC236}">
                <a16:creationId xmlns:a16="http://schemas.microsoft.com/office/drawing/2014/main" id="{02FDC12A-BED4-845C-E627-DC202279939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64837" y="6308379"/>
            <a:ext cx="2367144" cy="379449"/>
          </a:xfrm>
          <a:prstGeom prst="rect">
            <a:avLst/>
          </a:prstGeom>
        </p:spPr>
      </p:pic>
      <p:sp>
        <p:nvSpPr>
          <p:cNvPr id="2" name="Title 1">
            <a:extLst>
              <a:ext uri="{FF2B5EF4-FFF2-40B4-BE49-F238E27FC236}">
                <a16:creationId xmlns:a16="http://schemas.microsoft.com/office/drawing/2014/main" id="{8D1A4B1E-5D6F-9593-651E-2F5BF713E014}"/>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P4.1-152</a:t>
            </a:r>
            <a:endParaRPr lang="en-GB" sz="2800" b="1" noProof="0" dirty="0">
              <a:solidFill>
                <a:srgbClr val="1B3B65"/>
              </a:solidFill>
              <a:latin typeface="Arial" panose="020B0604020202020204" pitchFamily="34" charset="0"/>
              <a:cs typeface="Arial" panose="020B0604020202020204" pitchFamily="34" charset="0"/>
            </a:endParaRPr>
          </a:p>
        </p:txBody>
      </p:sp>
      <p:sp>
        <p:nvSpPr>
          <p:cNvPr id="28"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Tatiana MEDINSKAYA; Dr. Sigitas MICKEVICIUS</a:t>
            </a:r>
          </a:p>
        </p:txBody>
      </p:sp>
      <p:grpSp>
        <p:nvGrpSpPr>
          <p:cNvPr id="5" name="Group 4"/>
          <p:cNvGrpSpPr/>
          <p:nvPr/>
        </p:nvGrpSpPr>
        <p:grpSpPr>
          <a:xfrm>
            <a:off x="187155" y="1024938"/>
            <a:ext cx="11197882" cy="5364136"/>
            <a:chOff x="187155" y="1024938"/>
            <a:chExt cx="11197882" cy="5364136"/>
          </a:xfrm>
        </p:grpSpPr>
        <p:sp>
          <p:nvSpPr>
            <p:cNvPr id="27" name="TextBox 3">
              <a:extLst>
                <a:ext uri="{FF2B5EF4-FFF2-40B4-BE49-F238E27FC236}">
                  <a16:creationId xmlns:a16="http://schemas.microsoft.com/office/drawing/2014/main" id="{35C23D38-1D02-FA1F-40B5-BBB882222001}"/>
                </a:ext>
              </a:extLst>
            </p:cNvPr>
            <p:cNvSpPr txBox="1"/>
            <p:nvPr/>
          </p:nvSpPr>
          <p:spPr>
            <a:xfrm>
              <a:off x="8073629" y="1948082"/>
              <a:ext cx="305273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Case study region</a:t>
              </a:r>
            </a:p>
          </p:txBody>
        </p:sp>
        <p:sp>
          <p:nvSpPr>
            <p:cNvPr id="4" name="Rectangle 3"/>
            <p:cNvSpPr/>
            <p:nvPr/>
          </p:nvSpPr>
          <p:spPr>
            <a:xfrm>
              <a:off x="187155" y="1067114"/>
              <a:ext cx="4434839" cy="461665"/>
            </a:xfrm>
            <a:prstGeom prst="rect">
              <a:avLst/>
            </a:prstGeom>
          </p:spPr>
          <p:txBody>
            <a:bodyPr wrap="square">
              <a:spAutoFit/>
            </a:bodyPr>
            <a:lstStyle/>
            <a:p>
              <a:pPr algn="just"/>
              <a:r>
                <a:rPr lang="en-GB" sz="1200" dirty="0">
                  <a:latin typeface="Arial" panose="020B0604020202020204" pitchFamily="34" charset="0"/>
                  <a:ea typeface="Roboto" panose="02000000000000000000" pitchFamily="2" charset="0"/>
                  <a:cs typeface="Arial" panose="020B0604020202020204" pitchFamily="34" charset="0"/>
                </a:rPr>
                <a:t>The Northwest Territories regarded as the second most  affected by wildfires region. </a:t>
              </a:r>
            </a:p>
          </p:txBody>
        </p:sp>
        <p:pic>
          <p:nvPicPr>
            <p:cNvPr id="18" name="Picture 1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016374" y="1024938"/>
              <a:ext cx="6368663" cy="4324766"/>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7954" y="5349704"/>
              <a:ext cx="3471679" cy="1039370"/>
            </a:xfrm>
            <a:prstGeom prst="rect">
              <a:avLst/>
            </a:prstGeom>
          </p:spPr>
        </p:pic>
        <p:sp>
          <p:nvSpPr>
            <p:cNvPr id="25" name="Rectangle 24"/>
            <p:cNvSpPr/>
            <p:nvPr/>
          </p:nvSpPr>
          <p:spPr>
            <a:xfrm>
              <a:off x="255499" y="4398558"/>
              <a:ext cx="4472417" cy="1754326"/>
            </a:xfrm>
            <a:prstGeom prst="rect">
              <a:avLst/>
            </a:prstGeom>
          </p:spPr>
          <p:txBody>
            <a:bodyPr wrap="square">
              <a:spAutoFit/>
            </a:bodyPr>
            <a:lstStyle/>
            <a:p>
              <a:pPr algn="just"/>
              <a:r>
                <a:rPr lang="en-GB" sz="1200" dirty="0">
                  <a:latin typeface="Arial" panose="020B0604020202020204" pitchFamily="34" charset="0"/>
                  <a:ea typeface="Roboto" panose="02000000000000000000" pitchFamily="2" charset="0"/>
                  <a:cs typeface="Arial" panose="020B0604020202020204" pitchFamily="34" charset="0"/>
                </a:rPr>
                <a:t>Historical records show that the region has already experienced the outbreak of wildfires in 2014. That suggests that the impact of natural disasters and environmental challenges on stations’ infrastructure should be studied and considered during recapitalisation. </a:t>
              </a:r>
            </a:p>
            <a:p>
              <a:pPr algn="just"/>
              <a:r>
                <a:rPr lang="en-US" sz="1200" dirty="0">
                  <a:latin typeface="Arial" panose="020B0604020202020204" pitchFamily="34" charset="0"/>
                  <a:ea typeface="Roboto" panose="02000000000000000000" pitchFamily="2" charset="0"/>
                  <a:cs typeface="Arial" panose="020B0604020202020204" pitchFamily="34" charset="0"/>
                </a:rPr>
                <a:t>For our case study two IMS stations were selected: seismic array </a:t>
              </a:r>
              <a:r>
                <a:rPr lang="en-US" sz="1200" dirty="0" smtClean="0">
                  <a:solidFill>
                    <a:srgbClr val="C00000"/>
                  </a:solidFill>
                  <a:latin typeface="Arial" panose="020B0604020202020204" pitchFamily="34" charset="0"/>
                  <a:ea typeface="Roboto" panose="02000000000000000000" pitchFamily="2" charset="0"/>
                  <a:cs typeface="Arial" panose="020B0604020202020204" pitchFamily="34" charset="0"/>
                </a:rPr>
                <a:t>PS9</a:t>
              </a:r>
              <a:r>
                <a:rPr lang="en-US" sz="1200" dirty="0" smtClean="0">
                  <a:latin typeface="Arial" panose="020B0604020202020204" pitchFamily="34" charset="0"/>
                  <a:ea typeface="Roboto" panose="02000000000000000000" pitchFamily="2" charset="0"/>
                  <a:cs typeface="Arial" panose="020B0604020202020204" pitchFamily="34" charset="0"/>
                </a:rPr>
                <a:t> (YKA) </a:t>
              </a:r>
              <a:r>
                <a:rPr lang="en-US" sz="1200" dirty="0">
                  <a:latin typeface="Arial" panose="020B0604020202020204" pitchFamily="34" charset="0"/>
                  <a:ea typeface="Roboto" panose="02000000000000000000" pitchFamily="2" charset="0"/>
                  <a:cs typeface="Arial" panose="020B0604020202020204" pitchFamily="34" charset="0"/>
                </a:rPr>
                <a:t>and radionuclide station </a:t>
              </a:r>
              <a:r>
                <a:rPr lang="en-US" sz="1200" dirty="0">
                  <a:solidFill>
                    <a:srgbClr val="C00000"/>
                  </a:solidFill>
                  <a:latin typeface="Arial" panose="020B0604020202020204" pitchFamily="34" charset="0"/>
                  <a:ea typeface="Roboto" panose="02000000000000000000" pitchFamily="2" charset="0"/>
                  <a:cs typeface="Arial" panose="020B0604020202020204" pitchFamily="34" charset="0"/>
                </a:rPr>
                <a:t>RN16</a:t>
              </a:r>
              <a:r>
                <a:rPr lang="en-US" sz="1200" dirty="0">
                  <a:latin typeface="Arial" panose="020B0604020202020204" pitchFamily="34" charset="0"/>
                  <a:ea typeface="Roboto" panose="02000000000000000000" pitchFamily="2" charset="0"/>
                  <a:cs typeface="Arial" panose="020B0604020202020204" pitchFamily="34" charset="0"/>
                </a:rPr>
                <a:t>. Both facilities are deployed in the same area and represent different verification technologies.</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7496" y="1653520"/>
              <a:ext cx="3593750" cy="2695313"/>
            </a:xfrm>
            <a:prstGeom prst="rect">
              <a:avLst/>
            </a:prstGeom>
          </p:spPr>
        </p:pic>
        <p:sp>
          <p:nvSpPr>
            <p:cNvPr id="6" name="Down Arrow 5"/>
            <p:cNvSpPr/>
            <p:nvPr/>
          </p:nvSpPr>
          <p:spPr>
            <a:xfrm>
              <a:off x="928468" y="1703244"/>
              <a:ext cx="309489" cy="43504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grpSp>
    </p:spTree>
    <p:extLst>
      <p:ext uri="{BB962C8B-B14F-4D97-AF65-F5344CB8AC3E}">
        <p14:creationId xmlns:p14="http://schemas.microsoft.com/office/powerpoint/2010/main" val="2837919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id="{9A5EB31E-0D60-B708-DDA3-638C6CE2CC33}"/>
              </a:ext>
            </a:extLst>
          </p:cNvPr>
          <p:cNvSpPr txBox="1"/>
          <p:nvPr/>
        </p:nvSpPr>
        <p:spPr>
          <a:xfrm>
            <a:off x="4164436" y="33583"/>
            <a:ext cx="6961923" cy="468475"/>
          </a:xfrm>
          <a:prstGeom prst="rect">
            <a:avLst/>
          </a:prstGeom>
          <a:noFill/>
        </p:spPr>
        <p:txBody>
          <a:bodyPr wrap="square" lIns="0" tIns="0" rIns="0" bIns="0" rtlCol="0" anchor="ctr">
            <a:normAutofit lnSpcReduction="10000"/>
          </a:bodyPr>
          <a:lstStyle/>
          <a:p>
            <a:r>
              <a:rPr lang="en-US" sz="1600" b="1" dirty="0">
                <a:solidFill>
                  <a:schemeClr val="bg1"/>
                </a:solidFill>
                <a:latin typeface="Arial" panose="020B0604020202020204" pitchFamily="34" charset="0"/>
                <a:cs typeface="Arial" panose="020B0604020202020204" pitchFamily="34" charset="0"/>
              </a:rPr>
              <a:t>Forest fires and IMS network: A case study of wildfire outbreak in Canada in the summer of 2023</a:t>
            </a:r>
            <a:endParaRPr lang="en-GB" sz="1600" b="1" noProof="0" dirty="0">
              <a:solidFill>
                <a:schemeClr val="bg1"/>
              </a:solidFill>
              <a:latin typeface="Arial" panose="020B0604020202020204" pitchFamily="34" charset="0"/>
              <a:cs typeface="Arial" panose="020B0604020202020204" pitchFamily="34" charset="0"/>
            </a:endParaRPr>
          </a:p>
        </p:txBody>
      </p:sp>
      <p:sp>
        <p:nvSpPr>
          <p:cNvPr id="24" name="TextBox 3">
            <a:extLst>
              <a:ext uri="{FF2B5EF4-FFF2-40B4-BE49-F238E27FC236}">
                <a16:creationId xmlns:a16="http://schemas.microsoft.com/office/drawing/2014/main" id="{A34004C7-4749-B7E3-E7D7-B3572BC231EF}"/>
              </a:ext>
            </a:extLst>
          </p:cNvPr>
          <p:cNvSpPr txBox="1"/>
          <p:nvPr/>
        </p:nvSpPr>
        <p:spPr>
          <a:xfrm>
            <a:off x="359777" y="868821"/>
            <a:ext cx="453578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pPr algn="just"/>
            <a:r>
              <a:rPr lang="en-US" dirty="0">
                <a:ea typeface="Roboto" panose="02000000000000000000" pitchFamily="2" charset="0"/>
              </a:rPr>
              <a:t> Operational capabilities of selected IMS stations</a:t>
            </a:r>
          </a:p>
        </p:txBody>
      </p:sp>
      <p:pic>
        <p:nvPicPr>
          <p:cNvPr id="33" name="Grafik 32" descr="Ein Bild, das Schwarz, Dunkelheit enthält.&#10;&#10;KI-generierte Inhalte können fehlerhaft sein.">
            <a:extLst>
              <a:ext uri="{FF2B5EF4-FFF2-40B4-BE49-F238E27FC236}">
                <a16:creationId xmlns:a16="http://schemas.microsoft.com/office/drawing/2014/main" id="{02FDC12A-BED4-845C-E627-DC202279939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64837" y="6308379"/>
            <a:ext cx="2367144" cy="379449"/>
          </a:xfrm>
          <a:prstGeom prst="rect">
            <a:avLst/>
          </a:prstGeom>
        </p:spPr>
      </p:pic>
      <p:sp>
        <p:nvSpPr>
          <p:cNvPr id="2" name="Title 1">
            <a:extLst>
              <a:ext uri="{FF2B5EF4-FFF2-40B4-BE49-F238E27FC236}">
                <a16:creationId xmlns:a16="http://schemas.microsoft.com/office/drawing/2014/main" id="{8D1A4B1E-5D6F-9593-651E-2F5BF713E014}"/>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P4.1-152</a:t>
            </a:r>
            <a:endParaRPr lang="en-GB" sz="2800" b="1" noProof="0" dirty="0">
              <a:solidFill>
                <a:srgbClr val="1B3B65"/>
              </a:solidFill>
              <a:latin typeface="Arial" panose="020B0604020202020204" pitchFamily="34" charset="0"/>
              <a:cs typeface="Arial" panose="020B0604020202020204" pitchFamily="34" charset="0"/>
            </a:endParaRPr>
          </a:p>
        </p:txBody>
      </p:sp>
      <p:sp>
        <p:nvSpPr>
          <p:cNvPr id="23" name="Rectangle 22"/>
          <p:cNvSpPr/>
          <p:nvPr/>
        </p:nvSpPr>
        <p:spPr>
          <a:xfrm>
            <a:off x="6188865" y="5500522"/>
            <a:ext cx="5232520" cy="830997"/>
          </a:xfrm>
          <a:prstGeom prst="rect">
            <a:avLst/>
          </a:prstGeom>
        </p:spPr>
        <p:txBody>
          <a:bodyPr wrap="square">
            <a:spAutoFit/>
          </a:bodyPr>
          <a:lstStyle/>
          <a:p>
            <a:pPr algn="just"/>
            <a:r>
              <a:rPr lang="de-DE" sz="1200" dirty="0">
                <a:latin typeface="Arial" panose="020B0604020202020204" pitchFamily="34" charset="0"/>
                <a:ea typeface="Roboto" panose="02000000000000000000" pitchFamily="2" charset="0"/>
                <a:cs typeface="Arial" panose="020B0604020202020204" pitchFamily="34" charset="0"/>
              </a:rPr>
              <a:t>Radionuclide station RN16 is </a:t>
            </a:r>
            <a:r>
              <a:rPr lang="en-US" sz="1200" dirty="0">
                <a:latin typeface="Arial" panose="020B0604020202020204" pitchFamily="34" charset="0"/>
                <a:ea typeface="Roboto" panose="02000000000000000000" pitchFamily="2" charset="0"/>
                <a:cs typeface="Arial" panose="020B0604020202020204" pitchFamily="34" charset="0"/>
              </a:rPr>
              <a:t>operated by Canada’s Radiation Protection Bureau. RN16 consists of two types of system: CAP16 particulate 3M manual station and CAX16 noble gas station equipped with the SPALAX system capable to detect and measure Xe isotopes in the atmosphere.</a:t>
            </a:r>
          </a:p>
        </p:txBody>
      </p:sp>
      <p:sp>
        <p:nvSpPr>
          <p:cNvPr id="28"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 Tatiana MEDINSKAYA; Dr. Sigitas MICKEVICIUS</a:t>
            </a:r>
          </a:p>
        </p:txBody>
      </p:sp>
      <p:grpSp>
        <p:nvGrpSpPr>
          <p:cNvPr id="3" name="Group 2"/>
          <p:cNvGrpSpPr/>
          <p:nvPr/>
        </p:nvGrpSpPr>
        <p:grpSpPr>
          <a:xfrm>
            <a:off x="359777" y="1029029"/>
            <a:ext cx="10820024" cy="4825119"/>
            <a:chOff x="359777" y="1029029"/>
            <a:chExt cx="10820024" cy="4825119"/>
          </a:xfrm>
        </p:grpSpPr>
        <p:sp>
          <p:nvSpPr>
            <p:cNvPr id="18" name="Content Placeholder 2"/>
            <p:cNvSpPr txBox="1">
              <a:spLocks/>
            </p:cNvSpPr>
            <p:nvPr/>
          </p:nvSpPr>
          <p:spPr>
            <a:xfrm>
              <a:off x="359777" y="1484496"/>
              <a:ext cx="5220408" cy="436965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Font typeface="Arial" panose="020B0604020202020204" pitchFamily="34" charset="0"/>
                <a:buNone/>
              </a:pPr>
              <a:r>
                <a:rPr lang="en-US" sz="1200" dirty="0" smtClean="0">
                  <a:latin typeface="Arial" panose="020B0604020202020204" pitchFamily="34" charset="0"/>
                  <a:ea typeface="Roboto" panose="02000000000000000000" pitchFamily="2" charset="0"/>
                  <a:cs typeface="Arial" panose="020B0604020202020204" pitchFamily="34" charset="0"/>
                </a:rPr>
                <a:t>Primary seismic </a:t>
              </a:r>
              <a:r>
                <a:rPr lang="en-US" sz="1200" dirty="0">
                  <a:latin typeface="Arial" panose="020B0604020202020204" pitchFamily="34" charset="0"/>
                  <a:ea typeface="Roboto" panose="02000000000000000000" pitchFamily="2" charset="0"/>
                  <a:cs typeface="Arial" panose="020B0604020202020204" pitchFamily="34" charset="0"/>
                </a:rPr>
                <a:t>array </a:t>
              </a:r>
              <a:r>
                <a:rPr lang="en-US" sz="1200" dirty="0" smtClean="0">
                  <a:latin typeface="Arial" panose="020B0604020202020204" pitchFamily="34" charset="0"/>
                  <a:ea typeface="Roboto" panose="02000000000000000000" pitchFamily="2" charset="0"/>
                  <a:cs typeface="Arial" panose="020B0604020202020204" pitchFamily="34" charset="0"/>
                </a:rPr>
                <a:t>PS9 (YKA) </a:t>
              </a:r>
              <a:r>
                <a:rPr lang="en-US" sz="1200" dirty="0">
                  <a:latin typeface="Arial" panose="020B0604020202020204" pitchFamily="34" charset="0"/>
                  <a:ea typeface="Roboto" panose="02000000000000000000" pitchFamily="2" charset="0"/>
                  <a:cs typeface="Arial" panose="020B0604020202020204" pitchFamily="34" charset="0"/>
                </a:rPr>
                <a:t>in Yellowknife:</a:t>
              </a:r>
            </a:p>
            <a:p>
              <a:pPr algn="just">
                <a:lnSpc>
                  <a:spcPct val="100000"/>
                </a:lnSpc>
              </a:pPr>
              <a:r>
                <a:rPr lang="en-US" sz="1200" dirty="0">
                  <a:latin typeface="Arial" panose="020B0604020202020204" pitchFamily="34" charset="0"/>
                  <a:ea typeface="Roboto" panose="02000000000000000000" pitchFamily="2" charset="0"/>
                  <a:cs typeface="Arial" panose="020B0604020202020204" pitchFamily="34" charset="0"/>
                </a:rPr>
                <a:t>established in 1962</a:t>
              </a:r>
            </a:p>
            <a:p>
              <a:pPr algn="just">
                <a:lnSpc>
                  <a:spcPct val="100000"/>
                </a:lnSpc>
              </a:pPr>
              <a:r>
                <a:rPr lang="en-US" sz="1200" dirty="0">
                  <a:latin typeface="Arial" panose="020B0604020202020204" pitchFamily="34" charset="0"/>
                  <a:ea typeface="Roboto" panose="02000000000000000000" pitchFamily="2" charset="0"/>
                  <a:cs typeface="Arial" panose="020B0604020202020204" pitchFamily="34" charset="0"/>
                </a:rPr>
                <a:t>certified in 2000.</a:t>
              </a:r>
            </a:p>
            <a:p>
              <a:pPr algn="just">
                <a:lnSpc>
                  <a:spcPct val="100000"/>
                </a:lnSpc>
              </a:pPr>
              <a:r>
                <a:rPr lang="en-US" sz="1200" dirty="0">
                  <a:latin typeface="Arial" panose="020B0604020202020204" pitchFamily="34" charset="0"/>
                  <a:ea typeface="Roboto" panose="02000000000000000000" pitchFamily="2" charset="0"/>
                  <a:cs typeface="Arial" panose="020B0604020202020204" pitchFamily="34" charset="0"/>
                </a:rPr>
                <a:t>modernized in 2014</a:t>
              </a:r>
            </a:p>
            <a:p>
              <a:pPr algn="just">
                <a:lnSpc>
                  <a:spcPct val="100000"/>
                </a:lnSpc>
              </a:pPr>
              <a:r>
                <a:rPr lang="en-US" sz="1200" dirty="0">
                  <a:latin typeface="Arial" panose="020B0604020202020204" pitchFamily="34" charset="0"/>
                  <a:ea typeface="Roboto" panose="02000000000000000000" pitchFamily="2" charset="0"/>
                  <a:cs typeface="Arial" panose="020B0604020202020204" pitchFamily="34" charset="0"/>
                </a:rPr>
                <a:t>consists of 18 short period and 2 broadband elements</a:t>
              </a:r>
            </a:p>
            <a:p>
              <a:pPr algn="just">
                <a:lnSpc>
                  <a:spcPct val="100000"/>
                </a:lnSpc>
              </a:pPr>
              <a:r>
                <a:rPr lang="en-US" sz="1200" dirty="0">
                  <a:latin typeface="Arial" panose="020B0604020202020204" pitchFamily="34" charset="0"/>
                  <a:ea typeface="Roboto" panose="02000000000000000000" pitchFamily="2" charset="0"/>
                  <a:cs typeface="Arial" panose="020B0604020202020204" pitchFamily="34" charset="0"/>
                </a:rPr>
                <a:t>operated by the Geological Survey of Canada.</a:t>
              </a:r>
            </a:p>
            <a:p>
              <a:pPr marL="0" indent="0" algn="just">
                <a:lnSpc>
                  <a:spcPct val="100000"/>
                </a:lnSpc>
                <a:buFont typeface="Arial" panose="020B0604020202020204" pitchFamily="34" charset="0"/>
                <a:buNone/>
              </a:pPr>
              <a:r>
                <a:rPr lang="en-US" sz="1200" dirty="0">
                  <a:latin typeface="Arial" panose="020B0604020202020204" pitchFamily="34" charset="0"/>
                  <a:ea typeface="Roboto" panose="02000000000000000000" pitchFamily="2" charset="0"/>
                  <a:cs typeface="Arial" panose="020B0604020202020204" pitchFamily="34" charset="0"/>
                </a:rPr>
                <a:t>Key points of modernization:</a:t>
              </a:r>
            </a:p>
            <a:p>
              <a:pPr algn="just">
                <a:lnSpc>
                  <a:spcPct val="100000"/>
                </a:lnSpc>
              </a:pPr>
              <a:r>
                <a:rPr lang="en-US" sz="1200" dirty="0">
                  <a:latin typeface="Arial" panose="020B0604020202020204" pitchFamily="34" charset="0"/>
                  <a:ea typeface="Roboto" panose="02000000000000000000" pitchFamily="2" charset="0"/>
                  <a:cs typeface="Arial" panose="020B0604020202020204" pitchFamily="34" charset="0"/>
                </a:rPr>
                <a:t>Installation of new seismometers </a:t>
              </a:r>
              <a:r>
                <a:rPr lang="en-US" sz="1200" dirty="0" err="1">
                  <a:latin typeface="Arial" panose="020B0604020202020204" pitchFamily="34" charset="0"/>
                  <a:ea typeface="Roboto" panose="02000000000000000000" pitchFamily="2" charset="0"/>
                  <a:cs typeface="Arial" panose="020B0604020202020204" pitchFamily="34" charset="0"/>
                </a:rPr>
                <a:t>Geotech</a:t>
              </a:r>
              <a:r>
                <a:rPr lang="en-US" sz="1200" dirty="0">
                  <a:latin typeface="Arial" panose="020B0604020202020204" pitchFamily="34" charset="0"/>
                  <a:ea typeface="Roboto" panose="02000000000000000000" pitchFamily="2" charset="0"/>
                  <a:cs typeface="Arial" panose="020B0604020202020204" pitchFamily="34" charset="0"/>
                </a:rPr>
                <a:t> S-13 for short period elements and </a:t>
              </a:r>
              <a:r>
                <a:rPr lang="en-US" sz="1200" dirty="0" err="1">
                  <a:latin typeface="Arial" panose="020B0604020202020204" pitchFamily="34" charset="0"/>
                  <a:ea typeface="Roboto" panose="02000000000000000000" pitchFamily="2" charset="0"/>
                  <a:cs typeface="Arial" panose="020B0604020202020204" pitchFamily="34" charset="0"/>
                </a:rPr>
                <a:t>Guralp</a:t>
              </a:r>
              <a:r>
                <a:rPr lang="en-US" sz="1200" dirty="0">
                  <a:latin typeface="Arial" panose="020B0604020202020204" pitchFamily="34" charset="0"/>
                  <a:ea typeface="Roboto" panose="02000000000000000000" pitchFamily="2" charset="0"/>
                  <a:cs typeface="Arial" panose="020B0604020202020204" pitchFamily="34" charset="0"/>
                </a:rPr>
                <a:t> CMG3T for broadband ones</a:t>
              </a:r>
            </a:p>
            <a:p>
              <a:pPr algn="just">
                <a:lnSpc>
                  <a:spcPct val="100000"/>
                </a:lnSpc>
              </a:pPr>
              <a:r>
                <a:rPr lang="en-US" sz="1200" dirty="0">
                  <a:latin typeface="Arial" panose="020B0604020202020204" pitchFamily="34" charset="0"/>
                  <a:ea typeface="Roboto" panose="02000000000000000000" pitchFamily="2" charset="0"/>
                  <a:cs typeface="Arial" panose="020B0604020202020204" pitchFamily="34" charset="0"/>
                </a:rPr>
                <a:t>Installation of new vaults.</a:t>
              </a:r>
            </a:p>
            <a:p>
              <a:pPr marL="0" indent="0" algn="just">
                <a:lnSpc>
                  <a:spcPct val="100000"/>
                </a:lnSpc>
                <a:buNone/>
              </a:pPr>
              <a:r>
                <a:rPr lang="en-US" sz="1200" dirty="0">
                  <a:latin typeface="Arial" panose="020B0604020202020204" pitchFamily="34" charset="0"/>
                  <a:ea typeface="Roboto" panose="02000000000000000000" pitchFamily="2" charset="0"/>
                  <a:cs typeface="Arial" panose="020B0604020202020204" pitchFamily="34" charset="0"/>
                </a:rPr>
                <a:t> </a:t>
              </a:r>
              <a:r>
                <a:rPr lang="en-US" sz="1200" dirty="0">
                  <a:latin typeface="Arial" panose="020B0604020202020204" pitchFamily="34" charset="0"/>
                  <a:cs typeface="Arial" panose="020B0604020202020204" pitchFamily="34" charset="0"/>
                </a:rPr>
                <a:t>Access to the station: in summer it is sometimes possible only by helicopter and in winter only with four-wheel drive, all-terrain vehicles or snow-mobiles. </a:t>
              </a:r>
            </a:p>
            <a:p>
              <a:pPr marL="0" indent="0" algn="just">
                <a:lnSpc>
                  <a:spcPct val="100000"/>
                </a:lnSpc>
                <a:buFont typeface="Arial" panose="020B0604020202020204" pitchFamily="34" charset="0"/>
                <a:buNone/>
              </a:pPr>
              <a:r>
                <a:rPr lang="en-US" sz="1200" dirty="0">
                  <a:latin typeface="Arial" panose="020B0604020202020204" pitchFamily="34" charset="0"/>
                  <a:ea typeface="Roboto" panose="02000000000000000000" pitchFamily="2" charset="0"/>
                  <a:cs typeface="Arial" panose="020B0604020202020204" pitchFamily="34" charset="0"/>
                </a:rPr>
                <a:t>Array components are arranged in the form of a cross, with a distance of 2,5 km between individual short period stations. The North-South line for YKAB1-YKAB9 and the East-West line for YKAR1-YKAR9 elements. The two 25 km long lines intersect each other. The broadband station YKW3 located at the north side of the array. </a:t>
              </a:r>
            </a:p>
            <a:p>
              <a:pPr marL="0" indent="0" algn="just">
                <a:lnSpc>
                  <a:spcPct val="100000"/>
                </a:lnSpc>
                <a:buFont typeface="Arial" panose="020B0604020202020204" pitchFamily="34" charset="0"/>
                <a:buNone/>
              </a:pPr>
              <a:endParaRPr lang="en-US" sz="1200" dirty="0">
                <a:latin typeface="Arial" panose="020B0604020202020204" pitchFamily="34" charset="0"/>
                <a:ea typeface="Roboto" panose="02000000000000000000" pitchFamily="2" charset="0"/>
                <a:cs typeface="Arial" panose="020B0604020202020204" pitchFamily="34" charset="0"/>
              </a:endParaRPr>
            </a:p>
            <a:p>
              <a:pPr marL="0" indent="0" algn="just">
                <a:lnSpc>
                  <a:spcPct val="100000"/>
                </a:lnSpc>
                <a:buFont typeface="Arial" panose="020B0604020202020204" pitchFamily="34" charset="0"/>
                <a:buNone/>
              </a:pPr>
              <a:endParaRPr lang="en-US" sz="1200" dirty="0">
                <a:latin typeface="Arial" panose="020B0604020202020204" pitchFamily="34" charset="0"/>
                <a:ea typeface="Roboto" panose="02000000000000000000" pitchFamily="2" charset="0"/>
                <a:cs typeface="Arial" panose="020B0604020202020204" pitchFamily="34" charset="0"/>
              </a:endParaRPr>
            </a:p>
          </p:txBody>
        </p:sp>
        <p:pic>
          <p:nvPicPr>
            <p:cNvPr id="5" name="Picture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944785" y="1029029"/>
              <a:ext cx="5235016" cy="4406424"/>
            </a:xfrm>
            <a:prstGeom prst="rect">
              <a:avLst/>
            </a:prstGeom>
          </p:spPr>
        </p:pic>
      </p:grpSp>
    </p:spTree>
    <p:extLst>
      <p:ext uri="{BB962C8B-B14F-4D97-AF65-F5344CB8AC3E}">
        <p14:creationId xmlns:p14="http://schemas.microsoft.com/office/powerpoint/2010/main" val="916870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id="{9A5EB31E-0D60-B708-DDA3-638C6CE2CC33}"/>
              </a:ext>
            </a:extLst>
          </p:cNvPr>
          <p:cNvSpPr txBox="1"/>
          <p:nvPr/>
        </p:nvSpPr>
        <p:spPr>
          <a:xfrm>
            <a:off x="4164436" y="33583"/>
            <a:ext cx="6961923" cy="468475"/>
          </a:xfrm>
          <a:prstGeom prst="rect">
            <a:avLst/>
          </a:prstGeom>
          <a:noFill/>
        </p:spPr>
        <p:txBody>
          <a:bodyPr wrap="square" lIns="0" tIns="0" rIns="0" bIns="0" rtlCol="0" anchor="ctr">
            <a:normAutofit lnSpcReduction="10000"/>
          </a:bodyPr>
          <a:lstStyle/>
          <a:p>
            <a:r>
              <a:rPr lang="en-US" sz="1600" b="1" dirty="0">
                <a:solidFill>
                  <a:schemeClr val="bg1"/>
                </a:solidFill>
                <a:latin typeface="Arial" panose="020B0604020202020204" pitchFamily="34" charset="0"/>
                <a:cs typeface="Arial" panose="020B0604020202020204" pitchFamily="34" charset="0"/>
              </a:rPr>
              <a:t>Forest fires and IMS network: A case study of wildfire outbreak in Canada in the summer of 2023</a:t>
            </a:r>
            <a:endParaRPr lang="en-GB" sz="1600" b="1" noProof="0" dirty="0">
              <a:solidFill>
                <a:schemeClr val="bg1"/>
              </a:solidFill>
              <a:latin typeface="Arial" panose="020B0604020202020204" pitchFamily="34" charset="0"/>
              <a:cs typeface="Arial" panose="020B0604020202020204" pitchFamily="34" charset="0"/>
            </a:endParaRPr>
          </a:p>
        </p:txBody>
      </p:sp>
      <p:sp>
        <p:nvSpPr>
          <p:cNvPr id="24" name="TextBox 3">
            <a:extLst>
              <a:ext uri="{FF2B5EF4-FFF2-40B4-BE49-F238E27FC236}">
                <a16:creationId xmlns:a16="http://schemas.microsoft.com/office/drawing/2014/main" id="{A34004C7-4749-B7E3-E7D7-B3572BC231EF}"/>
              </a:ext>
            </a:extLst>
          </p:cNvPr>
          <p:cNvSpPr txBox="1"/>
          <p:nvPr/>
        </p:nvSpPr>
        <p:spPr>
          <a:xfrm>
            <a:off x="187156" y="74160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IMS facilities during evacuation period </a:t>
            </a:r>
          </a:p>
        </p:txBody>
      </p:sp>
      <p:pic>
        <p:nvPicPr>
          <p:cNvPr id="33" name="Grafik 32" descr="Ein Bild, das Schwarz, Dunkelheit enthält.&#10;&#10;KI-generierte Inhalte können fehlerhaft sein.">
            <a:extLst>
              <a:ext uri="{FF2B5EF4-FFF2-40B4-BE49-F238E27FC236}">
                <a16:creationId xmlns:a16="http://schemas.microsoft.com/office/drawing/2014/main" id="{02FDC12A-BED4-845C-E627-DC202279939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64837" y="6308379"/>
            <a:ext cx="2367144" cy="379449"/>
          </a:xfrm>
          <a:prstGeom prst="rect">
            <a:avLst/>
          </a:prstGeom>
        </p:spPr>
      </p:pic>
      <p:sp>
        <p:nvSpPr>
          <p:cNvPr id="2" name="Title 1">
            <a:extLst>
              <a:ext uri="{FF2B5EF4-FFF2-40B4-BE49-F238E27FC236}">
                <a16:creationId xmlns:a16="http://schemas.microsoft.com/office/drawing/2014/main" id="{8D1A4B1E-5D6F-9593-651E-2F5BF713E014}"/>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P4.1-152</a:t>
            </a:r>
            <a:endParaRPr lang="en-GB" sz="2800" b="1" noProof="0" dirty="0">
              <a:solidFill>
                <a:srgbClr val="1B3B65"/>
              </a:solidFill>
              <a:latin typeface="Arial" panose="020B0604020202020204" pitchFamily="34" charset="0"/>
              <a:cs typeface="Arial" panose="020B0604020202020204" pitchFamily="34" charset="0"/>
            </a:endParaRPr>
          </a:p>
        </p:txBody>
      </p:sp>
      <p:sp>
        <p:nvSpPr>
          <p:cNvPr id="28"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Tatiana MEDINSKAYA; Dr. Sigitas MICKEVICIUS</a:t>
            </a:r>
          </a:p>
        </p:txBody>
      </p:sp>
      <p:grpSp>
        <p:nvGrpSpPr>
          <p:cNvPr id="3" name="Group 2"/>
          <p:cNvGrpSpPr/>
          <p:nvPr/>
        </p:nvGrpSpPr>
        <p:grpSpPr>
          <a:xfrm>
            <a:off x="313766" y="1055567"/>
            <a:ext cx="11038861" cy="5140041"/>
            <a:chOff x="313766" y="1055567"/>
            <a:chExt cx="11038861" cy="5140041"/>
          </a:xfrm>
        </p:grpSpPr>
        <p:sp>
          <p:nvSpPr>
            <p:cNvPr id="26" name="TextBox 3">
              <a:extLst>
                <a:ext uri="{FF2B5EF4-FFF2-40B4-BE49-F238E27FC236}">
                  <a16:creationId xmlns:a16="http://schemas.microsoft.com/office/drawing/2014/main" id="{79016AB2-B6CD-8ED7-A756-5A1288745A4D}"/>
                </a:ext>
              </a:extLst>
            </p:cNvPr>
            <p:cNvSpPr txBox="1"/>
            <p:nvPr/>
          </p:nvSpPr>
          <p:spPr>
            <a:xfrm>
              <a:off x="2710301" y="2171544"/>
              <a:ext cx="3192965"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sz="1200" dirty="0"/>
                <a:t>ZF015-23 Wildfire and its assessed perimeter on 26.08.2023</a:t>
              </a:r>
            </a:p>
          </p:txBody>
        </p:sp>
        <p:sp>
          <p:nvSpPr>
            <p:cNvPr id="23" name="Rectangle 22"/>
            <p:cNvSpPr/>
            <p:nvPr/>
          </p:nvSpPr>
          <p:spPr>
            <a:xfrm>
              <a:off x="6928701" y="4995279"/>
              <a:ext cx="4273800" cy="1200329"/>
            </a:xfrm>
            <a:prstGeom prst="rect">
              <a:avLst/>
            </a:prstGeom>
          </p:spPr>
          <p:txBody>
            <a:bodyPr wrap="square">
              <a:spAutoFit/>
            </a:bodyPr>
            <a:lstStyle/>
            <a:p>
              <a:pPr algn="just"/>
              <a:r>
                <a:rPr lang="en-US" sz="1200" dirty="0">
                  <a:latin typeface="Roboto" panose="02000000000000000000" pitchFamily="2" charset="0"/>
                  <a:ea typeface="Roboto" panose="02000000000000000000" pitchFamily="2" charset="0"/>
                </a:rPr>
                <a:t>ZF015-23 wildfire released heavy smoke and approached the YKA seismic array from the northwest.</a:t>
              </a:r>
            </a:p>
            <a:p>
              <a:pPr algn="just"/>
              <a:r>
                <a:rPr lang="en-US" sz="1200" dirty="0">
                  <a:latin typeface="Roboto" panose="02000000000000000000" pitchFamily="2" charset="0"/>
                  <a:ea typeface="Roboto" panose="02000000000000000000" pitchFamily="2" charset="0"/>
                </a:rPr>
                <a:t>ZF015-23 was considered contained on September 13, 2023. The wildfire’s size is assessed at 170,785 hectares, representing 4% of the area burned in the Northwest Territories.</a:t>
              </a:r>
            </a:p>
          </p:txBody>
        </p:sp>
        <p:sp>
          <p:nvSpPr>
            <p:cNvPr id="14" name="Content Placeholder 2"/>
            <p:cNvSpPr txBox="1">
              <a:spLocks/>
            </p:cNvSpPr>
            <p:nvPr/>
          </p:nvSpPr>
          <p:spPr>
            <a:xfrm>
              <a:off x="313766" y="1055567"/>
              <a:ext cx="11038861" cy="9590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buNone/>
              </a:pPr>
              <a:r>
                <a:rPr lang="en-US" sz="1200" dirty="0">
                  <a:latin typeface="Arial" panose="020B0604020202020204" pitchFamily="34" charset="0"/>
                  <a:ea typeface="Roboto" panose="02000000000000000000" pitchFamily="2" charset="0"/>
                  <a:cs typeface="Arial" panose="020B0604020202020204" pitchFamily="34" charset="0"/>
                </a:rPr>
                <a:t>The extreme forest fire situation around Yellowknife affected personnel working at the IMS facilities in the area. On August 16, a Territorial State of Emergency was declared for the entire region, and the entire city Yellowknife was evacuated due to safety and orders from the Government. Between August 16 and 18, approximately </a:t>
              </a:r>
              <a:r>
                <a:rPr lang="en-US" sz="1200" dirty="0" smtClean="0">
                  <a:latin typeface="Arial" panose="020B0604020202020204" pitchFamily="34" charset="0"/>
                  <a:ea typeface="Roboto" panose="02000000000000000000" pitchFamily="2" charset="0"/>
                  <a:cs typeface="Arial" panose="020B0604020202020204" pitchFamily="34" charset="0"/>
                </a:rPr>
                <a:t>20.000 residents </a:t>
              </a:r>
              <a:r>
                <a:rPr lang="en-US" sz="1200" dirty="0">
                  <a:latin typeface="Arial" panose="020B0604020202020204" pitchFamily="34" charset="0"/>
                  <a:ea typeface="Roboto" panose="02000000000000000000" pitchFamily="2" charset="0"/>
                  <a:cs typeface="Arial" panose="020B0604020202020204" pitchFamily="34" charset="0"/>
                </a:rPr>
                <a:t>left the city. The local team remained on site until August 18, moving critical RN16 equipment and spares to a safe location.</a:t>
              </a:r>
            </a:p>
            <a:p>
              <a:pPr marL="0" indent="0" algn="just">
                <a:lnSpc>
                  <a:spcPct val="100000"/>
                </a:lnSpc>
                <a:buNone/>
              </a:pPr>
              <a:r>
                <a:rPr lang="en-US" sz="1200" dirty="0">
                  <a:latin typeface="Arial" panose="020B0604020202020204" pitchFamily="34" charset="0"/>
                  <a:ea typeface="Roboto" panose="02000000000000000000" pitchFamily="2" charset="0"/>
                  <a:cs typeface="Arial" panose="020B0604020202020204" pitchFamily="34" charset="0"/>
                </a:rPr>
                <a:t>The most danger came from wildfire ZF015-23, first detected approximately 60 kilometers northwest of Yellowknife. It spread southward, threatening value assets south of the wildfire perimeter. </a:t>
              </a:r>
              <a:endParaRPr lang="ru-RU" sz="1200" dirty="0">
                <a:latin typeface="Arial" panose="020B0604020202020204" pitchFamily="34" charset="0"/>
                <a:ea typeface="Roboto" panose="02000000000000000000" pitchFamily="2"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8805" y="2571912"/>
              <a:ext cx="4772682" cy="352398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9091" y="2442899"/>
              <a:ext cx="1381318" cy="2372056"/>
            </a:xfrm>
            <a:prstGeom prst="rect">
              <a:avLst/>
            </a:prstGeom>
          </p:spPr>
        </p:pic>
      </p:grpSp>
    </p:spTree>
    <p:extLst>
      <p:ext uri="{BB962C8B-B14F-4D97-AF65-F5344CB8AC3E}">
        <p14:creationId xmlns:p14="http://schemas.microsoft.com/office/powerpoint/2010/main" val="2505791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id="{9A5EB31E-0D60-B708-DDA3-638C6CE2CC33}"/>
              </a:ext>
            </a:extLst>
          </p:cNvPr>
          <p:cNvSpPr txBox="1"/>
          <p:nvPr/>
        </p:nvSpPr>
        <p:spPr>
          <a:xfrm>
            <a:off x="4164436" y="33583"/>
            <a:ext cx="6961923" cy="468475"/>
          </a:xfrm>
          <a:prstGeom prst="rect">
            <a:avLst/>
          </a:prstGeom>
          <a:noFill/>
        </p:spPr>
        <p:txBody>
          <a:bodyPr wrap="square" lIns="0" tIns="0" rIns="0" bIns="0" rtlCol="0" anchor="ctr">
            <a:normAutofit lnSpcReduction="10000"/>
          </a:bodyPr>
          <a:lstStyle/>
          <a:p>
            <a:r>
              <a:rPr lang="en-US" sz="1600" b="1" dirty="0">
                <a:solidFill>
                  <a:schemeClr val="bg1"/>
                </a:solidFill>
                <a:latin typeface="Arial" panose="020B0604020202020204" pitchFamily="34" charset="0"/>
                <a:cs typeface="Arial" panose="020B0604020202020204" pitchFamily="34" charset="0"/>
              </a:rPr>
              <a:t>Forest fires and IMS network: A case study of wildfire outbreak in Canada in the summer of 2023</a:t>
            </a:r>
            <a:endParaRPr lang="en-GB" sz="1600" b="1" noProof="0" dirty="0">
              <a:solidFill>
                <a:schemeClr val="bg1"/>
              </a:solidFill>
              <a:latin typeface="Arial" panose="020B0604020202020204" pitchFamily="34" charset="0"/>
              <a:cs typeface="Arial" panose="020B0604020202020204" pitchFamily="34" charset="0"/>
            </a:endParaRPr>
          </a:p>
        </p:txBody>
      </p:sp>
      <p:sp>
        <p:nvSpPr>
          <p:cNvPr id="24" name="TextBox 3">
            <a:extLst>
              <a:ext uri="{FF2B5EF4-FFF2-40B4-BE49-F238E27FC236}">
                <a16:creationId xmlns:a16="http://schemas.microsoft.com/office/drawing/2014/main" id="{A34004C7-4749-B7E3-E7D7-B3572BC231EF}"/>
              </a:ext>
            </a:extLst>
          </p:cNvPr>
          <p:cNvSpPr txBox="1"/>
          <p:nvPr/>
        </p:nvSpPr>
        <p:spPr>
          <a:xfrm>
            <a:off x="520505" y="752770"/>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Situation at the YKA (PS9)  during wildfire</a:t>
            </a:r>
          </a:p>
        </p:txBody>
      </p:sp>
      <p:pic>
        <p:nvPicPr>
          <p:cNvPr id="33" name="Grafik 32" descr="Ein Bild, das Schwarz, Dunkelheit enthält.&#10;&#10;KI-generierte Inhalte können fehlerhaft sein.">
            <a:extLst>
              <a:ext uri="{FF2B5EF4-FFF2-40B4-BE49-F238E27FC236}">
                <a16:creationId xmlns:a16="http://schemas.microsoft.com/office/drawing/2014/main" id="{02FDC12A-BED4-845C-E627-DC202279939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64837" y="6308379"/>
            <a:ext cx="2367144" cy="379449"/>
          </a:xfrm>
          <a:prstGeom prst="rect">
            <a:avLst/>
          </a:prstGeom>
        </p:spPr>
      </p:pic>
      <p:sp>
        <p:nvSpPr>
          <p:cNvPr id="2" name="Title 1">
            <a:extLst>
              <a:ext uri="{FF2B5EF4-FFF2-40B4-BE49-F238E27FC236}">
                <a16:creationId xmlns:a16="http://schemas.microsoft.com/office/drawing/2014/main" id="{8D1A4B1E-5D6F-9593-651E-2F5BF713E014}"/>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P4.1-152</a:t>
            </a:r>
            <a:endParaRPr lang="en-GB" sz="2800" b="1" noProof="0" dirty="0">
              <a:solidFill>
                <a:srgbClr val="1B3B65"/>
              </a:solidFill>
              <a:latin typeface="Arial" panose="020B0604020202020204" pitchFamily="34" charset="0"/>
              <a:cs typeface="Arial" panose="020B0604020202020204" pitchFamily="34" charset="0"/>
            </a:endParaRPr>
          </a:p>
        </p:txBody>
      </p:sp>
      <p:sp>
        <p:nvSpPr>
          <p:cNvPr id="6" name="TextBox 3">
            <a:extLst>
              <a:ext uri="{FF2B5EF4-FFF2-40B4-BE49-F238E27FC236}">
                <a16:creationId xmlns:a16="http://schemas.microsoft.com/office/drawing/2014/main" id="{EEB3F82F-EF0F-61D1-13BD-DF93320FE126}"/>
              </a:ext>
            </a:extLst>
          </p:cNvPr>
          <p:cNvSpPr txBox="1"/>
          <p:nvPr/>
        </p:nvSpPr>
        <p:spPr>
          <a:xfrm>
            <a:off x="4164436" y="690570"/>
            <a:ext cx="7005502"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Tatiana MEDINSKAYA; Dr. Sigitas MICKEVICIUS</a:t>
            </a:r>
          </a:p>
        </p:txBody>
      </p:sp>
      <p:grpSp>
        <p:nvGrpSpPr>
          <p:cNvPr id="23" name="Group 22"/>
          <p:cNvGrpSpPr/>
          <p:nvPr/>
        </p:nvGrpSpPr>
        <p:grpSpPr>
          <a:xfrm>
            <a:off x="429768" y="1067114"/>
            <a:ext cx="10919154" cy="5000473"/>
            <a:chOff x="429768" y="1067114"/>
            <a:chExt cx="10919154" cy="5000473"/>
          </a:xfrm>
        </p:grpSpPr>
        <p:sp>
          <p:nvSpPr>
            <p:cNvPr id="3" name="Rectangle 2"/>
            <p:cNvSpPr/>
            <p:nvPr/>
          </p:nvSpPr>
          <p:spPr>
            <a:xfrm>
              <a:off x="7202263" y="1493584"/>
              <a:ext cx="4113146" cy="1015663"/>
            </a:xfrm>
            <a:prstGeom prst="rect">
              <a:avLst/>
            </a:prstGeom>
          </p:spPr>
          <p:txBody>
            <a:bodyPr wrap="square">
              <a:spAutoFit/>
            </a:bodyPr>
            <a:lstStyle/>
            <a:p>
              <a:pPr algn="just"/>
              <a:endParaRPr lang="en-US" sz="1200" dirty="0">
                <a:latin typeface="Arial" panose="020B0604020202020204" pitchFamily="34" charset="0"/>
                <a:ea typeface="Roboto" panose="02000000000000000000" pitchFamily="2" charset="0"/>
                <a:cs typeface="Arial" panose="020B0604020202020204" pitchFamily="34" charset="0"/>
              </a:endParaRPr>
            </a:p>
            <a:p>
              <a:pPr lvl="0">
                <a:defRPr/>
              </a:pPr>
              <a:r>
                <a:rPr lang="en-GB" sz="1200" kern="0" dirty="0">
                  <a:solidFill>
                    <a:prstClr val="black"/>
                  </a:solidFill>
                  <a:latin typeface="Arial" panose="020B0604020202020204" pitchFamily="34" charset="0"/>
                  <a:ea typeface="Roboto" panose="02000000000000000000" pitchFamily="2" charset="0"/>
                  <a:cs typeface="Arial" panose="020B0604020202020204" pitchFamily="34" charset="0"/>
                </a:rPr>
                <a:t>But vault door alarm at YKAW3 reappeared on 01.10.2023 – 24.10.2023, </a:t>
              </a:r>
            </a:p>
            <a:p>
              <a:pPr lvl="0">
                <a:defRPr/>
              </a:pPr>
              <a:r>
                <a:rPr lang="en-GB" sz="1200" kern="0" dirty="0">
                  <a:solidFill>
                    <a:prstClr val="black"/>
                  </a:solidFill>
                  <a:latin typeface="Arial" panose="020B0604020202020204" pitchFamily="34" charset="0"/>
                  <a:ea typeface="Roboto" panose="02000000000000000000" pitchFamily="2" charset="0"/>
                  <a:cs typeface="Arial" panose="020B0604020202020204" pitchFamily="34" charset="0"/>
                </a:rPr>
                <a:t>                                     01.11.2023 – 05.11.2023, </a:t>
              </a:r>
            </a:p>
            <a:p>
              <a:pPr lvl="0">
                <a:defRPr/>
              </a:pPr>
              <a:r>
                <a:rPr lang="en-GB" sz="1200" kern="0" dirty="0">
                  <a:solidFill>
                    <a:prstClr val="black"/>
                  </a:solidFill>
                  <a:latin typeface="Arial" panose="020B0604020202020204" pitchFamily="34" charset="0"/>
                  <a:ea typeface="Roboto" panose="02000000000000000000" pitchFamily="2" charset="0"/>
                  <a:cs typeface="Arial" panose="020B0604020202020204" pitchFamily="34" charset="0"/>
                </a:rPr>
                <a:t>                                           and then again on 12.11.2023</a:t>
              </a:r>
              <a:endParaRPr lang="ru-RU" sz="1200" kern="0" dirty="0">
                <a:solidFill>
                  <a:prstClr val="black"/>
                </a:solidFill>
                <a:latin typeface="Arial" panose="020B0604020202020204" pitchFamily="34" charset="0"/>
                <a:ea typeface="Roboto" panose="02000000000000000000" pitchFamily="2" charset="0"/>
                <a:cs typeface="Arial" panose="020B0604020202020204" pitchFamily="34" charset="0"/>
              </a:endParaRPr>
            </a:p>
          </p:txBody>
        </p:sp>
        <p:sp>
          <p:nvSpPr>
            <p:cNvPr id="4" name="Rectangle 3"/>
            <p:cNvSpPr/>
            <p:nvPr/>
          </p:nvSpPr>
          <p:spPr>
            <a:xfrm>
              <a:off x="673029" y="1067114"/>
              <a:ext cx="10675893" cy="830997"/>
            </a:xfrm>
            <a:prstGeom prst="rect">
              <a:avLst/>
            </a:prstGeom>
          </p:spPr>
          <p:txBody>
            <a:bodyPr wrap="square">
              <a:spAutoFit/>
            </a:bodyPr>
            <a:lstStyle/>
            <a:p>
              <a:pPr algn="just">
                <a:defRPr/>
              </a:pPr>
              <a:r>
                <a:rPr lang="en-GB" sz="1200" kern="0" dirty="0">
                  <a:solidFill>
                    <a:prstClr val="black"/>
                  </a:solidFill>
                  <a:latin typeface="Arial" panose="020B0604020202020204" pitchFamily="34" charset="0"/>
                  <a:ea typeface="Roboto" panose="02000000000000000000" pitchFamily="2" charset="0"/>
                  <a:cs typeface="Arial" panose="020B0604020202020204" pitchFamily="34" charset="0"/>
                </a:rPr>
                <a:t>Overall, the wildfire situation around the seismic array YKA did not affect its operational capabilities and data availability. However, some elements were still under impact of the fire approaching to western-most side. The YKW3 broadband element located at the northern part also experienced issues with its vault, which was fitted with the tamper switch required by the IMS.</a:t>
              </a:r>
            </a:p>
            <a:p>
              <a:pPr lvl="0" algn="just">
                <a:defRPr/>
              </a:pPr>
              <a:endParaRPr lang="en-GB" sz="1200" kern="0" dirty="0">
                <a:solidFill>
                  <a:prstClr val="black"/>
                </a:solidFill>
                <a:latin typeface="Arial" panose="020B0604020202020204" pitchFamily="34" charset="0"/>
                <a:ea typeface="Roboto" panose="02000000000000000000" pitchFamily="2" charset="0"/>
                <a:cs typeface="Arial" panose="020B0604020202020204" pitchFamily="34" charset="0"/>
              </a:endParaRPr>
            </a:p>
          </p:txBody>
        </p:sp>
        <p:grpSp>
          <p:nvGrpSpPr>
            <p:cNvPr id="74" name="Group 73"/>
            <p:cNvGrpSpPr/>
            <p:nvPr/>
          </p:nvGrpSpPr>
          <p:grpSpPr>
            <a:xfrm>
              <a:off x="673029" y="1721645"/>
              <a:ext cx="10635582" cy="4345942"/>
              <a:chOff x="673029" y="1721645"/>
              <a:chExt cx="10635582" cy="4345942"/>
            </a:xfrm>
          </p:grpSpPr>
          <p:pic>
            <p:nvPicPr>
              <p:cNvPr id="4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029" y="2534466"/>
                <a:ext cx="10635582" cy="3533121"/>
              </a:xfrm>
              <a:prstGeom prst="rect">
                <a:avLst/>
              </a:prstGeom>
            </p:spPr>
          </p:pic>
          <p:grpSp>
            <p:nvGrpSpPr>
              <p:cNvPr id="73" name="Group 72"/>
              <p:cNvGrpSpPr/>
              <p:nvPr/>
            </p:nvGrpSpPr>
            <p:grpSpPr>
              <a:xfrm>
                <a:off x="710164" y="1721645"/>
                <a:ext cx="10531868" cy="1357776"/>
                <a:chOff x="710164" y="1721645"/>
                <a:chExt cx="10531868" cy="1357776"/>
              </a:xfrm>
            </p:grpSpPr>
            <p:pic>
              <p:nvPicPr>
                <p:cNvPr id="45" name="Picture 44"/>
                <p:cNvPicPr>
                  <a:picLocks noChangeAspect="1"/>
                </p:cNvPicPr>
                <p:nvPr/>
              </p:nvPicPr>
              <p:blipFill>
                <a:blip r:embed="rId4"/>
                <a:stretch>
                  <a:fillRect/>
                </a:stretch>
              </p:blipFill>
              <p:spPr>
                <a:xfrm>
                  <a:off x="8748612" y="2005800"/>
                  <a:ext cx="947071" cy="323116"/>
                </a:xfrm>
                <a:prstGeom prst="rect">
                  <a:avLst/>
                </a:prstGeom>
              </p:spPr>
            </p:pic>
            <p:cxnSp>
              <p:nvCxnSpPr>
                <p:cNvPr id="47" name="Elbow Connector 46"/>
                <p:cNvCxnSpPr>
                  <a:stCxn id="55" idx="2"/>
                </p:cNvCxnSpPr>
                <p:nvPr/>
              </p:nvCxnSpPr>
              <p:spPr>
                <a:xfrm rot="16200000" flipH="1">
                  <a:off x="10816969" y="2523674"/>
                  <a:ext cx="317008" cy="338592"/>
                </a:xfrm>
                <a:prstGeom prst="bentConnector2">
                  <a:avLst/>
                </a:prstGeom>
                <a:noFill/>
                <a:ln w="38100" cap="flat" cmpd="sng" algn="ctr">
                  <a:solidFill>
                    <a:srgbClr val="FFC000"/>
                  </a:solidFill>
                  <a:prstDash val="solid"/>
                  <a:miter lim="800000"/>
                  <a:tailEnd type="triangle"/>
                </a:ln>
                <a:effectLst/>
              </p:spPr>
            </p:cxnSp>
            <p:cxnSp>
              <p:nvCxnSpPr>
                <p:cNvPr id="48" name="Straight Arrow Connector 47"/>
                <p:cNvCxnSpPr/>
                <p:nvPr/>
              </p:nvCxnSpPr>
              <p:spPr>
                <a:xfrm flipH="1">
                  <a:off x="5666874" y="2144178"/>
                  <a:ext cx="8320" cy="628649"/>
                </a:xfrm>
                <a:prstGeom prst="straightConnector1">
                  <a:avLst/>
                </a:prstGeom>
                <a:noFill/>
                <a:ln w="38100" cap="flat" cmpd="sng" algn="ctr">
                  <a:solidFill>
                    <a:srgbClr val="FFC000"/>
                  </a:solidFill>
                  <a:prstDash val="solid"/>
                  <a:miter lim="800000"/>
                  <a:tailEnd type="triangle"/>
                </a:ln>
                <a:effectLst/>
              </p:spPr>
            </p:cxnSp>
            <p:cxnSp>
              <p:nvCxnSpPr>
                <p:cNvPr id="49" name="Elbow Connector 48"/>
                <p:cNvCxnSpPr/>
                <p:nvPr/>
              </p:nvCxnSpPr>
              <p:spPr>
                <a:xfrm rot="16200000" flipH="1">
                  <a:off x="9276968" y="2478595"/>
                  <a:ext cx="726287" cy="475365"/>
                </a:xfrm>
                <a:prstGeom prst="bentConnector3">
                  <a:avLst>
                    <a:gd name="adj1" fmla="val 101354"/>
                  </a:avLst>
                </a:prstGeom>
                <a:noFill/>
                <a:ln w="38100" cap="flat" cmpd="sng" algn="ctr">
                  <a:solidFill>
                    <a:srgbClr val="FFC000"/>
                  </a:solidFill>
                  <a:prstDash val="solid"/>
                  <a:miter lim="800000"/>
                  <a:tailEnd type="triangle"/>
                </a:ln>
                <a:effectLst/>
              </p:spPr>
            </p:cxnSp>
            <p:cxnSp>
              <p:nvCxnSpPr>
                <p:cNvPr id="50" name="Elbow Connector 49"/>
                <p:cNvCxnSpPr/>
                <p:nvPr/>
              </p:nvCxnSpPr>
              <p:spPr>
                <a:xfrm rot="16200000" flipH="1">
                  <a:off x="8333941" y="2206122"/>
                  <a:ext cx="692312" cy="502212"/>
                </a:xfrm>
                <a:prstGeom prst="bentConnector3">
                  <a:avLst>
                    <a:gd name="adj1" fmla="val 50000"/>
                  </a:avLst>
                </a:prstGeom>
                <a:noFill/>
                <a:ln w="38100" cap="flat" cmpd="sng" algn="ctr">
                  <a:solidFill>
                    <a:srgbClr val="FFC000"/>
                  </a:solidFill>
                  <a:prstDash val="solid"/>
                  <a:miter lim="800000"/>
                  <a:tailEnd type="triangle"/>
                </a:ln>
                <a:effectLst/>
              </p:spPr>
            </p:cxnSp>
            <p:cxnSp>
              <p:nvCxnSpPr>
                <p:cNvPr id="51" name="Elbow Connector 50"/>
                <p:cNvCxnSpPr/>
                <p:nvPr/>
              </p:nvCxnSpPr>
              <p:spPr>
                <a:xfrm rot="5400000">
                  <a:off x="623737" y="2050584"/>
                  <a:ext cx="808670" cy="635816"/>
                </a:xfrm>
                <a:prstGeom prst="bentConnector3">
                  <a:avLst>
                    <a:gd name="adj1" fmla="val 50000"/>
                  </a:avLst>
                </a:prstGeom>
                <a:noFill/>
                <a:ln w="38100" cap="flat" cmpd="sng" algn="ctr">
                  <a:solidFill>
                    <a:srgbClr val="FFC000"/>
                  </a:solidFill>
                  <a:prstDash val="solid"/>
                  <a:miter lim="800000"/>
                  <a:headEnd type="none" w="med" len="med"/>
                  <a:tailEnd type="triangle" w="med" len="med"/>
                </a:ln>
                <a:effectLst/>
              </p:spPr>
            </p:cxnSp>
            <p:sp>
              <p:nvSpPr>
                <p:cNvPr id="56" name="Oval 55"/>
                <p:cNvSpPr/>
                <p:nvPr/>
              </p:nvSpPr>
              <p:spPr>
                <a:xfrm>
                  <a:off x="1345980" y="1721645"/>
                  <a:ext cx="1125873" cy="297623"/>
                </a:xfrm>
                <a:prstGeom prst="ellipse">
                  <a:avLst/>
                </a:prstGeom>
                <a:noFill/>
                <a:ln w="38100" cap="flat" cmpd="sng" algn="ctr">
                  <a:solidFill>
                    <a:srgbClr val="FFC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57" name="Picture 56"/>
                <p:cNvPicPr>
                  <a:picLocks noChangeAspect="1"/>
                </p:cNvPicPr>
                <p:nvPr/>
              </p:nvPicPr>
              <p:blipFill>
                <a:blip r:embed="rId4"/>
                <a:stretch>
                  <a:fillRect/>
                </a:stretch>
              </p:blipFill>
              <p:spPr>
                <a:xfrm>
                  <a:off x="8142591" y="1880923"/>
                  <a:ext cx="836367" cy="241404"/>
                </a:xfrm>
                <a:prstGeom prst="rect">
                  <a:avLst/>
                </a:prstGeom>
              </p:spPr>
            </p:pic>
            <p:pic>
              <p:nvPicPr>
                <p:cNvPr id="58" name="Picture 57"/>
                <p:cNvPicPr>
                  <a:picLocks noChangeAspect="1"/>
                </p:cNvPicPr>
                <p:nvPr/>
              </p:nvPicPr>
              <p:blipFill>
                <a:blip r:embed="rId4"/>
                <a:stretch>
                  <a:fillRect/>
                </a:stretch>
              </p:blipFill>
              <p:spPr>
                <a:xfrm>
                  <a:off x="4953433" y="1876076"/>
                  <a:ext cx="915988" cy="294030"/>
                </a:xfrm>
                <a:prstGeom prst="rect">
                  <a:avLst/>
                </a:prstGeom>
              </p:spPr>
            </p:pic>
            <p:pic>
              <p:nvPicPr>
                <p:cNvPr id="59" name="Picture 58"/>
                <p:cNvPicPr>
                  <a:picLocks noChangeAspect="1"/>
                </p:cNvPicPr>
                <p:nvPr/>
              </p:nvPicPr>
              <p:blipFill>
                <a:blip r:embed="rId4"/>
                <a:stretch>
                  <a:fillRect/>
                </a:stretch>
              </p:blipFill>
              <p:spPr>
                <a:xfrm>
                  <a:off x="7156421" y="1876076"/>
                  <a:ext cx="969413" cy="257426"/>
                </a:xfrm>
                <a:prstGeom prst="rect">
                  <a:avLst/>
                </a:prstGeom>
              </p:spPr>
            </p:pic>
            <p:pic>
              <p:nvPicPr>
                <p:cNvPr id="55" name="Picture 54"/>
                <p:cNvPicPr>
                  <a:picLocks noChangeAspect="1"/>
                </p:cNvPicPr>
                <p:nvPr/>
              </p:nvPicPr>
              <p:blipFill>
                <a:blip r:embed="rId4"/>
                <a:stretch>
                  <a:fillRect/>
                </a:stretch>
              </p:blipFill>
              <p:spPr>
                <a:xfrm>
                  <a:off x="10370322" y="2171800"/>
                  <a:ext cx="871710" cy="362666"/>
                </a:xfrm>
                <a:prstGeom prst="rect">
                  <a:avLst/>
                </a:prstGeom>
              </p:spPr>
            </p:pic>
            <p:cxnSp>
              <p:nvCxnSpPr>
                <p:cNvPr id="60" name="Elbow Connector 59"/>
                <p:cNvCxnSpPr/>
                <p:nvPr/>
              </p:nvCxnSpPr>
              <p:spPr>
                <a:xfrm rot="10800000" flipV="1">
                  <a:off x="6213674" y="1982359"/>
                  <a:ext cx="955076" cy="891050"/>
                </a:xfrm>
                <a:prstGeom prst="bentConnector3">
                  <a:avLst>
                    <a:gd name="adj1" fmla="val 112988"/>
                  </a:avLst>
                </a:prstGeom>
                <a:noFill/>
                <a:ln w="38100" cap="flat" cmpd="sng" algn="ctr">
                  <a:solidFill>
                    <a:srgbClr val="FFC000"/>
                  </a:solidFill>
                  <a:prstDash val="solid"/>
                  <a:miter lim="800000"/>
                  <a:tailEnd type="triangle"/>
                </a:ln>
                <a:effectLst/>
              </p:spPr>
            </p:cxnSp>
          </p:grpSp>
        </p:grpSp>
        <p:sp>
          <p:nvSpPr>
            <p:cNvPr id="5" name="TextBox 4"/>
            <p:cNvSpPr txBox="1"/>
            <p:nvPr/>
          </p:nvSpPr>
          <p:spPr>
            <a:xfrm>
              <a:off x="429768" y="1737702"/>
              <a:ext cx="5488001" cy="461665"/>
            </a:xfrm>
            <a:prstGeom prst="rect">
              <a:avLst/>
            </a:prstGeom>
            <a:noFill/>
          </p:spPr>
          <p:txBody>
            <a:bodyPr wrap="square" rtlCol="0">
              <a:spAutoFit/>
            </a:bodyPr>
            <a:lstStyle/>
            <a:p>
              <a:pPr lvl="0" algn="r">
                <a:defRPr/>
              </a:pPr>
              <a:r>
                <a:rPr lang="en-GB" sz="1200" kern="0" dirty="0">
                  <a:solidFill>
                    <a:prstClr val="black"/>
                  </a:solidFill>
                  <a:latin typeface="Arial" panose="020B0604020202020204" pitchFamily="34" charset="0"/>
                  <a:ea typeface="Roboto" panose="02000000000000000000" pitchFamily="2" charset="0"/>
                  <a:cs typeface="Arial" panose="020B0604020202020204" pitchFamily="34" charset="0"/>
                </a:rPr>
                <a:t> Starting from 12.08.2023 YKW3 flagged vault open. The vault door alarm at YKAW3 cleared on 26.09.2023.</a:t>
              </a:r>
              <a:r>
                <a:rPr lang="en-GB" sz="1200" kern="0" dirty="0">
                  <a:solidFill>
                    <a:prstClr val="white"/>
                  </a:solidFill>
                  <a:latin typeface="Arial" panose="020B0604020202020204" pitchFamily="34" charset="0"/>
                  <a:ea typeface="Roboto" panose="02000000000000000000" pitchFamily="2" charset="0"/>
                  <a:cs typeface="Arial" panose="020B0604020202020204" pitchFamily="34" charset="0"/>
                </a:rPr>
                <a:t>.</a:t>
              </a:r>
              <a:endParaRPr lang="ru-RU" sz="1200" kern="0" dirty="0">
                <a:solidFill>
                  <a:prstClr val="white"/>
                </a:solidFill>
                <a:latin typeface="Arial" panose="020B0604020202020204" pitchFamily="34" charset="0"/>
                <a:ea typeface="Roboto" panose="02000000000000000000" pitchFamily="2" charset="0"/>
                <a:cs typeface="Arial" panose="020B0604020202020204" pitchFamily="34" charset="0"/>
              </a:endParaRPr>
            </a:p>
          </p:txBody>
        </p:sp>
        <p:pic>
          <p:nvPicPr>
            <p:cNvPr id="29" name="Picture 28"/>
            <p:cNvPicPr>
              <a:picLocks noChangeAspect="1"/>
            </p:cNvPicPr>
            <p:nvPr/>
          </p:nvPicPr>
          <p:blipFill>
            <a:blip r:embed="rId4"/>
            <a:stretch>
              <a:fillRect/>
            </a:stretch>
          </p:blipFill>
          <p:spPr>
            <a:xfrm>
              <a:off x="9778512" y="2038957"/>
              <a:ext cx="904015" cy="254718"/>
            </a:xfrm>
            <a:prstGeom prst="rect">
              <a:avLst/>
            </a:prstGeom>
          </p:spPr>
        </p:pic>
        <p:cxnSp>
          <p:nvCxnSpPr>
            <p:cNvPr id="32" name="Elbow Connector 31"/>
            <p:cNvCxnSpPr/>
            <p:nvPr/>
          </p:nvCxnSpPr>
          <p:spPr>
            <a:xfrm rot="5400000">
              <a:off x="10038822" y="2514853"/>
              <a:ext cx="546654" cy="30404"/>
            </a:xfrm>
            <a:prstGeom prst="bentConnector3">
              <a:avLst>
                <a:gd name="adj1" fmla="val 50000"/>
              </a:avLst>
            </a:prstGeom>
            <a:noFill/>
            <a:ln w="38100" cap="flat" cmpd="sng" algn="ctr">
              <a:solidFill>
                <a:srgbClr val="FFC000"/>
              </a:solidFill>
              <a:prstDash val="solid"/>
              <a:miter lim="800000"/>
              <a:tailEnd type="triangle"/>
            </a:ln>
            <a:effectLst/>
          </p:spPr>
        </p:cxnSp>
      </p:grpSp>
    </p:spTree>
    <p:extLst>
      <p:ext uri="{BB962C8B-B14F-4D97-AF65-F5344CB8AC3E}">
        <p14:creationId xmlns:p14="http://schemas.microsoft.com/office/powerpoint/2010/main" val="2747416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id="{9A5EB31E-0D60-B708-DDA3-638C6CE2CC33}"/>
              </a:ext>
            </a:extLst>
          </p:cNvPr>
          <p:cNvSpPr txBox="1"/>
          <p:nvPr/>
        </p:nvSpPr>
        <p:spPr>
          <a:xfrm>
            <a:off x="4164436" y="33583"/>
            <a:ext cx="6961923" cy="468475"/>
          </a:xfrm>
          <a:prstGeom prst="rect">
            <a:avLst/>
          </a:prstGeom>
          <a:noFill/>
        </p:spPr>
        <p:txBody>
          <a:bodyPr wrap="square" lIns="0" tIns="0" rIns="0" bIns="0" rtlCol="0" anchor="ctr">
            <a:normAutofit lnSpcReduction="10000"/>
          </a:bodyPr>
          <a:lstStyle/>
          <a:p>
            <a:r>
              <a:rPr lang="en-US" sz="1600" b="1" dirty="0">
                <a:solidFill>
                  <a:schemeClr val="bg1"/>
                </a:solidFill>
                <a:latin typeface="Arial" panose="020B0604020202020204" pitchFamily="34" charset="0"/>
                <a:cs typeface="Arial" panose="020B0604020202020204" pitchFamily="34" charset="0"/>
              </a:rPr>
              <a:t>Forest fires and IMS network: A case study of wildfire outbreak in Canada in the summer of 2023</a:t>
            </a:r>
            <a:endParaRPr lang="en-GB" sz="1600" b="1" noProof="0" dirty="0">
              <a:solidFill>
                <a:schemeClr val="bg1"/>
              </a:solidFill>
              <a:latin typeface="Arial" panose="020B0604020202020204" pitchFamily="34" charset="0"/>
              <a:cs typeface="Arial" panose="020B0604020202020204" pitchFamily="34" charset="0"/>
            </a:endParaRPr>
          </a:p>
        </p:txBody>
      </p:sp>
      <p:pic>
        <p:nvPicPr>
          <p:cNvPr id="33" name="Grafik 32" descr="Ein Bild, das Schwarz, Dunkelheit enthält.&#10;&#10;KI-generierte Inhalte können fehlerhaft sein.">
            <a:extLst>
              <a:ext uri="{FF2B5EF4-FFF2-40B4-BE49-F238E27FC236}">
                <a16:creationId xmlns:a16="http://schemas.microsoft.com/office/drawing/2014/main" id="{02FDC12A-BED4-845C-E627-DC202279939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64837" y="6308379"/>
            <a:ext cx="2367144" cy="379449"/>
          </a:xfrm>
          <a:prstGeom prst="rect">
            <a:avLst/>
          </a:prstGeom>
        </p:spPr>
      </p:pic>
      <p:sp>
        <p:nvSpPr>
          <p:cNvPr id="2" name="Title 1">
            <a:extLst>
              <a:ext uri="{FF2B5EF4-FFF2-40B4-BE49-F238E27FC236}">
                <a16:creationId xmlns:a16="http://schemas.microsoft.com/office/drawing/2014/main" id="{8D1A4B1E-5D6F-9593-651E-2F5BF713E014}"/>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P4.1-152</a:t>
            </a:r>
            <a:endParaRPr lang="en-GB" sz="2800" b="1" noProof="0" dirty="0">
              <a:solidFill>
                <a:srgbClr val="1B3B65"/>
              </a:solidFill>
              <a:latin typeface="Arial" panose="020B0604020202020204" pitchFamily="34" charset="0"/>
              <a:cs typeface="Arial" panose="020B0604020202020204" pitchFamily="34" charset="0"/>
            </a:endParaRPr>
          </a:p>
        </p:txBody>
      </p:sp>
      <p:sp>
        <p:nvSpPr>
          <p:cNvPr id="28" name="TextBox 3">
            <a:extLst>
              <a:ext uri="{FF2B5EF4-FFF2-40B4-BE49-F238E27FC236}">
                <a16:creationId xmlns:a16="http://schemas.microsoft.com/office/drawing/2014/main" id="{143C780A-D306-D9FA-EEC7-455406624C00}"/>
              </a:ext>
            </a:extLst>
          </p:cNvPr>
          <p:cNvSpPr txBox="1"/>
          <p:nvPr/>
        </p:nvSpPr>
        <p:spPr>
          <a:xfrm>
            <a:off x="4164436" y="690570"/>
            <a:ext cx="7005502"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Tatiana MEDINSKAYA; Dr. Sigitas MICKEVICIUS</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5422" y="3606711"/>
            <a:ext cx="6106885" cy="2700668"/>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677" y="994266"/>
            <a:ext cx="6106885" cy="2930632"/>
          </a:xfrm>
          <a:prstGeom prst="rect">
            <a:avLst/>
          </a:prstGeom>
        </p:spPr>
      </p:pic>
      <p:sp>
        <p:nvSpPr>
          <p:cNvPr id="21" name="TextBox 20"/>
          <p:cNvSpPr txBox="1"/>
          <p:nvPr/>
        </p:nvSpPr>
        <p:spPr>
          <a:xfrm>
            <a:off x="7070114" y="1866295"/>
            <a:ext cx="4056245" cy="1384995"/>
          </a:xfrm>
          <a:prstGeom prst="rect">
            <a:avLst/>
          </a:prstGeom>
          <a:noFill/>
        </p:spPr>
        <p:txBody>
          <a:bodyPr wrap="square" rtlCol="0">
            <a:spAutoFit/>
          </a:bodyPr>
          <a:lstStyle/>
          <a:p>
            <a:pPr algn="just"/>
            <a:r>
              <a:rPr lang="en-US" sz="1200" dirty="0">
                <a:latin typeface="Arial" panose="020B0604020202020204" pitchFamily="34" charset="0"/>
                <a:ea typeface="Roboto" panose="02000000000000000000" pitchFamily="2" charset="0"/>
                <a:cs typeface="Arial" panose="020B0604020202020204" pitchFamily="34" charset="0"/>
              </a:rPr>
              <a:t>Another fragile element of the array - cables linking the instruments in the vault to the digitizer. </a:t>
            </a:r>
          </a:p>
          <a:p>
            <a:pPr algn="just"/>
            <a:r>
              <a:rPr lang="en-US" sz="1200" dirty="0">
                <a:latin typeface="Arial" panose="020B0604020202020204" pitchFamily="34" charset="0"/>
                <a:ea typeface="Roboto" panose="02000000000000000000" pitchFamily="2" charset="0"/>
                <a:cs typeface="Arial" panose="020B0604020202020204" pitchFamily="34" charset="0"/>
              </a:rPr>
              <a:t>Starting 12th of August YKAR1, YKAR2 data quality (the western-most short period elements of the array) was affected by fire. It was suspected that extreme heat could have melted the rubber insulation inside the cables armored with a metal protective outer layer. </a:t>
            </a:r>
          </a:p>
        </p:txBody>
      </p:sp>
      <p:sp>
        <p:nvSpPr>
          <p:cNvPr id="25" name="TextBox 24"/>
          <p:cNvSpPr txBox="1"/>
          <p:nvPr/>
        </p:nvSpPr>
        <p:spPr>
          <a:xfrm>
            <a:off x="463429" y="4780011"/>
            <a:ext cx="3939489" cy="1200329"/>
          </a:xfrm>
          <a:prstGeom prst="rect">
            <a:avLst/>
          </a:prstGeom>
          <a:noFill/>
        </p:spPr>
        <p:txBody>
          <a:bodyPr wrap="square" rtlCol="0">
            <a:spAutoFit/>
          </a:bodyPr>
          <a:lstStyle/>
          <a:p>
            <a:pPr algn="just"/>
            <a:r>
              <a:rPr lang="en-US" sz="1200" dirty="0">
                <a:latin typeface="Arial" panose="020B0604020202020204" pitchFamily="34" charset="0"/>
                <a:ea typeface="Roboto" panose="02000000000000000000" pitchFamily="2" charset="0"/>
                <a:cs typeface="Arial" panose="020B0604020202020204" pitchFamily="34" charset="0"/>
              </a:rPr>
              <a:t>Data quality issues cleared after Yellowknife field operations team was able to visit sites YKAR1 and YKAR2 on Sept 21 2023 and replace the cables and </a:t>
            </a:r>
            <a:r>
              <a:rPr lang="en-US" sz="1200" dirty="0" smtClean="0">
                <a:latin typeface="Arial" panose="020B0604020202020204" pitchFamily="34" charset="0"/>
                <a:ea typeface="Roboto" panose="02000000000000000000" pitchFamily="2" charset="0"/>
                <a:cs typeface="Arial" panose="020B0604020202020204" pitchFamily="34" charset="0"/>
              </a:rPr>
              <a:t>tamper switches </a:t>
            </a:r>
            <a:r>
              <a:rPr lang="en-US" sz="1200" dirty="0">
                <a:latin typeface="Arial" panose="020B0604020202020204" pitchFamily="34" charset="0"/>
                <a:ea typeface="Roboto" panose="02000000000000000000" pitchFamily="2" charset="0"/>
                <a:cs typeface="Arial" panose="020B0604020202020204" pitchFamily="34" charset="0"/>
              </a:rPr>
              <a:t>that had been affected. After cable replacement data quality was improved and the sites were calibrated.</a:t>
            </a:r>
          </a:p>
        </p:txBody>
      </p:sp>
      <p:sp>
        <p:nvSpPr>
          <p:cNvPr id="26" name="TextBox 3">
            <a:extLst>
              <a:ext uri="{FF2B5EF4-FFF2-40B4-BE49-F238E27FC236}">
                <a16:creationId xmlns:a16="http://schemas.microsoft.com/office/drawing/2014/main" id="{79016AB2-B6CD-8ED7-A756-5A1288745A4D}"/>
              </a:ext>
            </a:extLst>
          </p:cNvPr>
          <p:cNvSpPr txBox="1"/>
          <p:nvPr/>
        </p:nvSpPr>
        <p:spPr>
          <a:xfrm>
            <a:off x="6939203" y="106651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Situation at the YKA (PS9) during wildfire (cont.)</a:t>
            </a:r>
          </a:p>
        </p:txBody>
      </p:sp>
      <p:sp>
        <p:nvSpPr>
          <p:cNvPr id="5" name="Right Arrow 4"/>
          <p:cNvSpPr/>
          <p:nvPr/>
        </p:nvSpPr>
        <p:spPr>
          <a:xfrm flipH="1">
            <a:off x="6262254" y="2567251"/>
            <a:ext cx="706581" cy="330271"/>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Right Arrow 5"/>
          <p:cNvSpPr/>
          <p:nvPr/>
        </p:nvSpPr>
        <p:spPr>
          <a:xfrm>
            <a:off x="4586549" y="5081488"/>
            <a:ext cx="678873" cy="2986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78542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id="{9A5EB31E-0D60-B708-DDA3-638C6CE2CC33}"/>
              </a:ext>
            </a:extLst>
          </p:cNvPr>
          <p:cNvSpPr txBox="1"/>
          <p:nvPr/>
        </p:nvSpPr>
        <p:spPr>
          <a:xfrm>
            <a:off x="4164436" y="33583"/>
            <a:ext cx="6961923" cy="468475"/>
          </a:xfrm>
          <a:prstGeom prst="rect">
            <a:avLst/>
          </a:prstGeom>
          <a:noFill/>
        </p:spPr>
        <p:txBody>
          <a:bodyPr wrap="square" lIns="0" tIns="0" rIns="0" bIns="0" rtlCol="0" anchor="ctr">
            <a:normAutofit lnSpcReduction="10000"/>
          </a:bodyPr>
          <a:lstStyle/>
          <a:p>
            <a:r>
              <a:rPr lang="en-US" sz="1600" b="1" dirty="0">
                <a:solidFill>
                  <a:schemeClr val="bg1"/>
                </a:solidFill>
                <a:latin typeface="Arial" panose="020B0604020202020204" pitchFamily="34" charset="0"/>
                <a:cs typeface="Arial" panose="020B0604020202020204" pitchFamily="34" charset="0"/>
              </a:rPr>
              <a:t>Forest fires and IMS network: A case study of wildfire outbreak in Canada in the summer of 2023</a:t>
            </a:r>
            <a:endParaRPr lang="en-GB" sz="1600" b="1" noProof="0" dirty="0">
              <a:solidFill>
                <a:schemeClr val="bg1"/>
              </a:solidFill>
              <a:latin typeface="Arial" panose="020B0604020202020204" pitchFamily="34" charset="0"/>
              <a:cs typeface="Arial" panose="020B0604020202020204" pitchFamily="34" charset="0"/>
            </a:endParaRPr>
          </a:p>
        </p:txBody>
      </p:sp>
      <p:sp>
        <p:nvSpPr>
          <p:cNvPr id="24" name="TextBox 3">
            <a:extLst>
              <a:ext uri="{FF2B5EF4-FFF2-40B4-BE49-F238E27FC236}">
                <a16:creationId xmlns:a16="http://schemas.microsoft.com/office/drawing/2014/main" id="{A34004C7-4749-B7E3-E7D7-B3572BC231EF}"/>
              </a:ext>
            </a:extLst>
          </p:cNvPr>
          <p:cNvSpPr txBox="1"/>
          <p:nvPr/>
        </p:nvSpPr>
        <p:spPr>
          <a:xfrm>
            <a:off x="659126" y="741602"/>
            <a:ext cx="332603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Situation at the RN16 during wildfire</a:t>
            </a:r>
          </a:p>
        </p:txBody>
      </p:sp>
      <p:pic>
        <p:nvPicPr>
          <p:cNvPr id="33" name="Grafik 32" descr="Ein Bild, das Schwarz, Dunkelheit enthält.&#10;&#10;KI-generierte Inhalte können fehlerhaft sein.">
            <a:extLst>
              <a:ext uri="{FF2B5EF4-FFF2-40B4-BE49-F238E27FC236}">
                <a16:creationId xmlns:a16="http://schemas.microsoft.com/office/drawing/2014/main" id="{02FDC12A-BED4-845C-E627-DC202279939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64837" y="6308379"/>
            <a:ext cx="2367144" cy="379449"/>
          </a:xfrm>
          <a:prstGeom prst="rect">
            <a:avLst/>
          </a:prstGeom>
        </p:spPr>
      </p:pic>
      <p:sp>
        <p:nvSpPr>
          <p:cNvPr id="2" name="Title 1">
            <a:extLst>
              <a:ext uri="{FF2B5EF4-FFF2-40B4-BE49-F238E27FC236}">
                <a16:creationId xmlns:a16="http://schemas.microsoft.com/office/drawing/2014/main" id="{8D1A4B1E-5D6F-9593-651E-2F5BF713E014}"/>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P4.1-152</a:t>
            </a:r>
            <a:endParaRPr lang="en-GB" sz="2800" b="1" noProof="0" dirty="0">
              <a:solidFill>
                <a:srgbClr val="1B3B65"/>
              </a:solidFill>
              <a:latin typeface="Arial" panose="020B0604020202020204" pitchFamily="34" charset="0"/>
              <a:cs typeface="Arial" panose="020B0604020202020204" pitchFamily="34" charset="0"/>
            </a:endParaRPr>
          </a:p>
        </p:txBody>
      </p:sp>
      <p:sp>
        <p:nvSpPr>
          <p:cNvPr id="28"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GB" sz="1200" noProof="0" dirty="0">
                <a:solidFill>
                  <a:srgbClr val="1A3A64"/>
                </a:solidFill>
                <a:latin typeface="Arial" panose="020B0604020202020204" pitchFamily="34" charset="0"/>
                <a:cs typeface="Arial" panose="020B0604020202020204" pitchFamily="34" charset="0"/>
              </a:rPr>
              <a:t>Tatiana MEDINSKAYA; Dr. Sigitas MICKEVICIUS</a:t>
            </a:r>
          </a:p>
        </p:txBody>
      </p:sp>
      <p:grpSp>
        <p:nvGrpSpPr>
          <p:cNvPr id="3" name="Group 2"/>
          <p:cNvGrpSpPr/>
          <p:nvPr/>
        </p:nvGrpSpPr>
        <p:grpSpPr>
          <a:xfrm>
            <a:off x="659125" y="1031254"/>
            <a:ext cx="10655571" cy="5307621"/>
            <a:chOff x="659125" y="1031254"/>
            <a:chExt cx="10655571" cy="5307621"/>
          </a:xfrm>
        </p:grpSpPr>
        <p:sp>
          <p:nvSpPr>
            <p:cNvPr id="26" name="TextBox 3">
              <a:extLst>
                <a:ext uri="{FF2B5EF4-FFF2-40B4-BE49-F238E27FC236}">
                  <a16:creationId xmlns:a16="http://schemas.microsoft.com/office/drawing/2014/main" id="{79016AB2-B6CD-8ED7-A756-5A1288745A4D}"/>
                </a:ext>
              </a:extLst>
            </p:cNvPr>
            <p:cNvSpPr txBox="1"/>
            <p:nvPr/>
          </p:nvSpPr>
          <p:spPr>
            <a:xfrm>
              <a:off x="6436895" y="3072622"/>
              <a:ext cx="3116548"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RN16 particulate system</a:t>
              </a:r>
            </a:p>
          </p:txBody>
        </p:sp>
        <p:sp>
          <p:nvSpPr>
            <p:cNvPr id="27" name="TextBox 3">
              <a:extLst>
                <a:ext uri="{FF2B5EF4-FFF2-40B4-BE49-F238E27FC236}">
                  <a16:creationId xmlns:a16="http://schemas.microsoft.com/office/drawing/2014/main" id="{35C23D38-1D02-FA1F-40B5-BBB882222001}"/>
                </a:ext>
              </a:extLst>
            </p:cNvPr>
            <p:cNvSpPr txBox="1"/>
            <p:nvPr/>
          </p:nvSpPr>
          <p:spPr>
            <a:xfrm>
              <a:off x="8261966" y="3790373"/>
              <a:ext cx="305273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RN16 noble gas system</a:t>
              </a:r>
            </a:p>
          </p:txBody>
        </p:sp>
        <p:sp>
          <p:nvSpPr>
            <p:cNvPr id="4" name="Rectangle 3"/>
            <p:cNvSpPr/>
            <p:nvPr/>
          </p:nvSpPr>
          <p:spPr>
            <a:xfrm>
              <a:off x="697832" y="1031254"/>
              <a:ext cx="10616864" cy="830997"/>
            </a:xfrm>
            <a:prstGeom prst="rect">
              <a:avLst/>
            </a:prstGeom>
          </p:spPr>
          <p:txBody>
            <a:bodyPr wrap="square">
              <a:spAutoFit/>
            </a:bodyPr>
            <a:lstStyle/>
            <a:p>
              <a:pPr algn="just"/>
              <a:r>
                <a:rPr lang="en-US" sz="1200" dirty="0">
                  <a:latin typeface="Arial" panose="020B0604020202020204" pitchFamily="34" charset="0"/>
                  <a:ea typeface="Roboto" panose="02000000000000000000" pitchFamily="2" charset="0"/>
                  <a:cs typeface="Arial" panose="020B0604020202020204" pitchFamily="34" charset="0"/>
                </a:rPr>
                <a:t>As wildfires approached the sampling station, sever air quality caused by smoke led to fault of the VFD (</a:t>
              </a:r>
              <a:r>
                <a:rPr lang="en-US" sz="1200" dirty="0" err="1">
                  <a:latin typeface="Arial" panose="020B0604020202020204" pitchFamily="34" charset="0"/>
                  <a:ea typeface="Roboto" panose="02000000000000000000" pitchFamily="2" charset="0"/>
                  <a:cs typeface="Arial" panose="020B0604020202020204" pitchFamily="34" charset="0"/>
                </a:rPr>
                <a:t>SnowWhite</a:t>
              </a:r>
              <a:r>
                <a:rPr lang="en-US" sz="1200" dirty="0">
                  <a:latin typeface="Arial" panose="020B0604020202020204" pitchFamily="34" charset="0"/>
                  <a:ea typeface="Roboto" panose="02000000000000000000" pitchFamily="2" charset="0"/>
                  <a:cs typeface="Arial" panose="020B0604020202020204" pitchFamily="34" charset="0"/>
                </a:rPr>
                <a:t> aerosol sampler) on 16.08.2023. On August 18,.2023 an evacuation order was issued in the city Yellowknife, resulting in the total shutdown of the RN16 to prevent any further damage to key equipment. </a:t>
              </a:r>
              <a:endParaRPr lang="ru-RU" sz="1200" dirty="0">
                <a:latin typeface="Arial" panose="020B0604020202020204" pitchFamily="34" charset="0"/>
                <a:ea typeface="Roboto" panose="02000000000000000000" pitchFamily="2" charset="0"/>
                <a:cs typeface="Arial" panose="020B0604020202020204" pitchFamily="34" charset="0"/>
              </a:endParaRPr>
            </a:p>
            <a:p>
              <a:pPr lvl="0" algn="just">
                <a:defRPr/>
              </a:pPr>
              <a:r>
                <a:rPr lang="en-GB" sz="1200" kern="0" dirty="0">
                  <a:solidFill>
                    <a:prstClr val="black"/>
                  </a:solidFill>
                  <a:latin typeface="Arial" panose="020B0604020202020204" pitchFamily="34" charset="0"/>
                  <a:ea typeface="Roboto" panose="02000000000000000000" pitchFamily="2" charset="0"/>
                  <a:cs typeface="Arial" panose="020B0604020202020204" pitchFamily="34" charset="0"/>
                </a:rPr>
                <a:t>. </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26" y="1667384"/>
              <a:ext cx="6081486" cy="2736268"/>
            </a:xfrm>
            <a:prstGeom prst="rect">
              <a:avLst/>
            </a:prstGeom>
          </p:spPr>
        </p:pic>
        <p:pic>
          <p:nvPicPr>
            <p:cNvPr id="20"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2560" y="4127600"/>
              <a:ext cx="6482136" cy="2145333"/>
            </a:xfrm>
            <a:prstGeom prst="rect">
              <a:avLst/>
            </a:prstGeom>
          </p:spPr>
        </p:pic>
        <p:sp>
          <p:nvSpPr>
            <p:cNvPr id="21" name="TextBox 20"/>
            <p:cNvSpPr txBox="1"/>
            <p:nvPr/>
          </p:nvSpPr>
          <p:spPr>
            <a:xfrm>
              <a:off x="6841788" y="1997009"/>
              <a:ext cx="4360713" cy="830997"/>
            </a:xfrm>
            <a:prstGeom prst="rect">
              <a:avLst/>
            </a:prstGeom>
            <a:noFill/>
          </p:spPr>
          <p:txBody>
            <a:bodyPr wrap="square" rtlCol="0">
              <a:spAutoFit/>
            </a:bodyPr>
            <a:lstStyle/>
            <a:p>
              <a:pPr algn="just"/>
              <a:r>
                <a:rPr lang="en-US" sz="1200" dirty="0">
                  <a:latin typeface="Arial" panose="020B0604020202020204" pitchFamily="34" charset="0"/>
                  <a:ea typeface="Roboto" panose="02000000000000000000" pitchFamily="2" charset="0"/>
                  <a:cs typeface="Arial" panose="020B0604020202020204" pitchFamily="34" charset="0"/>
                </a:rPr>
                <a:t>The station was restored (mostly) to full operation in the period 15 -21 October 2023. Cause diagnostic </a:t>
              </a:r>
              <a:r>
                <a:rPr lang="en-US" sz="1200" dirty="0" smtClean="0">
                  <a:latin typeface="Arial" panose="020B0604020202020204" pitchFamily="34" charset="0"/>
                  <a:ea typeface="Roboto" panose="02000000000000000000" pitchFamily="2" charset="0"/>
                  <a:cs typeface="Arial" panose="020B0604020202020204" pitchFamily="34" charset="0"/>
                </a:rPr>
                <a:t>could only be  organized after necessary specialists returned from the evacuation and </a:t>
              </a:r>
              <a:r>
                <a:rPr lang="en-US" sz="1200" dirty="0">
                  <a:latin typeface="Arial" panose="020B0604020202020204" pitchFamily="34" charset="0"/>
                  <a:ea typeface="Roboto" panose="02000000000000000000" pitchFamily="2" charset="0"/>
                  <a:cs typeface="Arial" panose="020B0604020202020204" pitchFamily="34" charset="0"/>
                </a:rPr>
                <a:t>was </a:t>
              </a:r>
              <a:r>
                <a:rPr lang="en-US" sz="1200" dirty="0" smtClean="0">
                  <a:latin typeface="Arial" panose="020B0604020202020204" pitchFamily="34" charset="0"/>
                  <a:ea typeface="Roboto" panose="02000000000000000000" pitchFamily="2" charset="0"/>
                  <a:cs typeface="Arial" panose="020B0604020202020204" pitchFamily="34" charset="0"/>
                </a:rPr>
                <a:t>completed </a:t>
              </a:r>
              <a:r>
                <a:rPr lang="en-US" sz="1200" dirty="0">
                  <a:latin typeface="Arial" panose="020B0604020202020204" pitchFamily="34" charset="0"/>
                  <a:ea typeface="Roboto" panose="02000000000000000000" pitchFamily="2" charset="0"/>
                  <a:cs typeface="Arial" panose="020B0604020202020204" pitchFamily="34" charset="0"/>
                </a:rPr>
                <a:t>only on 17.11.2023</a:t>
              </a:r>
            </a:p>
          </p:txBody>
        </p:sp>
        <p:pic>
          <p:nvPicPr>
            <p:cNvPr id="8" name="Picture 7">
              <a:extLst>
                <a:ext uri="{FF2B5EF4-FFF2-40B4-BE49-F238E27FC236}">
                  <a16:creationId xmlns:a16="http://schemas.microsoft.com/office/drawing/2014/main" id="{F2EAA191-2973-88CC-BCE9-B53F56B59C88}"/>
                </a:ext>
              </a:extLst>
            </p:cNvPr>
            <p:cNvPicPr>
              <a:picLocks noChangeAspect="1"/>
            </p:cNvPicPr>
            <p:nvPr/>
          </p:nvPicPr>
          <p:blipFill>
            <a:blip r:embed="rId5"/>
            <a:stretch>
              <a:fillRect/>
            </a:stretch>
          </p:blipFill>
          <p:spPr>
            <a:xfrm>
              <a:off x="659125" y="4170385"/>
              <a:ext cx="3607754" cy="2168490"/>
            </a:xfrm>
            <a:prstGeom prst="rect">
              <a:avLst/>
            </a:prstGeom>
          </p:spPr>
        </p:pic>
      </p:grpSp>
    </p:spTree>
    <p:extLst>
      <p:ext uri="{BB962C8B-B14F-4D97-AF65-F5344CB8AC3E}">
        <p14:creationId xmlns:p14="http://schemas.microsoft.com/office/powerpoint/2010/main" val="66703891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E-Poster Template_w CTBT Logo_250609" id="{80445D58-E3E1-4751-93DD-F18FDE0D843E}" vid="{0819C956-1444-4EF8-9998-FA8BCCDB1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beb0b889-53f4-4e3a-9b3f-a04468ed6d76}" enabled="0" method="" siteId="{beb0b889-53f4-4e3a-9b3f-a04468ed6d76}" removed="1"/>
</clbl:labelList>
</file>

<file path=docProps/app.xml><?xml version="1.0" encoding="utf-8"?>
<Properties xmlns="http://schemas.openxmlformats.org/officeDocument/2006/extended-properties" xmlns:vt="http://schemas.openxmlformats.org/officeDocument/2006/docPropsVTypes">
  <Template>SnT2025_E-Poster Template_w CTBT Logo_250702</Template>
  <TotalTime>0</TotalTime>
  <Words>1919</Words>
  <Application>Microsoft Office PowerPoint</Application>
  <PresentationFormat>Widescreen</PresentationFormat>
  <Paragraphs>126</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Aptos Display</vt:lpstr>
      <vt:lpstr>Arial</vt:lpstr>
      <vt:lpstr>Calibri</vt:lpstr>
      <vt:lpstr>Roboto</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Tatiana Medinskaya</dc:creator>
  <cp:lastModifiedBy>Tatiana Medinskaya</cp:lastModifiedBy>
  <cp:revision>110</cp:revision>
  <dcterms:created xsi:type="dcterms:W3CDTF">2025-08-07T19:40:32Z</dcterms:created>
  <dcterms:modified xsi:type="dcterms:W3CDTF">2025-08-31T15:28:08Z</dcterms:modified>
</cp:coreProperties>
</file>