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6" r:id="rId3"/>
    <p:sldId id="258" r:id="rId4"/>
    <p:sldId id="259" r:id="rId5"/>
  </p:sldIdLst>
  <p:sldSz cx="12192000" cy="6858000"/>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 id="258"/>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CBD9"/>
    <a:srgbClr val="1A3A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2" autoAdjust="0"/>
    <p:restoredTop sz="94660"/>
  </p:normalViewPr>
  <p:slideViewPr>
    <p:cSldViewPr snapToGrid="0">
      <p:cViewPr varScale="1">
        <p:scale>
          <a:sx n="101" d="100"/>
          <a:sy n="101" d="100"/>
        </p:scale>
        <p:origin x="66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427" cy="513508"/>
          </a:xfrm>
          <a:prstGeom prst="rect">
            <a:avLst/>
          </a:prstGeom>
        </p:spPr>
        <p:txBody>
          <a:bodyPr vert="horz" lIns="95098" tIns="47549" rIns="95098" bIns="47549" rtlCol="0"/>
          <a:lstStyle>
            <a:lvl1pPr algn="l">
              <a:defRPr sz="1200"/>
            </a:lvl1pPr>
          </a:lstStyle>
          <a:p>
            <a:endParaRPr lang="en-GB"/>
          </a:p>
        </p:txBody>
      </p:sp>
      <p:sp>
        <p:nvSpPr>
          <p:cNvPr id="3" name="Date Placeholder 2"/>
          <p:cNvSpPr>
            <a:spLocks noGrp="1"/>
          </p:cNvSpPr>
          <p:nvPr>
            <p:ph type="dt" idx="1"/>
          </p:nvPr>
        </p:nvSpPr>
        <p:spPr>
          <a:xfrm>
            <a:off x="4023993" y="0"/>
            <a:ext cx="3078427" cy="513508"/>
          </a:xfrm>
          <a:prstGeom prst="rect">
            <a:avLst/>
          </a:prstGeom>
        </p:spPr>
        <p:txBody>
          <a:bodyPr vert="horz" lIns="95098" tIns="47549" rIns="95098" bIns="47549" rtlCol="0"/>
          <a:lstStyle>
            <a:lvl1pPr algn="r">
              <a:defRPr sz="1200"/>
            </a:lvl1pPr>
          </a:lstStyle>
          <a:p>
            <a:fld id="{C313E445-1B0E-43F5-B32A-94A6449BD751}" type="datetimeFigureOut">
              <a:rPr lang="en-GB" smtClean="0"/>
              <a:t>02/09/2025</a:t>
            </a:fld>
            <a:endParaRPr lang="en-GB"/>
          </a:p>
        </p:txBody>
      </p:sp>
      <p:sp>
        <p:nvSpPr>
          <p:cNvPr id="4" name="Slide Image Placeholder 3"/>
          <p:cNvSpPr>
            <a:spLocks noGrp="1" noRot="1" noChangeAspect="1"/>
          </p:cNvSpPr>
          <p:nvPr>
            <p:ph type="sldImg" idx="2"/>
          </p:nvPr>
        </p:nvSpPr>
        <p:spPr>
          <a:xfrm>
            <a:off x="481013" y="1277938"/>
            <a:ext cx="6142037" cy="3454400"/>
          </a:xfrm>
          <a:prstGeom prst="rect">
            <a:avLst/>
          </a:prstGeom>
          <a:noFill/>
          <a:ln w="12700">
            <a:solidFill>
              <a:prstClr val="black"/>
            </a:solidFill>
          </a:ln>
        </p:spPr>
        <p:txBody>
          <a:bodyPr vert="horz" lIns="95098" tIns="47549" rIns="95098" bIns="47549" rtlCol="0" anchor="ctr"/>
          <a:lstStyle/>
          <a:p>
            <a:endParaRPr lang="en-GB"/>
          </a:p>
        </p:txBody>
      </p:sp>
      <p:sp>
        <p:nvSpPr>
          <p:cNvPr id="5" name="Notes Placeholder 4"/>
          <p:cNvSpPr>
            <a:spLocks noGrp="1"/>
          </p:cNvSpPr>
          <p:nvPr>
            <p:ph type="body" sz="quarter" idx="3"/>
          </p:nvPr>
        </p:nvSpPr>
        <p:spPr>
          <a:xfrm>
            <a:off x="710407" y="4925408"/>
            <a:ext cx="5683250" cy="4029879"/>
          </a:xfrm>
          <a:prstGeom prst="rect">
            <a:avLst/>
          </a:prstGeom>
        </p:spPr>
        <p:txBody>
          <a:bodyPr vert="horz" lIns="95098" tIns="47549" rIns="95098" bIns="475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721107"/>
            <a:ext cx="3078427" cy="513507"/>
          </a:xfrm>
          <a:prstGeom prst="rect">
            <a:avLst/>
          </a:prstGeom>
        </p:spPr>
        <p:txBody>
          <a:bodyPr vert="horz" lIns="95098" tIns="47549" rIns="95098" bIns="47549" rtlCol="0" anchor="b"/>
          <a:lstStyle>
            <a:lvl1pPr algn="l">
              <a:defRPr sz="1200"/>
            </a:lvl1pPr>
          </a:lstStyle>
          <a:p>
            <a:endParaRPr lang="en-GB"/>
          </a:p>
        </p:txBody>
      </p:sp>
      <p:sp>
        <p:nvSpPr>
          <p:cNvPr id="7" name="Slide Number Placeholder 6"/>
          <p:cNvSpPr>
            <a:spLocks noGrp="1"/>
          </p:cNvSpPr>
          <p:nvPr>
            <p:ph type="sldNum" sz="quarter" idx="5"/>
          </p:nvPr>
        </p:nvSpPr>
        <p:spPr>
          <a:xfrm>
            <a:off x="4023993" y="9721107"/>
            <a:ext cx="3078427" cy="513507"/>
          </a:xfrm>
          <a:prstGeom prst="rect">
            <a:avLst/>
          </a:prstGeom>
        </p:spPr>
        <p:txBody>
          <a:bodyPr vert="horz" lIns="95098" tIns="47549" rIns="95098" bIns="47549" rtlCol="0" anchor="b"/>
          <a:lstStyle>
            <a:lvl1pPr algn="r">
              <a:defRPr sz="1200"/>
            </a:lvl1pPr>
          </a:lstStyle>
          <a:p>
            <a:fld id="{F80605EE-46F8-4208-B91B-554B2481F88E}" type="slidenum">
              <a:rPr lang="en-GB" smtClean="0"/>
              <a:t>‹#›</a:t>
            </a:fld>
            <a:endParaRPr lang="en-GB"/>
          </a:p>
        </p:txBody>
      </p:sp>
    </p:spTree>
    <p:extLst>
      <p:ext uri="{BB962C8B-B14F-4D97-AF65-F5344CB8AC3E}">
        <p14:creationId xmlns:p14="http://schemas.microsoft.com/office/powerpoint/2010/main" val="1092682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0605EE-46F8-4208-B91B-554B2481F88E}" type="slidenum">
              <a:rPr lang="en-GB" smtClean="0"/>
              <a:t>3</a:t>
            </a:fld>
            <a:endParaRPr lang="en-GB"/>
          </a:p>
        </p:txBody>
      </p:sp>
    </p:spTree>
    <p:extLst>
      <p:ext uri="{BB962C8B-B14F-4D97-AF65-F5344CB8AC3E}">
        <p14:creationId xmlns:p14="http://schemas.microsoft.com/office/powerpoint/2010/main" val="1941218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0605EE-46F8-4208-B91B-554B2481F88E}" type="slidenum">
              <a:rPr lang="en-GB" smtClean="0"/>
              <a:t>4</a:t>
            </a:fld>
            <a:endParaRPr lang="en-GB"/>
          </a:p>
        </p:txBody>
      </p:sp>
    </p:spTree>
    <p:extLst>
      <p:ext uri="{BB962C8B-B14F-4D97-AF65-F5344CB8AC3E}">
        <p14:creationId xmlns:p14="http://schemas.microsoft.com/office/powerpoint/2010/main" val="373452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4" descr="Ein Bild, das Text, Screenshot, Brief, Briefumschlag enthält.&#10;&#10;KI-generierte Inhalte können fehlerhaft sein.">
            <a:extLst>
              <a:ext uri="{FF2B5EF4-FFF2-40B4-BE49-F238E27FC236}">
                <a16:creationId xmlns:a16="http://schemas.microsoft.com/office/drawing/2014/main" id="{9CDD391D-AE51-E17A-E893-E5F2E59B41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467801"/>
            <a:ext cx="6573684" cy="746575"/>
          </a:xfrm>
          <a:prstGeom prst="rect">
            <a:avLst/>
          </a:prstGeom>
          <a:noFill/>
        </p:spPr>
        <p:txBody>
          <a:bodyPr wrap="square" lIns="0" tIns="0" rIns="0" bIns="0" rtlCol="0" anchor="ctr">
            <a:normAutofit/>
          </a:bodyPr>
          <a:lstStyle/>
          <a:p>
            <a:r>
              <a:rPr lang="en-GB" sz="2200" b="1" noProof="0" dirty="0">
                <a:solidFill>
                  <a:srgbClr val="1A3A64"/>
                </a:solidFill>
                <a:latin typeface="Arial" panose="020B0604020202020204" pitchFamily="34" charset="0"/>
                <a:cs typeface="Arial" panose="020B0604020202020204" pitchFamily="34" charset="0"/>
              </a:rPr>
              <a:t>Radionuclide IMS Network QA/QC programme</a:t>
            </a:r>
          </a:p>
        </p:txBody>
      </p:sp>
      <p:sp>
        <p:nvSpPr>
          <p:cNvPr id="10" name="TextBox 3">
            <a:extLst>
              <a:ext uri="{FF2B5EF4-FFF2-40B4-BE49-F238E27FC236}">
                <a16:creationId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pt-BR" noProof="0" dirty="0">
                <a:solidFill>
                  <a:srgbClr val="1A3A64"/>
                </a:solidFill>
                <a:latin typeface="Arial" panose="020B0604020202020204" pitchFamily="34" charset="0"/>
                <a:cs typeface="Arial" panose="020B0604020202020204" pitchFamily="34" charset="0"/>
              </a:rPr>
              <a:t>Marina NIZAMSKA, Martina ROZMARIC, Rodrigo VILLARREAL, Felix PINO</a:t>
            </a:r>
            <a:endParaRPr lang="en-GB" noProof="0" dirty="0">
              <a:solidFill>
                <a:srgbClr val="1A3A64"/>
              </a:solidFill>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r>
              <a:rPr lang="it-IT" sz="1400" noProof="0" dirty="0"/>
              <a:t>CTBTO Vienna International Centre, P.O. Box 1200, 1400 Vienna Austria</a:t>
            </a:r>
            <a:endParaRPr lang="en-GB" sz="1400" noProof="0" dirty="0"/>
          </a:p>
        </p:txBody>
      </p:sp>
      <p:sp>
        <p:nvSpPr>
          <p:cNvPr id="13" name="TextBox 3">
            <a:extLst>
              <a:ext uri="{FF2B5EF4-FFF2-40B4-BE49-F238E27FC236}">
                <a16:creationId xmlns:a16="http://schemas.microsoft.com/office/drawing/2014/main" id="{D1B99D56-EC8A-2AAE-205C-D5BC83000B29}"/>
              </a:ext>
            </a:extLst>
          </p:cNvPr>
          <p:cNvSpPr txBox="1"/>
          <p:nvPr/>
        </p:nvSpPr>
        <p:spPr>
          <a:xfrm>
            <a:off x="1257300" y="6421057"/>
            <a:ext cx="8592186" cy="163473"/>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DISCLAIMER: The views expressed on this e-poster are those of the author(s) and do not necessarily reflect the view of the CTBTO..</a:t>
            </a:r>
          </a:p>
        </p:txBody>
      </p:sp>
      <p:sp>
        <p:nvSpPr>
          <p:cNvPr id="14" name="TextBox 3">
            <a:extLst>
              <a:ext uri="{FF2B5EF4-FFF2-40B4-BE49-F238E27FC236}">
                <a16:creationId xmlns:a16="http://schemas.microsoft.com/office/drawing/2014/main" id="{D46122D2-621E-31CE-451D-B174F76F9990}"/>
              </a:ext>
            </a:extLst>
          </p:cNvPr>
          <p:cNvSpPr txBox="1"/>
          <p:nvPr/>
        </p:nvSpPr>
        <p:spPr>
          <a:xfrm>
            <a:off x="1257300" y="4078500"/>
            <a:ext cx="8363586" cy="2139419"/>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dirty="0"/>
              <a:t>An additional element of the radionuclide (RN) stations’ quality assurance (QA) programme is the verification of station performance through the independent measurements and analysis of network quality control (QC) samples. These samples are sent from the International Monitoring System (IMS) RN stations to certified radionuclide laboratories (RLs). The objective of this Network QA/QC Programme is to assess station performance and ensure the reliability of sample handling and shipment procedures at the stations. The evaluation is based on </a:t>
            </a:r>
            <a:r>
              <a:rPr lang="en-GB" baseline="30000" dirty="0"/>
              <a:t>7</a:t>
            </a:r>
            <a:r>
              <a:rPr lang="en-GB" dirty="0"/>
              <a:t>Be metrics, as this nuclide is consistently present in adequate concentrations in station samples. A global overview of the Network QA/QC results and Level 5 statistics for 2023 and 2024 is presented. The presentation provide the verified metrics used </a:t>
            </a:r>
            <a:r>
              <a:rPr lang="en-GB"/>
              <a:t>by PTS. </a:t>
            </a:r>
            <a:r>
              <a:rPr lang="en-GB" dirty="0"/>
              <a:t>Overall, the 2023–2024 data demonstrate that the IDC and RLs results for Network QA/QC and Level 5 samples are in good agreement, confirming the reliability and effectiveness of the </a:t>
            </a:r>
            <a:r>
              <a:rPr lang="en-GB" baseline="30000" dirty="0"/>
              <a:t>7</a:t>
            </a:r>
            <a:r>
              <a:rPr lang="en-GB" dirty="0"/>
              <a:t>Be-based metrics.</a:t>
            </a:r>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11490959" y="489388"/>
            <a:ext cx="701041" cy="324861"/>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800" dirty="0">
              <a:solidFill>
                <a:srgbClr val="1A3A64"/>
              </a:solidFill>
              <a:highlight>
                <a:srgbClr val="BCCBD9"/>
              </a:highlight>
              <a:latin typeface="Arial" panose="020B0604020202020204" pitchFamily="34" charset="0"/>
              <a:cs typeface="Arial" panose="020B0604020202020204" pitchFamily="34" charset="0"/>
            </a:endParaRPr>
          </a:p>
          <a:p>
            <a:r>
              <a:rPr lang="en-GB" sz="1050" b="1" noProof="0" dirty="0">
                <a:solidFill>
                  <a:srgbClr val="1B3B65"/>
                </a:solidFill>
                <a:latin typeface="Arial" panose="020B0604020202020204" pitchFamily="34" charset="0"/>
                <a:cs typeface="Arial" panose="020B0604020202020204" pitchFamily="34" charset="0"/>
              </a:rPr>
              <a:t>P4.1-872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E1253CAB-ED4D-8F33-A79E-E0CE86C3BCB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934451" y="3009900"/>
            <a:ext cx="2676525" cy="428625"/>
          </a:xfrm>
          <a:prstGeom prst="rect">
            <a:avLst/>
          </a:prstGeom>
          <a:noFill/>
          <a:ln>
            <a:noFill/>
          </a:ln>
        </p:spPr>
      </p:pic>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3">
            <a:extLst>
              <a:ext uri="{FF2B5EF4-FFF2-40B4-BE49-F238E27FC236}">
                <a16:creationId xmlns:a16="http://schemas.microsoft.com/office/drawing/2014/main" id="{1E89CD43-FF80-3593-7026-BDF338BBFF94}"/>
              </a:ext>
            </a:extLst>
          </p:cNvPr>
          <p:cNvSpPr txBox="1"/>
          <p:nvPr/>
        </p:nvSpPr>
        <p:spPr>
          <a:xfrm>
            <a:off x="8214832" y="1070408"/>
            <a:ext cx="3798000" cy="2554081"/>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dirty="0"/>
              <a:t>The table below summarizes the Network QA/QC metrics, their interpretation, and the corresponding PTS</a:t>
            </a:r>
          </a:p>
          <a:p>
            <a:r>
              <a:rPr lang="en-GB" sz="1200" dirty="0"/>
              <a:t>warnings and recommended actions.</a:t>
            </a:r>
          </a:p>
        </p:txBody>
      </p:sp>
      <p:sp>
        <p:nvSpPr>
          <p:cNvPr id="7" name="TextBox 3">
            <a:extLst>
              <a:ext uri="{FF2B5EF4-FFF2-40B4-BE49-F238E27FC236}">
                <a16:creationId xmlns:a16="http://schemas.microsoft.com/office/drawing/2014/main" id="{9A5EB31E-0D60-B708-DDA3-638C6CE2CC33}"/>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a:solidFill>
                  <a:schemeClr val="bg1"/>
                </a:solidFill>
                <a:latin typeface="Arial" panose="020B0604020202020204" pitchFamily="34" charset="0"/>
                <a:cs typeface="Arial" panose="020B0604020202020204" pitchFamily="34" charset="0"/>
              </a:rPr>
              <a:t>Radionuclide IMS Network QA/QC programme</a:t>
            </a:r>
          </a:p>
        </p:txBody>
      </p:sp>
      <p:sp>
        <p:nvSpPr>
          <p:cNvPr id="8" name="TextBox 3">
            <a:extLst>
              <a:ext uri="{FF2B5EF4-FFF2-40B4-BE49-F238E27FC236}">
                <a16:creationId xmlns:a16="http://schemas.microsoft.com/office/drawing/2014/main" id="{E90810EB-C9FE-C1F2-4CE1-32C95CB36FE8}"/>
              </a:ext>
            </a:extLst>
          </p:cNvPr>
          <p:cNvSpPr txBox="1"/>
          <p:nvPr/>
        </p:nvSpPr>
        <p:spPr>
          <a:xfrm>
            <a:off x="161075" y="1352251"/>
            <a:ext cx="3798000" cy="3105268"/>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noProof="0" dirty="0"/>
              <a:t>The PTS operates the Network QA/QC programme on a periodic and ongoing basis. Network QA/QC particulate samples are randomly selected from station samples that have been reviewed and categorized as Level 1–4 (Category A) or Level 5 (Category B) for reanalysis, in order to verify system calibrations. Typically, one sample per quarter from each certified station (73 IMS stations) is sent to one certified radionuclide laboratory (14 RLs). All selected Network QC samples meet the minimum requirements specified for IMS radionuclide stations. Level 5 samples are considered as high-priority, as they are related to the verification regime. At the station, each Level 5 sample is split into two parts: the first half of the samples is sent to the geographically closest laboratory, while the second to a randomly selected </a:t>
            </a:r>
            <a:r>
              <a:rPr lang="en-GB" sz="1200" dirty="0"/>
              <a:t>one</a:t>
            </a:r>
            <a:r>
              <a:rPr lang="en-GB" sz="1200" noProof="0" dirty="0"/>
              <a:t>.</a:t>
            </a:r>
          </a:p>
        </p:txBody>
      </p:sp>
      <p:sp>
        <p:nvSpPr>
          <p:cNvPr id="15" name="TextBox 3">
            <a:extLst>
              <a:ext uri="{FF2B5EF4-FFF2-40B4-BE49-F238E27FC236}">
                <a16:creationId xmlns:a16="http://schemas.microsoft.com/office/drawing/2014/main" id="{143C780A-D306-D9FA-EEC7-455406624C00}"/>
              </a:ext>
            </a:extLst>
          </p:cNvPr>
          <p:cNvSpPr txBox="1"/>
          <p:nvPr/>
        </p:nvSpPr>
        <p:spPr>
          <a:xfrm>
            <a:off x="3539774" y="660532"/>
            <a:ext cx="7005502" cy="271663"/>
          </a:xfrm>
          <a:prstGeom prst="rect">
            <a:avLst/>
          </a:prstGeom>
          <a:noFill/>
        </p:spPr>
        <p:txBody>
          <a:bodyPr wrap="square" lIns="0" tIns="0" rIns="0" bIns="0" rtlCol="0" anchor="t">
            <a:normAutofit/>
          </a:bodyPr>
          <a:lstStyle/>
          <a:p>
            <a:r>
              <a:rPr lang="pt-BR" sz="1200" noProof="0" dirty="0">
                <a:solidFill>
                  <a:srgbClr val="1A3A64"/>
                </a:solidFill>
                <a:latin typeface="Arial" panose="020B0604020202020204" pitchFamily="34" charset="0"/>
                <a:cs typeface="Arial" panose="020B0604020202020204" pitchFamily="34" charset="0"/>
              </a:rPr>
              <a:t>Marina NIZAMSKA, Martina ROZMARIC, Rodrigo VILLARREAL</a:t>
            </a:r>
            <a:r>
              <a:rPr lang="pt-BR" sz="1200" dirty="0">
                <a:solidFill>
                  <a:srgbClr val="1A3A64"/>
                </a:solidFill>
                <a:latin typeface="Arial" panose="020B0604020202020204" pitchFamily="34" charset="0"/>
                <a:cs typeface="Arial" panose="020B0604020202020204" pitchFamily="34" charset="0"/>
              </a:rPr>
              <a:t>, Felix PINO</a:t>
            </a:r>
            <a:endParaRPr lang="pt-BR" sz="1200" noProof="0" dirty="0">
              <a:solidFill>
                <a:srgbClr val="1A3A64"/>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A34004C7-4749-B7E3-E7D7-B3572BC231EF}"/>
              </a:ext>
            </a:extLst>
          </p:cNvPr>
          <p:cNvSpPr txBox="1"/>
          <p:nvPr/>
        </p:nvSpPr>
        <p:spPr>
          <a:xfrm>
            <a:off x="132882" y="989288"/>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Introduction</a:t>
            </a:r>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490959" y="547450"/>
            <a:ext cx="701041" cy="27166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P4.1-872</a:t>
            </a:r>
            <a:endParaRPr lang="en-GB" sz="2800" b="1" noProof="0" dirty="0">
              <a:solidFill>
                <a:srgbClr val="1B3B65"/>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TextBox 3">
                <a:extLst>
                  <a:ext uri="{FF2B5EF4-FFF2-40B4-BE49-F238E27FC236}">
                    <a16:creationId xmlns:a16="http://schemas.microsoft.com/office/drawing/2014/main" id="{6042624D-E14A-84D6-3B37-156B85A153AA}"/>
                  </a:ext>
                </a:extLst>
              </p:cNvPr>
              <p:cNvSpPr txBox="1"/>
              <p:nvPr/>
            </p:nvSpPr>
            <p:spPr>
              <a:xfrm>
                <a:off x="4217593" y="4282781"/>
                <a:ext cx="3798000" cy="2163165"/>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noProof="0" dirty="0"/>
                  <a:t>The </a:t>
                </a:r>
                <a:r>
                  <a:rPr lang="en-GB" sz="1200" baseline="30000" noProof="0" dirty="0"/>
                  <a:t>7</a:t>
                </a:r>
                <a:r>
                  <a:rPr lang="en-GB" sz="1200" noProof="0" dirty="0"/>
                  <a:t>Be metrics are aligned with ISO 13528:2022 - Statistical methods for use in proficiency testing by interlaboratory comparison (Clauses 9.4.2 and 9.6.2). Two statistical parameters are used to evaluate station results: (1) Percent Difference </a:t>
                </a:r>
                <a:r>
                  <a:rPr lang="en-GB" sz="1200" b="1" noProof="0" dirty="0"/>
                  <a:t>(%D</a:t>
                </a:r>
                <a:r>
                  <a:rPr lang="en-GB" sz="1200" noProof="0" dirty="0"/>
                  <a:t>) – the deviation of station results (IDC) from laboratory results, used as a reference values; (2) </a:t>
                </a:r>
                <a:r>
                  <a:rPr lang="en-GB" sz="1200" b="1" noProof="0" dirty="0"/>
                  <a:t>ζ-score</a:t>
                </a:r>
                <a:r>
                  <a:rPr lang="en-GB" sz="1200" noProof="0" dirty="0"/>
                  <a:t> – the two results statistical comparison</a:t>
                </a:r>
                <a:r>
                  <a:rPr lang="en-GB" sz="1200" dirty="0"/>
                  <a:t>:</a:t>
                </a:r>
              </a:p>
              <a:p>
                <a:endParaRPr lang="en-GB" sz="1200" dirty="0"/>
              </a:p>
              <a:p>
                <a:pPr/>
                <a14:m>
                  <m:oMathPara xmlns:m="http://schemas.openxmlformats.org/officeDocument/2006/math">
                    <m:oMathParaPr>
                      <m:jc m:val="centerGroup"/>
                    </m:oMathParaPr>
                    <m:oMath xmlns:m="http://schemas.openxmlformats.org/officeDocument/2006/math">
                      <m:r>
                        <a:rPr lang="en-GB" sz="1200" i="1">
                          <a:latin typeface="Cambria Math" panose="02040503050406030204" pitchFamily="18" charset="0"/>
                        </a:rPr>
                        <m:t>%</m:t>
                      </m:r>
                      <m:r>
                        <a:rPr lang="en-GB" sz="1200" i="1">
                          <a:latin typeface="Cambria Math" panose="02040503050406030204" pitchFamily="18" charset="0"/>
                        </a:rPr>
                        <m:t>𝐷</m:t>
                      </m:r>
                      <m:r>
                        <a:rPr lang="en-GB" sz="1200" i="1">
                          <a:latin typeface="Cambria Math" panose="02040503050406030204" pitchFamily="18" charset="0"/>
                        </a:rPr>
                        <m:t>=</m:t>
                      </m:r>
                      <m:f>
                        <m:fPr>
                          <m:ctrlPr>
                            <a:rPr lang="en-GB" sz="1200" i="1">
                              <a:latin typeface="Cambria Math" panose="02040503050406030204" pitchFamily="18" charset="0"/>
                            </a:rPr>
                          </m:ctrlPr>
                        </m:fPr>
                        <m:num>
                          <m:sSub>
                            <m:sSubPr>
                              <m:ctrlPr>
                                <a:rPr lang="en-GB" sz="1200" i="1">
                                  <a:latin typeface="Cambria Math" panose="02040503050406030204" pitchFamily="18" charset="0"/>
                                </a:rPr>
                              </m:ctrlPr>
                            </m:sSubPr>
                            <m:e>
                              <m:r>
                                <a:rPr lang="en-GB" sz="1200" i="1">
                                  <a:latin typeface="Cambria Math" panose="02040503050406030204" pitchFamily="18" charset="0"/>
                                </a:rPr>
                                <m:t>𝐴</m:t>
                              </m:r>
                            </m:e>
                            <m:sub>
                              <m:r>
                                <a:rPr lang="en-GB" sz="1200" i="1">
                                  <a:latin typeface="Cambria Math" panose="02040503050406030204" pitchFamily="18" charset="0"/>
                                </a:rPr>
                                <m:t>𝐼𝐷𝐶</m:t>
                              </m:r>
                            </m:sub>
                          </m:sSub>
                          <m:r>
                            <a:rPr lang="en-GB" sz="1200" i="1">
                              <a:latin typeface="Cambria Math" panose="02040503050406030204" pitchFamily="18" charset="0"/>
                            </a:rPr>
                            <m:t>−</m:t>
                          </m:r>
                          <m:sSub>
                            <m:sSubPr>
                              <m:ctrlPr>
                                <a:rPr lang="en-GB" sz="1200" i="1">
                                  <a:latin typeface="Cambria Math" panose="02040503050406030204" pitchFamily="18" charset="0"/>
                                </a:rPr>
                              </m:ctrlPr>
                            </m:sSubPr>
                            <m:e>
                              <m:r>
                                <a:rPr lang="en-GB" sz="1200" i="1">
                                  <a:latin typeface="Cambria Math" panose="02040503050406030204" pitchFamily="18" charset="0"/>
                                </a:rPr>
                                <m:t>𝐴</m:t>
                              </m:r>
                            </m:e>
                            <m:sub>
                              <m:r>
                                <a:rPr lang="en-GB" sz="1200" i="1">
                                  <a:latin typeface="Cambria Math" panose="02040503050406030204" pitchFamily="18" charset="0"/>
                                </a:rPr>
                                <m:t>𝐿𝐴𝐵</m:t>
                              </m:r>
                            </m:sub>
                          </m:sSub>
                        </m:num>
                        <m:den>
                          <m:sSub>
                            <m:sSubPr>
                              <m:ctrlPr>
                                <a:rPr lang="en-GB" sz="1200" i="1">
                                  <a:latin typeface="Cambria Math" panose="02040503050406030204" pitchFamily="18" charset="0"/>
                                </a:rPr>
                              </m:ctrlPr>
                            </m:sSubPr>
                            <m:e>
                              <m:r>
                                <a:rPr lang="en-GB" sz="1200" i="1">
                                  <a:latin typeface="Cambria Math" panose="02040503050406030204" pitchFamily="18" charset="0"/>
                                </a:rPr>
                                <m:t>𝐴</m:t>
                              </m:r>
                            </m:e>
                            <m:sub>
                              <m:r>
                                <a:rPr lang="en-GB" sz="1200" i="1">
                                  <a:latin typeface="Cambria Math" panose="02040503050406030204" pitchFamily="18" charset="0"/>
                                </a:rPr>
                                <m:t>𝐿𝐴𝐵</m:t>
                              </m:r>
                            </m:sub>
                          </m:sSub>
                        </m:den>
                      </m:f>
                      <m:r>
                        <a:rPr lang="en-GB" sz="1200" i="1">
                          <a:latin typeface="Cambria Math" panose="02040503050406030204" pitchFamily="18" charset="0"/>
                        </a:rPr>
                        <m:t>𝑥</m:t>
                      </m:r>
                      <m:r>
                        <a:rPr lang="en-GB" sz="1200" i="1">
                          <a:latin typeface="Cambria Math" panose="02040503050406030204" pitchFamily="18" charset="0"/>
                        </a:rPr>
                        <m:t>100 </m:t>
                      </m:r>
                      <m:d>
                        <m:dPr>
                          <m:ctrlPr>
                            <a:rPr lang="en-GB" sz="1200" i="1">
                              <a:latin typeface="Cambria Math" panose="02040503050406030204" pitchFamily="18" charset="0"/>
                            </a:rPr>
                          </m:ctrlPr>
                        </m:dPr>
                        <m:e>
                          <m:r>
                            <a:rPr lang="en-GB" sz="1200" i="1">
                              <a:latin typeface="Cambria Math" panose="02040503050406030204" pitchFamily="18" charset="0"/>
                            </a:rPr>
                            <m:t>1</m:t>
                          </m:r>
                        </m:e>
                      </m:d>
                      <m:r>
                        <a:rPr lang="en-GB" sz="1200" i="1">
                          <a:latin typeface="Cambria Math" panose="02040503050406030204" pitchFamily="18" charset="0"/>
                        </a:rPr>
                        <m:t>       </m:t>
                      </m:r>
                      <m:r>
                        <a:rPr lang="en-GB" sz="1200" i="1">
                          <a:latin typeface="Cambria Math" panose="02040503050406030204" pitchFamily="18" charset="0"/>
                        </a:rPr>
                        <m:t>𝜁</m:t>
                      </m:r>
                      <m:r>
                        <a:rPr lang="en-GB" sz="1200" i="1">
                          <a:latin typeface="Cambria Math" panose="02040503050406030204" pitchFamily="18" charset="0"/>
                        </a:rPr>
                        <m:t>=</m:t>
                      </m:r>
                      <m:f>
                        <m:fPr>
                          <m:ctrlPr>
                            <a:rPr lang="en-GB" sz="1200" i="1">
                              <a:latin typeface="Cambria Math" panose="02040503050406030204" pitchFamily="18" charset="0"/>
                            </a:rPr>
                          </m:ctrlPr>
                        </m:fPr>
                        <m:num>
                          <m:sSub>
                            <m:sSubPr>
                              <m:ctrlPr>
                                <a:rPr lang="en-GB" sz="1200" i="1">
                                  <a:latin typeface="Cambria Math" panose="02040503050406030204" pitchFamily="18" charset="0"/>
                                </a:rPr>
                              </m:ctrlPr>
                            </m:sSubPr>
                            <m:e>
                              <m:r>
                                <a:rPr lang="en-GB" sz="1200" i="1">
                                  <a:latin typeface="Cambria Math" panose="02040503050406030204" pitchFamily="18" charset="0"/>
                                </a:rPr>
                                <m:t>𝐴</m:t>
                              </m:r>
                            </m:e>
                            <m:sub>
                              <m:r>
                                <a:rPr lang="en-GB" sz="1200" i="1">
                                  <a:latin typeface="Cambria Math" panose="02040503050406030204" pitchFamily="18" charset="0"/>
                                </a:rPr>
                                <m:t>𝐼𝐷𝐶</m:t>
                              </m:r>
                            </m:sub>
                          </m:sSub>
                          <m:r>
                            <a:rPr lang="en-GB" sz="1200" i="1">
                              <a:latin typeface="Cambria Math" panose="02040503050406030204" pitchFamily="18" charset="0"/>
                            </a:rPr>
                            <m:t>−</m:t>
                          </m:r>
                          <m:sSub>
                            <m:sSubPr>
                              <m:ctrlPr>
                                <a:rPr lang="en-GB" sz="1200" i="1">
                                  <a:latin typeface="Cambria Math" panose="02040503050406030204" pitchFamily="18" charset="0"/>
                                </a:rPr>
                              </m:ctrlPr>
                            </m:sSubPr>
                            <m:e>
                              <m:r>
                                <a:rPr lang="en-GB" sz="1200" i="1">
                                  <a:latin typeface="Cambria Math" panose="02040503050406030204" pitchFamily="18" charset="0"/>
                                </a:rPr>
                                <m:t>𝐴</m:t>
                              </m:r>
                            </m:e>
                            <m:sub>
                              <m:r>
                                <a:rPr lang="en-GB" sz="1200" i="1">
                                  <a:latin typeface="Cambria Math" panose="02040503050406030204" pitchFamily="18" charset="0"/>
                                </a:rPr>
                                <m:t>𝐿𝐴𝐵</m:t>
                              </m:r>
                            </m:sub>
                          </m:sSub>
                        </m:num>
                        <m:den>
                          <m:rad>
                            <m:radPr>
                              <m:degHide m:val="on"/>
                              <m:ctrlPr>
                                <a:rPr lang="en-GB" sz="1200" i="1">
                                  <a:latin typeface="Cambria Math" panose="02040503050406030204" pitchFamily="18" charset="0"/>
                                </a:rPr>
                              </m:ctrlPr>
                            </m:radPr>
                            <m:deg/>
                            <m:e>
                              <m:sSub>
                                <m:sSubPr>
                                  <m:ctrlPr>
                                    <a:rPr lang="en-GB" sz="1200" i="1">
                                      <a:latin typeface="Cambria Math" panose="02040503050406030204" pitchFamily="18" charset="0"/>
                                    </a:rPr>
                                  </m:ctrlPr>
                                </m:sSubPr>
                                <m:e>
                                  <m:sSup>
                                    <m:sSupPr>
                                      <m:ctrlPr>
                                        <a:rPr lang="en-GB" sz="1200" i="1">
                                          <a:latin typeface="Cambria Math" panose="02040503050406030204" pitchFamily="18" charset="0"/>
                                        </a:rPr>
                                      </m:ctrlPr>
                                    </m:sSupPr>
                                    <m:e>
                                      <m:r>
                                        <a:rPr lang="en-GB" sz="1200" i="1">
                                          <a:latin typeface="Cambria Math" panose="02040503050406030204" pitchFamily="18" charset="0"/>
                                        </a:rPr>
                                        <m:t>𝑢</m:t>
                                      </m:r>
                                    </m:e>
                                    <m:sup>
                                      <m:r>
                                        <a:rPr lang="en-GB" sz="1200" i="1">
                                          <a:latin typeface="Cambria Math" panose="02040503050406030204" pitchFamily="18" charset="0"/>
                                        </a:rPr>
                                        <m:t>2</m:t>
                                      </m:r>
                                    </m:sup>
                                  </m:sSup>
                                </m:e>
                                <m:sub>
                                  <m:r>
                                    <a:rPr lang="en-GB" sz="1200" i="1">
                                      <a:latin typeface="Cambria Math" panose="02040503050406030204" pitchFamily="18" charset="0"/>
                                    </a:rPr>
                                    <m:t>𝐼𝐷𝐶</m:t>
                                  </m:r>
                                </m:sub>
                              </m:sSub>
                              <m:r>
                                <a:rPr lang="en-GB" sz="1200" i="1">
                                  <a:latin typeface="Cambria Math" panose="02040503050406030204" pitchFamily="18" charset="0"/>
                                </a:rPr>
                                <m:t>+</m:t>
                              </m:r>
                              <m:sSub>
                                <m:sSubPr>
                                  <m:ctrlPr>
                                    <a:rPr lang="en-GB" sz="1200" i="1">
                                      <a:latin typeface="Cambria Math" panose="02040503050406030204" pitchFamily="18" charset="0"/>
                                    </a:rPr>
                                  </m:ctrlPr>
                                </m:sSubPr>
                                <m:e>
                                  <m:sSup>
                                    <m:sSupPr>
                                      <m:ctrlPr>
                                        <a:rPr lang="en-GB" sz="1200" i="1">
                                          <a:latin typeface="Cambria Math" panose="02040503050406030204" pitchFamily="18" charset="0"/>
                                        </a:rPr>
                                      </m:ctrlPr>
                                    </m:sSupPr>
                                    <m:e>
                                      <m:r>
                                        <a:rPr lang="en-GB" sz="1200" i="1">
                                          <a:latin typeface="Cambria Math" panose="02040503050406030204" pitchFamily="18" charset="0"/>
                                        </a:rPr>
                                        <m:t>𝑢</m:t>
                                      </m:r>
                                    </m:e>
                                    <m:sup>
                                      <m:r>
                                        <a:rPr lang="en-GB" sz="1200" i="1">
                                          <a:latin typeface="Cambria Math" panose="02040503050406030204" pitchFamily="18" charset="0"/>
                                        </a:rPr>
                                        <m:t>2</m:t>
                                      </m:r>
                                    </m:sup>
                                  </m:sSup>
                                </m:e>
                                <m:sub>
                                  <m:r>
                                    <a:rPr lang="en-GB" sz="1200" i="1">
                                      <a:latin typeface="Cambria Math" panose="02040503050406030204" pitchFamily="18" charset="0"/>
                                    </a:rPr>
                                    <m:t>𝐿𝐴𝐵</m:t>
                                  </m:r>
                                </m:sub>
                              </m:sSub>
                            </m:e>
                          </m:rad>
                        </m:den>
                      </m:f>
                      <m:d>
                        <m:dPr>
                          <m:ctrlPr>
                            <a:rPr lang="en-GB" sz="1200" i="1">
                              <a:latin typeface="Cambria Math" panose="02040503050406030204" pitchFamily="18" charset="0"/>
                            </a:rPr>
                          </m:ctrlPr>
                        </m:dPr>
                        <m:e>
                          <m:r>
                            <a:rPr lang="en-GB" sz="1200" i="1">
                              <a:latin typeface="Cambria Math" panose="02040503050406030204" pitchFamily="18" charset="0"/>
                            </a:rPr>
                            <m:t>2</m:t>
                          </m:r>
                        </m:e>
                      </m:d>
                    </m:oMath>
                  </m:oMathPara>
                </a14:m>
                <a:endParaRPr lang="en-US" sz="1200" dirty="0"/>
              </a:p>
            </p:txBody>
          </p:sp>
        </mc:Choice>
        <mc:Fallback xmlns="">
          <p:sp>
            <p:nvSpPr>
              <p:cNvPr id="3" name="TextBox 3">
                <a:extLst>
                  <a:ext uri="{FF2B5EF4-FFF2-40B4-BE49-F238E27FC236}">
                    <a16:creationId xmlns:a16="http://schemas.microsoft.com/office/drawing/2014/main" id="{6042624D-E14A-84D6-3B37-156B85A153AA}"/>
                  </a:ext>
                </a:extLst>
              </p:cNvPr>
              <p:cNvSpPr txBox="1">
                <a:spLocks noRot="1" noChangeAspect="1" noMove="1" noResize="1" noEditPoints="1" noAdjustHandles="1" noChangeArrowheads="1" noChangeShapeType="1" noTextEdit="1"/>
              </p:cNvSpPr>
              <p:nvPr/>
            </p:nvSpPr>
            <p:spPr>
              <a:xfrm>
                <a:off x="4217593" y="4282781"/>
                <a:ext cx="3798000" cy="2163165"/>
              </a:xfrm>
              <a:prstGeom prst="rect">
                <a:avLst/>
              </a:prstGeom>
              <a:blipFill>
                <a:blip r:embed="rId2"/>
                <a:stretch>
                  <a:fillRect l="-2568" t="-2542" r="-2408"/>
                </a:stretch>
              </a:blipFill>
            </p:spPr>
            <p:txBody>
              <a:bodyPr/>
              <a:lstStyle/>
              <a:p>
                <a:r>
                  <a:rPr lang="en-GB">
                    <a:noFill/>
                  </a:rPr>
                  <a:t> </a:t>
                </a:r>
              </a:p>
            </p:txBody>
          </p:sp>
        </mc:Fallback>
      </mc:AlternateContent>
      <p:sp>
        <p:nvSpPr>
          <p:cNvPr id="4" name="TextBox 3">
            <a:extLst>
              <a:ext uri="{FF2B5EF4-FFF2-40B4-BE49-F238E27FC236}">
                <a16:creationId xmlns:a16="http://schemas.microsoft.com/office/drawing/2014/main" id="{77259265-4216-E87C-B475-4DAFCEFE7944}"/>
              </a:ext>
            </a:extLst>
          </p:cNvPr>
          <p:cNvSpPr txBox="1"/>
          <p:nvPr/>
        </p:nvSpPr>
        <p:spPr>
          <a:xfrm>
            <a:off x="4159760" y="978940"/>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Laboratory and sample selection criteria</a:t>
            </a:r>
          </a:p>
        </p:txBody>
      </p:sp>
      <p:pic>
        <p:nvPicPr>
          <p:cNvPr id="6" name="Picture 5">
            <a:extLst>
              <a:ext uri="{FF2B5EF4-FFF2-40B4-BE49-F238E27FC236}">
                <a16:creationId xmlns:a16="http://schemas.microsoft.com/office/drawing/2014/main" id="{9D5396F5-EE05-B016-3DE6-0005229DD818}"/>
              </a:ext>
            </a:extLst>
          </p:cNvPr>
          <p:cNvPicPr>
            <a:picLocks noChangeAspect="1"/>
          </p:cNvPicPr>
          <p:nvPr/>
        </p:nvPicPr>
        <p:blipFill>
          <a:blip r:embed="rId3"/>
          <a:stretch>
            <a:fillRect/>
          </a:stretch>
        </p:blipFill>
        <p:spPr>
          <a:xfrm>
            <a:off x="8268551" y="1648194"/>
            <a:ext cx="3580549" cy="1663504"/>
          </a:xfrm>
          <a:prstGeom prst="rect">
            <a:avLst/>
          </a:prstGeom>
        </p:spPr>
      </p:pic>
      <p:sp>
        <p:nvSpPr>
          <p:cNvPr id="9" name="TextBox 8">
            <a:extLst>
              <a:ext uri="{FF2B5EF4-FFF2-40B4-BE49-F238E27FC236}">
                <a16:creationId xmlns:a16="http://schemas.microsoft.com/office/drawing/2014/main" id="{5777A4C8-800D-5246-CC77-A8CB617DF37E}"/>
              </a:ext>
            </a:extLst>
          </p:cNvPr>
          <p:cNvSpPr txBox="1"/>
          <p:nvPr/>
        </p:nvSpPr>
        <p:spPr>
          <a:xfrm>
            <a:off x="8199965" y="3311698"/>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Verification of the metrics</a:t>
            </a:r>
          </a:p>
        </p:txBody>
      </p:sp>
      <p:sp>
        <p:nvSpPr>
          <p:cNvPr id="10" name="TextBox 3">
            <a:extLst>
              <a:ext uri="{FF2B5EF4-FFF2-40B4-BE49-F238E27FC236}">
                <a16:creationId xmlns:a16="http://schemas.microsoft.com/office/drawing/2014/main" id="{BED7F72E-2EC9-EC44-8C76-7703675AD273}"/>
              </a:ext>
            </a:extLst>
          </p:cNvPr>
          <p:cNvSpPr txBox="1"/>
          <p:nvPr/>
        </p:nvSpPr>
        <p:spPr>
          <a:xfrm>
            <a:off x="8241811" y="3640570"/>
            <a:ext cx="3798000" cy="2727797"/>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dirty="0"/>
              <a:t>The above-described metrics were verified using the received RLs reports (RLRs) for the analysed station samples. A total of 3 876 reports received until 28 July 2025 were analysed: 3 700 </a:t>
            </a:r>
            <a:r>
              <a:rPr lang="en-GB" sz="1200" baseline="30000" dirty="0"/>
              <a:t>7</a:t>
            </a:r>
            <a:r>
              <a:rPr lang="en-GB" sz="1200" dirty="0"/>
              <a:t>Be results for Network QA/QC Category A and 176 for Category B samples. A summary of the analysis based on the dual criteria (%D and ζ-score) is presented in the following figures:</a:t>
            </a:r>
            <a:endParaRPr lang="en-GB" sz="1200" noProof="0" dirty="0"/>
          </a:p>
        </p:txBody>
      </p:sp>
      <p:pic>
        <p:nvPicPr>
          <p:cNvPr id="13" name="Picture 12">
            <a:extLst>
              <a:ext uri="{FF2B5EF4-FFF2-40B4-BE49-F238E27FC236}">
                <a16:creationId xmlns:a16="http://schemas.microsoft.com/office/drawing/2014/main" id="{1ED6EB13-4E29-BD65-DE27-974AC0CD33A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327963" y="6496420"/>
            <a:ext cx="1711848" cy="274139"/>
          </a:xfrm>
          <a:prstGeom prst="rect">
            <a:avLst/>
          </a:prstGeom>
          <a:noFill/>
          <a:ln>
            <a:noFill/>
          </a:ln>
        </p:spPr>
      </p:pic>
      <p:pic>
        <p:nvPicPr>
          <p:cNvPr id="14" name="Picture 13">
            <a:extLst>
              <a:ext uri="{FF2B5EF4-FFF2-40B4-BE49-F238E27FC236}">
                <a16:creationId xmlns:a16="http://schemas.microsoft.com/office/drawing/2014/main" id="{A701A43B-1850-50EB-5D9C-FFD40AD54280}"/>
              </a:ext>
            </a:extLst>
          </p:cNvPr>
          <p:cNvPicPr>
            <a:picLocks noChangeAspect="1"/>
          </p:cNvPicPr>
          <p:nvPr/>
        </p:nvPicPr>
        <p:blipFill>
          <a:blip r:embed="rId5"/>
          <a:stretch>
            <a:fillRect/>
          </a:stretch>
        </p:blipFill>
        <p:spPr>
          <a:xfrm>
            <a:off x="8268551" y="5064213"/>
            <a:ext cx="1904673" cy="1406969"/>
          </a:xfrm>
          <a:prstGeom prst="rect">
            <a:avLst/>
          </a:prstGeom>
        </p:spPr>
      </p:pic>
      <p:pic>
        <p:nvPicPr>
          <p:cNvPr id="22" name="Picture 21">
            <a:extLst>
              <a:ext uri="{FF2B5EF4-FFF2-40B4-BE49-F238E27FC236}">
                <a16:creationId xmlns:a16="http://schemas.microsoft.com/office/drawing/2014/main" id="{4CCE2D58-2A71-373F-FE21-3479BA5B6B8D}"/>
              </a:ext>
            </a:extLst>
          </p:cNvPr>
          <p:cNvPicPr>
            <a:picLocks noChangeAspect="1"/>
          </p:cNvPicPr>
          <p:nvPr/>
        </p:nvPicPr>
        <p:blipFill>
          <a:blip r:embed="rId6"/>
          <a:stretch>
            <a:fillRect/>
          </a:stretch>
        </p:blipFill>
        <p:spPr>
          <a:xfrm>
            <a:off x="10313218" y="5063279"/>
            <a:ext cx="1684747" cy="1412707"/>
          </a:xfrm>
          <a:prstGeom prst="rect">
            <a:avLst/>
          </a:prstGeom>
        </p:spPr>
      </p:pic>
      <p:sp>
        <p:nvSpPr>
          <p:cNvPr id="5" name="TextBox 3">
            <a:extLst>
              <a:ext uri="{FF2B5EF4-FFF2-40B4-BE49-F238E27FC236}">
                <a16:creationId xmlns:a16="http://schemas.microsoft.com/office/drawing/2014/main" id="{0C91D0D2-F5B2-EBF1-2209-EAD1011C713C}"/>
              </a:ext>
            </a:extLst>
          </p:cNvPr>
          <p:cNvSpPr txBox="1"/>
          <p:nvPr/>
        </p:nvSpPr>
        <p:spPr>
          <a:xfrm>
            <a:off x="193376" y="4442033"/>
            <a:ext cx="3798000" cy="21968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US" sz="1200" dirty="0"/>
              <a:t>The presentation is focused of the following two types samples category send for </a:t>
            </a:r>
            <a:r>
              <a:rPr lang="en-GB" sz="1200" dirty="0"/>
              <a:t>analysis at a RLs:</a:t>
            </a:r>
          </a:p>
          <a:p>
            <a:r>
              <a:rPr lang="en-US" sz="1200" b="1" u="sng" dirty="0"/>
              <a:t>Category A:</a:t>
            </a:r>
            <a:r>
              <a:rPr lang="en-US" sz="1200" b="1" dirty="0"/>
              <a:t> </a:t>
            </a:r>
            <a:r>
              <a:rPr lang="en-GB" sz="1200" dirty="0"/>
              <a:t>Network QC samples: routine samples regularly sent from IMS radionuclide particulate stations to assess the performance of the RN network  (Level 1 to Level 4).</a:t>
            </a:r>
          </a:p>
          <a:p>
            <a:r>
              <a:rPr lang="en-US" sz="1200" b="1" u="sng" dirty="0"/>
              <a:t>Category B</a:t>
            </a:r>
            <a:r>
              <a:rPr lang="en-US" sz="1200" dirty="0"/>
              <a:t>: </a:t>
            </a:r>
            <a:r>
              <a:rPr lang="en-GB" sz="1200" dirty="0"/>
              <a:t>High priority samples: samples categorized as Level 5 within the International Data Centre (IDC) event categorization and screening process, or routine samples from stations exercised as high priority samples to maintain preparedness and necessary procedures.</a:t>
            </a:r>
          </a:p>
          <a:p>
            <a:endParaRPr lang="en-US" sz="1200" dirty="0"/>
          </a:p>
        </p:txBody>
      </p:sp>
      <p:sp>
        <p:nvSpPr>
          <p:cNvPr id="11" name="TextBox 10">
            <a:extLst>
              <a:ext uri="{FF2B5EF4-FFF2-40B4-BE49-F238E27FC236}">
                <a16:creationId xmlns:a16="http://schemas.microsoft.com/office/drawing/2014/main" id="{DC4096CB-459C-959C-496B-48C0C24B2CA7}"/>
              </a:ext>
            </a:extLst>
          </p:cNvPr>
          <p:cNvSpPr txBox="1"/>
          <p:nvPr/>
        </p:nvSpPr>
        <p:spPr>
          <a:xfrm>
            <a:off x="96474" y="4115905"/>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Samples category </a:t>
            </a:r>
          </a:p>
        </p:txBody>
      </p:sp>
      <p:sp>
        <p:nvSpPr>
          <p:cNvPr id="17" name="TextBox 16">
            <a:extLst>
              <a:ext uri="{FF2B5EF4-FFF2-40B4-BE49-F238E27FC236}">
                <a16:creationId xmlns:a16="http://schemas.microsoft.com/office/drawing/2014/main" id="{63802D08-3E29-F90E-34B7-9A513EDCA933}"/>
              </a:ext>
            </a:extLst>
          </p:cNvPr>
          <p:cNvSpPr txBox="1"/>
          <p:nvPr/>
        </p:nvSpPr>
        <p:spPr>
          <a:xfrm>
            <a:off x="4034468" y="3853423"/>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Result comparison metrics</a:t>
            </a:r>
          </a:p>
        </p:txBody>
      </p:sp>
      <p:sp>
        <p:nvSpPr>
          <p:cNvPr id="27" name="TextBox 26">
            <a:extLst>
              <a:ext uri="{FF2B5EF4-FFF2-40B4-BE49-F238E27FC236}">
                <a16:creationId xmlns:a16="http://schemas.microsoft.com/office/drawing/2014/main" id="{BE0FDF45-33C7-AA59-D691-18CCBAE2AB6F}"/>
              </a:ext>
            </a:extLst>
          </p:cNvPr>
          <p:cNvSpPr txBox="1"/>
          <p:nvPr/>
        </p:nvSpPr>
        <p:spPr>
          <a:xfrm>
            <a:off x="4123679" y="1352251"/>
            <a:ext cx="3978138" cy="2308324"/>
          </a:xfrm>
          <a:prstGeom prst="rect">
            <a:avLst/>
          </a:prstGeom>
          <a:noFill/>
        </p:spPr>
        <p:txBody>
          <a:bodyPr wrap="square">
            <a:spAutoFit/>
          </a:bodyPr>
          <a:lstStyle/>
          <a:p>
            <a:pPr algn="just"/>
            <a:r>
              <a:rPr lang="en-GB" sz="1200" dirty="0">
                <a:latin typeface="Arial" panose="020B0604020202020204" pitchFamily="34" charset="0"/>
                <a:cs typeface="Arial" panose="020B0604020202020204" pitchFamily="34" charset="0"/>
              </a:rPr>
              <a:t>In general, the selection is randomized. </a:t>
            </a:r>
          </a:p>
          <a:p>
            <a:pPr algn="just"/>
            <a:r>
              <a:rPr lang="en-GB" sz="1200" dirty="0">
                <a:latin typeface="Arial" panose="020B0604020202020204" pitchFamily="34" charset="0"/>
                <a:cs typeface="Arial" panose="020B0604020202020204" pitchFamily="34" charset="0"/>
              </a:rPr>
              <a:t>Some RLs may be excluded due to: </a:t>
            </a:r>
          </a:p>
          <a:p>
            <a:pPr marL="180975" indent="-180975" algn="just">
              <a:tabLst>
                <a:tab pos="180975" algn="l"/>
              </a:tabLst>
            </a:pPr>
            <a:r>
              <a:rPr lang="en-GB" sz="1200" dirty="0">
                <a:latin typeface="Arial" panose="020B0604020202020204" pitchFamily="34" charset="0"/>
                <a:cs typeface="Arial" panose="020B0604020202020204" pitchFamily="34" charset="0"/>
              </a:rPr>
              <a:t>•  being not operational or not available;</a:t>
            </a:r>
          </a:p>
          <a:p>
            <a:pPr marL="180975" indent="-180975" algn="just">
              <a:tabLst>
                <a:tab pos="180975" algn="l"/>
              </a:tabLst>
            </a:pPr>
            <a:r>
              <a:rPr lang="en-GB" sz="1200" dirty="0">
                <a:latin typeface="Arial" panose="020B0604020202020204" pitchFamily="34" charset="0"/>
                <a:cs typeface="Arial" panose="020B0604020202020204" pitchFamily="34" charset="0"/>
              </a:rPr>
              <a:t>•  Proficiency Test Exercise (PTE) failure;</a:t>
            </a:r>
          </a:p>
          <a:p>
            <a:pPr marL="85725" indent="-85725" algn="just">
              <a:tabLst>
                <a:tab pos="85725" algn="l"/>
              </a:tabLst>
            </a:pPr>
            <a:r>
              <a:rPr lang="en-GB" sz="1200" dirty="0">
                <a:latin typeface="Arial" panose="020B0604020202020204" pitchFamily="34" charset="0"/>
                <a:cs typeface="Arial" panose="020B0604020202020204" pitchFamily="34" charset="0"/>
              </a:rPr>
              <a:t>• deselection rules (the State Party hosting the station is allowed to deselect not more than 25% of the certified laboratories to which the sample may be sent). </a:t>
            </a:r>
          </a:p>
          <a:p>
            <a:pPr algn="just">
              <a:tabLst>
                <a:tab pos="0" algn="l"/>
              </a:tabLst>
            </a:pPr>
            <a:r>
              <a:rPr lang="en-GB" sz="1200" dirty="0">
                <a:latin typeface="Arial" panose="020B0604020202020204" pitchFamily="34" charset="0"/>
                <a:cs typeface="Arial" panose="020B0604020202020204" pitchFamily="34" charset="0"/>
              </a:rPr>
              <a:t>Sample selection is randomized from the list of last 20 samples for which the spectrum has been released by the IDC. A category priority is given to samples with detected anthropogenic radionuclides (Level 3 and Level 4 samples).</a:t>
            </a:r>
          </a:p>
        </p:txBody>
      </p:sp>
    </p:spTree>
    <p:extLst>
      <p:ext uri="{BB962C8B-B14F-4D97-AF65-F5344CB8AC3E}">
        <p14:creationId xmlns:p14="http://schemas.microsoft.com/office/powerpoint/2010/main" val="115423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882917-11C7-199E-217E-E281E57BF5B6}"/>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A09C9221-0DEA-15C7-13F6-C359AEBC8045}"/>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a:solidFill>
                  <a:schemeClr val="bg1"/>
                </a:solidFill>
                <a:latin typeface="Arial" panose="020B0604020202020204" pitchFamily="34" charset="0"/>
                <a:cs typeface="Arial" panose="020B0604020202020204" pitchFamily="34" charset="0"/>
              </a:rPr>
              <a:t>Radionuclide IMS Network QA/QC programme</a:t>
            </a:r>
          </a:p>
        </p:txBody>
      </p:sp>
      <p:sp>
        <p:nvSpPr>
          <p:cNvPr id="15" name="TextBox 3">
            <a:extLst>
              <a:ext uri="{FF2B5EF4-FFF2-40B4-BE49-F238E27FC236}">
                <a16:creationId xmlns:a16="http://schemas.microsoft.com/office/drawing/2014/main" id="{CFF02241-47A7-781C-8962-D1EBE4D5566E}"/>
              </a:ext>
            </a:extLst>
          </p:cNvPr>
          <p:cNvSpPr txBox="1"/>
          <p:nvPr/>
        </p:nvSpPr>
        <p:spPr>
          <a:xfrm>
            <a:off x="3663599" y="690134"/>
            <a:ext cx="7005502" cy="252551"/>
          </a:xfrm>
          <a:prstGeom prst="rect">
            <a:avLst/>
          </a:prstGeom>
          <a:noFill/>
        </p:spPr>
        <p:txBody>
          <a:bodyPr wrap="square" lIns="0" tIns="0" rIns="0" bIns="0" rtlCol="0" anchor="t">
            <a:normAutofit/>
          </a:bodyPr>
          <a:lstStyle/>
          <a:p>
            <a:r>
              <a:rPr lang="pt-BR" sz="1200" noProof="0" dirty="0">
                <a:solidFill>
                  <a:srgbClr val="1A3A64"/>
                </a:solidFill>
                <a:latin typeface="Arial" panose="020B0604020202020204" pitchFamily="34" charset="0"/>
                <a:cs typeface="Arial" panose="020B0604020202020204" pitchFamily="34" charset="0"/>
              </a:rPr>
              <a:t>Marina NIZAMSKA, Martina ROZMARIC, Rodrigo VILLARREAL</a:t>
            </a:r>
            <a:r>
              <a:rPr lang="pt-BR" sz="1200" dirty="0">
                <a:solidFill>
                  <a:srgbClr val="1A3A64"/>
                </a:solidFill>
                <a:latin typeface="Arial" panose="020B0604020202020204" pitchFamily="34" charset="0"/>
                <a:cs typeface="Arial" panose="020B0604020202020204" pitchFamily="34" charset="0"/>
              </a:rPr>
              <a:t>, Felix PINO</a:t>
            </a:r>
            <a:endParaRPr lang="pt-BR" sz="1200" noProof="0" dirty="0">
              <a:solidFill>
                <a:srgbClr val="1A3A64"/>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3F21E3B2-0558-103F-C238-309169A96401}"/>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 name="Title 1">
            <a:extLst>
              <a:ext uri="{FF2B5EF4-FFF2-40B4-BE49-F238E27FC236}">
                <a16:creationId xmlns:a16="http://schemas.microsoft.com/office/drawing/2014/main" id="{96E2E58B-ABEC-3122-063E-F84FE7755DF2}"/>
              </a:ext>
            </a:extLst>
          </p:cNvPr>
          <p:cNvSpPr txBox="1">
            <a:spLocks/>
          </p:cNvSpPr>
          <p:nvPr/>
        </p:nvSpPr>
        <p:spPr>
          <a:xfrm>
            <a:off x="11490959" y="547450"/>
            <a:ext cx="701041" cy="27166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P4.1-872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13" name="Picture 12">
            <a:extLst>
              <a:ext uri="{FF2B5EF4-FFF2-40B4-BE49-F238E27FC236}">
                <a16:creationId xmlns:a16="http://schemas.microsoft.com/office/drawing/2014/main" id="{480AB8DB-F134-4A69-49E7-1B701933FC3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39375" y="6491039"/>
            <a:ext cx="1745332" cy="279502"/>
          </a:xfrm>
          <a:prstGeom prst="rect">
            <a:avLst/>
          </a:prstGeom>
          <a:noFill/>
          <a:ln>
            <a:noFill/>
          </a:ln>
        </p:spPr>
      </p:pic>
      <p:sp>
        <p:nvSpPr>
          <p:cNvPr id="29" name="TextBox 28">
            <a:extLst>
              <a:ext uri="{FF2B5EF4-FFF2-40B4-BE49-F238E27FC236}">
                <a16:creationId xmlns:a16="http://schemas.microsoft.com/office/drawing/2014/main" id="{4B13D0A9-EB50-1046-0FE8-B0726A25586A}"/>
              </a:ext>
            </a:extLst>
          </p:cNvPr>
          <p:cNvSpPr txBox="1"/>
          <p:nvPr/>
        </p:nvSpPr>
        <p:spPr>
          <a:xfrm>
            <a:off x="8228467" y="996362"/>
            <a:ext cx="3869984" cy="2492990"/>
          </a:xfrm>
          <a:prstGeom prst="rect">
            <a:avLst/>
          </a:prstGeom>
          <a:noFill/>
        </p:spPr>
        <p:txBody>
          <a:bodyPr wrap="square">
            <a:spAutoFit/>
          </a:bodyPr>
          <a:lstStyle/>
          <a:p>
            <a:pPr algn="just"/>
            <a:r>
              <a:rPr lang="en-GB" sz="1200" dirty="0">
                <a:latin typeface="Arial" panose="020B0604020202020204" pitchFamily="34" charset="0"/>
                <a:cs typeface="Arial" panose="020B0604020202020204" pitchFamily="34" charset="0"/>
              </a:rPr>
              <a:t>The result comparison for the Category B samples showed that 53.3% of results were in agreement with laboratory analyses, 13.3% were classified as questionable, and 33.3% were not in agreement (see the figure below). </a:t>
            </a:r>
          </a:p>
          <a:p>
            <a:pPr algn="just"/>
            <a:endParaRPr lang="en-GB" sz="1200" dirty="0">
              <a:latin typeface="Arial" panose="020B0604020202020204" pitchFamily="34" charset="0"/>
              <a:cs typeface="Arial" panose="020B0604020202020204" pitchFamily="34" charset="0"/>
            </a:endParaRPr>
          </a:p>
          <a:p>
            <a:pPr algn="just"/>
            <a:endParaRPr lang="en-GB" sz="1200" dirty="0">
              <a:latin typeface="Arial" panose="020B0604020202020204" pitchFamily="34" charset="0"/>
              <a:cs typeface="Arial" panose="020B0604020202020204" pitchFamily="34" charset="0"/>
            </a:endParaRPr>
          </a:p>
          <a:p>
            <a:pPr algn="just"/>
            <a:endParaRPr lang="en-GB" sz="1200" dirty="0">
              <a:latin typeface="Arial" panose="020B0604020202020204" pitchFamily="34" charset="0"/>
              <a:cs typeface="Arial" panose="020B0604020202020204" pitchFamily="34" charset="0"/>
            </a:endParaRPr>
          </a:p>
          <a:p>
            <a:pPr algn="just"/>
            <a:endParaRPr lang="en-GB" sz="1200" dirty="0">
              <a:latin typeface="Arial" panose="020B0604020202020204" pitchFamily="34" charset="0"/>
              <a:cs typeface="Arial" panose="020B0604020202020204" pitchFamily="34" charset="0"/>
            </a:endParaRPr>
          </a:p>
          <a:p>
            <a:pPr algn="just"/>
            <a:endParaRPr lang="en-GB" sz="1200" dirty="0">
              <a:latin typeface="Arial" panose="020B0604020202020204" pitchFamily="34" charset="0"/>
              <a:cs typeface="Arial" panose="020B0604020202020204" pitchFamily="34" charset="0"/>
            </a:endParaRPr>
          </a:p>
          <a:p>
            <a:pPr algn="just"/>
            <a:endParaRPr lang="en-GB" sz="1200" dirty="0">
              <a:latin typeface="Arial" panose="020B0604020202020204" pitchFamily="34" charset="0"/>
              <a:cs typeface="Arial" panose="020B0604020202020204" pitchFamily="34" charset="0"/>
            </a:endParaRPr>
          </a:p>
          <a:p>
            <a:pPr algn="just"/>
            <a:endParaRPr lang="en-GB" sz="1200" dirty="0">
              <a:latin typeface="Arial" panose="020B0604020202020204" pitchFamily="34" charset="0"/>
              <a:cs typeface="Arial" panose="020B0604020202020204" pitchFamily="34" charset="0"/>
            </a:endParaRPr>
          </a:p>
          <a:p>
            <a:pPr algn="just"/>
            <a:endParaRPr lang="en-GB" sz="1200" dirty="0">
              <a:latin typeface="Arial" panose="020B0604020202020204" pitchFamily="34" charset="0"/>
              <a:cs typeface="Arial" panose="020B0604020202020204" pitchFamily="34" charset="0"/>
            </a:endParaRPr>
          </a:p>
        </p:txBody>
      </p:sp>
      <p:pic>
        <p:nvPicPr>
          <p:cNvPr id="31" name="Picture 30">
            <a:extLst>
              <a:ext uri="{FF2B5EF4-FFF2-40B4-BE49-F238E27FC236}">
                <a16:creationId xmlns:a16="http://schemas.microsoft.com/office/drawing/2014/main" id="{9B076DF7-AAD9-4811-AA1C-07ACAE081DDA}"/>
              </a:ext>
            </a:extLst>
          </p:cNvPr>
          <p:cNvPicPr>
            <a:picLocks noChangeAspect="1"/>
          </p:cNvPicPr>
          <p:nvPr/>
        </p:nvPicPr>
        <p:blipFill>
          <a:blip r:embed="rId4"/>
          <a:stretch>
            <a:fillRect/>
          </a:stretch>
        </p:blipFill>
        <p:spPr>
          <a:xfrm>
            <a:off x="4219494" y="4589372"/>
            <a:ext cx="3766415" cy="2005160"/>
          </a:xfrm>
          <a:prstGeom prst="rect">
            <a:avLst/>
          </a:prstGeom>
        </p:spPr>
      </p:pic>
      <p:sp>
        <p:nvSpPr>
          <p:cNvPr id="33" name="TextBox 32">
            <a:extLst>
              <a:ext uri="{FF2B5EF4-FFF2-40B4-BE49-F238E27FC236}">
                <a16:creationId xmlns:a16="http://schemas.microsoft.com/office/drawing/2014/main" id="{07AF5F41-BA60-E84F-729F-CB47230E549D}"/>
              </a:ext>
            </a:extLst>
          </p:cNvPr>
          <p:cNvSpPr txBox="1"/>
          <p:nvPr/>
        </p:nvSpPr>
        <p:spPr>
          <a:xfrm>
            <a:off x="4176766" y="3573709"/>
            <a:ext cx="3869984" cy="1015663"/>
          </a:xfrm>
          <a:prstGeom prst="rect">
            <a:avLst/>
          </a:prstGeom>
          <a:noFill/>
        </p:spPr>
        <p:txBody>
          <a:bodyPr wrap="square">
            <a:spAutoFit/>
          </a:bodyPr>
          <a:lstStyle/>
          <a:p>
            <a:pPr algn="just"/>
            <a:r>
              <a:rPr lang="en-GB" sz="1200" dirty="0">
                <a:latin typeface="Arial" panose="020B0604020202020204" pitchFamily="34" charset="0"/>
                <a:cs typeface="Arial" panose="020B0604020202020204" pitchFamily="34" charset="0"/>
              </a:rPr>
              <a:t>The result comparison for the Network QA/QC Category A samples showed that 86.6% of results were in agreement with laboratory analyses, 5.2% were classified as questionable, and 8.2% were not in agreement (see the figure below)</a:t>
            </a:r>
          </a:p>
        </p:txBody>
      </p:sp>
      <p:pic>
        <p:nvPicPr>
          <p:cNvPr id="45" name="Picture 44">
            <a:extLst>
              <a:ext uri="{FF2B5EF4-FFF2-40B4-BE49-F238E27FC236}">
                <a16:creationId xmlns:a16="http://schemas.microsoft.com/office/drawing/2014/main" id="{FA05390E-CEB9-DE8F-A547-38776D3F8832}"/>
              </a:ext>
            </a:extLst>
          </p:cNvPr>
          <p:cNvPicPr>
            <a:picLocks noChangeAspect="1"/>
          </p:cNvPicPr>
          <p:nvPr/>
        </p:nvPicPr>
        <p:blipFill>
          <a:blip r:embed="rId5"/>
          <a:stretch>
            <a:fillRect/>
          </a:stretch>
        </p:blipFill>
        <p:spPr>
          <a:xfrm>
            <a:off x="8730434" y="2004405"/>
            <a:ext cx="2863934" cy="1569303"/>
          </a:xfrm>
          <a:prstGeom prst="rect">
            <a:avLst/>
          </a:prstGeom>
        </p:spPr>
      </p:pic>
      <p:sp>
        <p:nvSpPr>
          <p:cNvPr id="3" name="TextBox 3">
            <a:extLst>
              <a:ext uri="{FF2B5EF4-FFF2-40B4-BE49-F238E27FC236}">
                <a16:creationId xmlns:a16="http://schemas.microsoft.com/office/drawing/2014/main" id="{EABB8BCA-995D-1854-2E90-6FFCA514D654}"/>
              </a:ext>
            </a:extLst>
          </p:cNvPr>
          <p:cNvSpPr txBox="1"/>
          <p:nvPr/>
        </p:nvSpPr>
        <p:spPr>
          <a:xfrm>
            <a:off x="164104" y="1029030"/>
            <a:ext cx="3798000" cy="5372344"/>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dirty="0"/>
              <a:t>The verification of metrics for Category A samples showed that 72.8% of results were in agreement with the laboratory analyses, 11.2% were classified as questionable, and 16.0% were not in agreement. For Category B samples, 56.3% of results were in agreement, 34.1% were classified as questionable, and 9.7% were not in agreement. These results indicate that while the majority of stations demonstrate satisfactory performance, a notable proportion of results require further review and potential corrective actions to ensure consistent compliance with the established metrics. </a:t>
            </a:r>
          </a:p>
          <a:p>
            <a:r>
              <a:rPr lang="en-GB" sz="1200" dirty="0"/>
              <a:t>The verification of metrics was also conducted separately by RN technology (CINDERELLA, 3M MANUAL and RASA). The results are as follows:</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b="1" i="1" dirty="0"/>
          </a:p>
          <a:p>
            <a:endParaRPr lang="en-GB" sz="1200" b="1" i="1" dirty="0"/>
          </a:p>
          <a:p>
            <a:r>
              <a:rPr lang="en-GB" sz="1200" b="1" i="1" dirty="0"/>
              <a:t>Overall, these confirms that the PTS has appropriately selected the </a:t>
            </a:r>
            <a:r>
              <a:rPr lang="en-GB" sz="1200" b="1" i="1" baseline="30000" dirty="0"/>
              <a:t>7</a:t>
            </a:r>
            <a:r>
              <a:rPr lang="en-GB" sz="1200" b="1" i="1" dirty="0"/>
              <a:t>Be-based result comparison metrics for assessing a station performance.</a:t>
            </a:r>
            <a:endParaRPr lang="en-GB" sz="1200" b="1" i="1" noProof="0" dirty="0"/>
          </a:p>
        </p:txBody>
      </p:sp>
      <p:sp>
        <p:nvSpPr>
          <p:cNvPr id="4" name="TextBox 3">
            <a:extLst>
              <a:ext uri="{FF2B5EF4-FFF2-40B4-BE49-F238E27FC236}">
                <a16:creationId xmlns:a16="http://schemas.microsoft.com/office/drawing/2014/main" id="{5F5D6B69-6C8C-E7C2-881D-372FA4B019F5}"/>
              </a:ext>
            </a:extLst>
          </p:cNvPr>
          <p:cNvSpPr txBox="1"/>
          <p:nvPr/>
        </p:nvSpPr>
        <p:spPr>
          <a:xfrm>
            <a:off x="4139413" y="1017756"/>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Result comparison for Network QA/QC and Category B samples (2023 and 2024)</a:t>
            </a:r>
          </a:p>
        </p:txBody>
      </p:sp>
      <p:sp>
        <p:nvSpPr>
          <p:cNvPr id="6" name="TextBox 3">
            <a:extLst>
              <a:ext uri="{FF2B5EF4-FFF2-40B4-BE49-F238E27FC236}">
                <a16:creationId xmlns:a16="http://schemas.microsoft.com/office/drawing/2014/main" id="{9790DD0E-603B-4B4A-5D68-4D050F4E436E}"/>
              </a:ext>
            </a:extLst>
          </p:cNvPr>
          <p:cNvSpPr txBox="1"/>
          <p:nvPr/>
        </p:nvSpPr>
        <p:spPr>
          <a:xfrm>
            <a:off x="4196999" y="1493233"/>
            <a:ext cx="3798000" cy="1974429"/>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noProof="0" dirty="0"/>
              <a:t>In 2023 and 2024, a total of 573 particulate samples - 483 Network QA/QC samples and 15 Category B samples, were analysed by 14 certified RLs. A summary of the result comparison is provided in the table below.</a:t>
            </a:r>
          </a:p>
        </p:txBody>
      </p:sp>
      <p:pic>
        <p:nvPicPr>
          <p:cNvPr id="9" name="Picture 8">
            <a:extLst>
              <a:ext uri="{FF2B5EF4-FFF2-40B4-BE49-F238E27FC236}">
                <a16:creationId xmlns:a16="http://schemas.microsoft.com/office/drawing/2014/main" id="{1CC91FA3-A8E2-BE94-860D-4154EB1907F8}"/>
              </a:ext>
            </a:extLst>
          </p:cNvPr>
          <p:cNvPicPr>
            <a:picLocks noChangeAspect="1"/>
          </p:cNvPicPr>
          <p:nvPr/>
        </p:nvPicPr>
        <p:blipFill>
          <a:blip r:embed="rId6"/>
          <a:stretch>
            <a:fillRect/>
          </a:stretch>
        </p:blipFill>
        <p:spPr>
          <a:xfrm>
            <a:off x="4176767" y="2277612"/>
            <a:ext cx="3869984" cy="1241687"/>
          </a:xfrm>
          <a:prstGeom prst="rect">
            <a:avLst/>
          </a:prstGeom>
        </p:spPr>
      </p:pic>
      <p:pic>
        <p:nvPicPr>
          <p:cNvPr id="18" name="Picture 17">
            <a:extLst>
              <a:ext uri="{FF2B5EF4-FFF2-40B4-BE49-F238E27FC236}">
                <a16:creationId xmlns:a16="http://schemas.microsoft.com/office/drawing/2014/main" id="{B7C792C4-E7BF-7834-2C23-683F6ADBA502}"/>
              </a:ext>
            </a:extLst>
          </p:cNvPr>
          <p:cNvPicPr>
            <a:picLocks noChangeAspect="1"/>
          </p:cNvPicPr>
          <p:nvPr/>
        </p:nvPicPr>
        <p:blipFill>
          <a:blip r:embed="rId7"/>
          <a:stretch>
            <a:fillRect/>
          </a:stretch>
        </p:blipFill>
        <p:spPr>
          <a:xfrm>
            <a:off x="164104" y="3606720"/>
            <a:ext cx="1235829" cy="717630"/>
          </a:xfrm>
          <a:prstGeom prst="rect">
            <a:avLst/>
          </a:prstGeom>
        </p:spPr>
      </p:pic>
      <p:pic>
        <p:nvPicPr>
          <p:cNvPr id="22" name="Picture 21">
            <a:extLst>
              <a:ext uri="{FF2B5EF4-FFF2-40B4-BE49-F238E27FC236}">
                <a16:creationId xmlns:a16="http://schemas.microsoft.com/office/drawing/2014/main" id="{97DA4037-6995-9B01-9EF4-F68ACC76379A}"/>
              </a:ext>
            </a:extLst>
          </p:cNvPr>
          <p:cNvPicPr>
            <a:picLocks noChangeAspect="1"/>
          </p:cNvPicPr>
          <p:nvPr/>
        </p:nvPicPr>
        <p:blipFill>
          <a:blip r:embed="rId8"/>
          <a:stretch>
            <a:fillRect/>
          </a:stretch>
        </p:blipFill>
        <p:spPr>
          <a:xfrm>
            <a:off x="172790" y="4474404"/>
            <a:ext cx="1216010" cy="974533"/>
          </a:xfrm>
          <a:prstGeom prst="rect">
            <a:avLst/>
          </a:prstGeom>
        </p:spPr>
      </p:pic>
      <p:pic>
        <p:nvPicPr>
          <p:cNvPr id="24" name="Picture 23">
            <a:extLst>
              <a:ext uri="{FF2B5EF4-FFF2-40B4-BE49-F238E27FC236}">
                <a16:creationId xmlns:a16="http://schemas.microsoft.com/office/drawing/2014/main" id="{09618262-67FB-1FB6-B14F-27283F3D0D55}"/>
              </a:ext>
            </a:extLst>
          </p:cNvPr>
          <p:cNvPicPr>
            <a:picLocks noChangeAspect="1"/>
          </p:cNvPicPr>
          <p:nvPr/>
        </p:nvPicPr>
        <p:blipFill>
          <a:blip r:embed="rId9"/>
          <a:stretch>
            <a:fillRect/>
          </a:stretch>
        </p:blipFill>
        <p:spPr>
          <a:xfrm>
            <a:off x="1505124" y="3598590"/>
            <a:ext cx="1175894" cy="725760"/>
          </a:xfrm>
          <a:prstGeom prst="rect">
            <a:avLst/>
          </a:prstGeom>
        </p:spPr>
      </p:pic>
      <p:pic>
        <p:nvPicPr>
          <p:cNvPr id="25" name="Picture 24">
            <a:extLst>
              <a:ext uri="{FF2B5EF4-FFF2-40B4-BE49-F238E27FC236}">
                <a16:creationId xmlns:a16="http://schemas.microsoft.com/office/drawing/2014/main" id="{C648FE07-5E24-37E7-0C83-015BF6D3B2DC}"/>
              </a:ext>
            </a:extLst>
          </p:cNvPr>
          <p:cNvPicPr>
            <a:picLocks noChangeAspect="1"/>
          </p:cNvPicPr>
          <p:nvPr/>
        </p:nvPicPr>
        <p:blipFill>
          <a:blip r:embed="rId10"/>
          <a:stretch>
            <a:fillRect/>
          </a:stretch>
        </p:blipFill>
        <p:spPr>
          <a:xfrm>
            <a:off x="1524016" y="4485008"/>
            <a:ext cx="1143044" cy="974533"/>
          </a:xfrm>
          <a:prstGeom prst="rect">
            <a:avLst/>
          </a:prstGeom>
        </p:spPr>
      </p:pic>
      <p:pic>
        <p:nvPicPr>
          <p:cNvPr id="32" name="Picture 31">
            <a:extLst>
              <a:ext uri="{FF2B5EF4-FFF2-40B4-BE49-F238E27FC236}">
                <a16:creationId xmlns:a16="http://schemas.microsoft.com/office/drawing/2014/main" id="{522852A3-FD34-3900-3BD6-6FD75831CD54}"/>
              </a:ext>
            </a:extLst>
          </p:cNvPr>
          <p:cNvPicPr>
            <a:picLocks noChangeAspect="1"/>
          </p:cNvPicPr>
          <p:nvPr/>
        </p:nvPicPr>
        <p:blipFill>
          <a:blip r:embed="rId11"/>
          <a:stretch>
            <a:fillRect/>
          </a:stretch>
        </p:blipFill>
        <p:spPr>
          <a:xfrm>
            <a:off x="2786209" y="3580470"/>
            <a:ext cx="1209689" cy="725760"/>
          </a:xfrm>
          <a:prstGeom prst="rect">
            <a:avLst/>
          </a:prstGeom>
        </p:spPr>
      </p:pic>
      <p:pic>
        <p:nvPicPr>
          <p:cNvPr id="34" name="Picture 33">
            <a:extLst>
              <a:ext uri="{FF2B5EF4-FFF2-40B4-BE49-F238E27FC236}">
                <a16:creationId xmlns:a16="http://schemas.microsoft.com/office/drawing/2014/main" id="{453D19D5-E353-CF47-58DB-D35B7833F4F7}"/>
              </a:ext>
            </a:extLst>
          </p:cNvPr>
          <p:cNvPicPr>
            <a:picLocks noChangeAspect="1"/>
          </p:cNvPicPr>
          <p:nvPr/>
        </p:nvPicPr>
        <p:blipFill>
          <a:blip r:embed="rId12"/>
          <a:stretch>
            <a:fillRect/>
          </a:stretch>
        </p:blipFill>
        <p:spPr>
          <a:xfrm>
            <a:off x="2794421" y="4481392"/>
            <a:ext cx="1207291" cy="967545"/>
          </a:xfrm>
          <a:prstGeom prst="rect">
            <a:avLst/>
          </a:prstGeom>
        </p:spPr>
      </p:pic>
      <p:sp>
        <p:nvSpPr>
          <p:cNvPr id="5" name="TextBox 4">
            <a:extLst>
              <a:ext uri="{FF2B5EF4-FFF2-40B4-BE49-F238E27FC236}">
                <a16:creationId xmlns:a16="http://schemas.microsoft.com/office/drawing/2014/main" id="{A3482FF7-D7A1-0E1C-5E27-B8A3155B4A5D}"/>
              </a:ext>
            </a:extLst>
          </p:cNvPr>
          <p:cNvSpPr txBox="1"/>
          <p:nvPr/>
        </p:nvSpPr>
        <p:spPr>
          <a:xfrm>
            <a:off x="8221804" y="3606720"/>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Sample analysis cancellation</a:t>
            </a:r>
          </a:p>
        </p:txBody>
      </p:sp>
      <p:sp>
        <p:nvSpPr>
          <p:cNvPr id="8" name="TextBox 7">
            <a:extLst>
              <a:ext uri="{FF2B5EF4-FFF2-40B4-BE49-F238E27FC236}">
                <a16:creationId xmlns:a16="http://schemas.microsoft.com/office/drawing/2014/main" id="{3B3B9663-A9FD-CCEA-7D1B-1E0977B3A941}"/>
              </a:ext>
            </a:extLst>
          </p:cNvPr>
          <p:cNvSpPr txBox="1"/>
          <p:nvPr/>
        </p:nvSpPr>
        <p:spPr>
          <a:xfrm>
            <a:off x="8243300" y="3895446"/>
            <a:ext cx="3798000" cy="2677656"/>
          </a:xfrm>
          <a:prstGeom prst="rect">
            <a:avLst/>
          </a:prstGeom>
          <a:noFill/>
        </p:spPr>
        <p:txBody>
          <a:bodyPr wrap="square">
            <a:spAutoFit/>
          </a:bodyPr>
          <a:lstStyle/>
          <a:p>
            <a:pPr algn="just"/>
            <a:r>
              <a:rPr lang="en-GB" sz="1200" dirty="0">
                <a:latin typeface="Arial" panose="020B0604020202020204" pitchFamily="34" charset="0"/>
                <a:cs typeface="Arial" panose="020B0604020202020204" pitchFamily="34" charset="0"/>
              </a:rPr>
              <a:t>During the period 2023–2024, the analysis of 46 samples was cancelled due to various issues encountered during the shipment, which prevented the samples from reaching the RLs. The primary reasons for these cancellations include:</a:t>
            </a:r>
          </a:p>
          <a:p>
            <a:pPr marL="171450" indent="-171450" algn="just">
              <a:buFontTx/>
              <a:buChar char="-"/>
            </a:pPr>
            <a:r>
              <a:rPr lang="en-GB" sz="1200" dirty="0">
                <a:latin typeface="Arial" panose="020B0604020202020204" pitchFamily="34" charset="0"/>
                <a:cs typeface="Arial" panose="020B0604020202020204" pitchFamily="34" charset="0"/>
              </a:rPr>
              <a:t>Extended shipment durations;</a:t>
            </a:r>
          </a:p>
          <a:p>
            <a:pPr marL="171450" indent="-171450" algn="just">
              <a:buFontTx/>
              <a:buChar char="-"/>
            </a:pPr>
            <a:r>
              <a:rPr lang="en-GB" sz="1200" dirty="0">
                <a:latin typeface="Arial" panose="020B0604020202020204" pitchFamily="34" charset="0"/>
                <a:cs typeface="Arial" panose="020B0604020202020204" pitchFamily="34" charset="0"/>
              </a:rPr>
              <a:t>Lack of available postal services;</a:t>
            </a:r>
          </a:p>
          <a:p>
            <a:pPr marL="171450" indent="-171450" algn="just">
              <a:buFontTx/>
              <a:buChar char="-"/>
            </a:pPr>
            <a:r>
              <a:rPr lang="en-GB" sz="1200" dirty="0">
                <a:latin typeface="Arial" panose="020B0604020202020204" pitchFamily="34" charset="0"/>
                <a:cs typeface="Arial" panose="020B0604020202020204" pitchFamily="34" charset="0"/>
              </a:rPr>
              <a:t>Samples returned to the station due to customs issues;</a:t>
            </a:r>
          </a:p>
          <a:p>
            <a:pPr marL="171450" indent="-171450" algn="just">
              <a:buFontTx/>
              <a:buChar char="-"/>
            </a:pPr>
            <a:r>
              <a:rPr lang="en-GB" sz="1200" dirty="0">
                <a:latin typeface="Arial" panose="020B0604020202020204" pitchFamily="34" charset="0"/>
                <a:cs typeface="Arial" panose="020B0604020202020204" pitchFamily="34" charset="0"/>
              </a:rPr>
              <a:t>Loss of samples during the transportation;</a:t>
            </a:r>
          </a:p>
          <a:p>
            <a:pPr marL="171450" indent="-171450" algn="just">
              <a:buFontTx/>
              <a:buChar char="-"/>
            </a:pPr>
            <a:r>
              <a:rPr lang="en-GB" sz="1200" dirty="0">
                <a:latin typeface="Arial" panose="020B0604020202020204" pitchFamily="34" charset="0"/>
                <a:cs typeface="Arial" panose="020B0604020202020204" pitchFamily="34" charset="0"/>
              </a:rPr>
              <a:t>Laboratory detector malfunctions;</a:t>
            </a:r>
          </a:p>
          <a:p>
            <a:pPr marL="171450" indent="-171450" algn="just">
              <a:buFontTx/>
              <a:buChar char="-"/>
            </a:pPr>
            <a:r>
              <a:rPr lang="en-GB" sz="1200" dirty="0">
                <a:latin typeface="Arial" panose="020B0604020202020204" pitchFamily="34" charset="0"/>
                <a:cs typeface="Arial" panose="020B0604020202020204" pitchFamily="34" charset="0"/>
              </a:rPr>
              <a:t>Incorrect samples sent by the stations;</a:t>
            </a:r>
          </a:p>
          <a:p>
            <a:pPr marL="171450" indent="-171450" algn="just">
              <a:buFontTx/>
              <a:buChar char="-"/>
            </a:pPr>
            <a:r>
              <a:rPr lang="en-GB" sz="1200" dirty="0">
                <a:latin typeface="Arial" panose="020B0604020202020204" pitchFamily="34" charset="0"/>
                <a:cs typeface="Arial" panose="020B0604020202020204" pitchFamily="34" charset="0"/>
              </a:rPr>
              <a:t>Restrictions related to COVID-19 (up to 05 May 2023*).</a:t>
            </a:r>
          </a:p>
        </p:txBody>
      </p:sp>
      <p:sp>
        <p:nvSpPr>
          <p:cNvPr id="11" name="TextBox 10">
            <a:extLst>
              <a:ext uri="{FF2B5EF4-FFF2-40B4-BE49-F238E27FC236}">
                <a16:creationId xmlns:a16="http://schemas.microsoft.com/office/drawing/2014/main" id="{83241B5B-5F27-DEDD-CF9D-ACE7314128A7}"/>
              </a:ext>
            </a:extLst>
          </p:cNvPr>
          <p:cNvSpPr txBox="1"/>
          <p:nvPr/>
        </p:nvSpPr>
        <p:spPr>
          <a:xfrm>
            <a:off x="98714" y="6376481"/>
            <a:ext cx="3988713" cy="384721"/>
          </a:xfrm>
          <a:prstGeom prst="rect">
            <a:avLst/>
          </a:prstGeom>
          <a:noFill/>
        </p:spPr>
        <p:txBody>
          <a:bodyPr wrap="square">
            <a:spAutoFit/>
          </a:bodyPr>
          <a:lstStyle/>
          <a:p>
            <a:pPr algn="just"/>
            <a:r>
              <a:rPr lang="en-GB" sz="900" dirty="0">
                <a:latin typeface="Arial" panose="020B0604020202020204" pitchFamily="34" charset="0"/>
                <a:cs typeface="Arial" panose="020B0604020202020204" pitchFamily="34" charset="0"/>
              </a:rPr>
              <a:t>*WHO declared that COVID-19 was no longer a Public Health Emergency of International Concern</a:t>
            </a:r>
            <a:r>
              <a:rPr lang="en-GB" sz="1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29238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54F24E-BDE9-43DC-1D84-5D0C3FA448C1}"/>
            </a:ext>
          </a:extLst>
        </p:cNvPr>
        <p:cNvGrpSpPr/>
        <p:nvPr/>
      </p:nvGrpSpPr>
      <p:grpSpPr>
        <a:xfrm>
          <a:off x="0" y="0"/>
          <a:ext cx="0" cy="0"/>
          <a:chOff x="0" y="0"/>
          <a:chExt cx="0" cy="0"/>
        </a:xfrm>
      </p:grpSpPr>
      <p:sp>
        <p:nvSpPr>
          <p:cNvPr id="7" name="TextBox 3">
            <a:extLst>
              <a:ext uri="{FF2B5EF4-FFF2-40B4-BE49-F238E27FC236}">
                <a16:creationId xmlns:a16="http://schemas.microsoft.com/office/drawing/2014/main" id="{5DCC3262-09EF-3FC3-A742-C9793CC94E2B}"/>
              </a:ext>
            </a:extLst>
          </p:cNvPr>
          <p:cNvSpPr txBox="1"/>
          <p:nvPr/>
        </p:nvSpPr>
        <p:spPr>
          <a:xfrm>
            <a:off x="4196999" y="55008"/>
            <a:ext cx="7133942" cy="492443"/>
          </a:xfrm>
          <a:prstGeom prst="rect">
            <a:avLst/>
          </a:prstGeom>
          <a:noFill/>
        </p:spPr>
        <p:txBody>
          <a:bodyPr wrap="square" lIns="0" tIns="0" rIns="0" bIns="0" rtlCol="0" anchor="ctr">
            <a:normAutofit/>
          </a:bodyPr>
          <a:lstStyle/>
          <a:p>
            <a:r>
              <a:rPr lang="en-GB" sz="1600" b="1" noProof="0" dirty="0">
                <a:solidFill>
                  <a:schemeClr val="bg1"/>
                </a:solidFill>
                <a:latin typeface="Arial" panose="020B0604020202020204" pitchFamily="34" charset="0"/>
                <a:cs typeface="Arial" panose="020B0604020202020204" pitchFamily="34" charset="0"/>
              </a:rPr>
              <a:t>Radionuclide IMS Network QA/QC programme</a:t>
            </a:r>
          </a:p>
        </p:txBody>
      </p:sp>
      <p:sp>
        <p:nvSpPr>
          <p:cNvPr id="8" name="TextBox 3">
            <a:extLst>
              <a:ext uri="{FF2B5EF4-FFF2-40B4-BE49-F238E27FC236}">
                <a16:creationId xmlns:a16="http://schemas.microsoft.com/office/drawing/2014/main" id="{CE0C4791-FC84-BE1F-4934-C68979742857}"/>
              </a:ext>
            </a:extLst>
          </p:cNvPr>
          <p:cNvSpPr txBox="1"/>
          <p:nvPr/>
        </p:nvSpPr>
        <p:spPr>
          <a:xfrm>
            <a:off x="100181" y="3107462"/>
            <a:ext cx="3798000" cy="3105268"/>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endParaRPr lang="en-GB" sz="1200" noProof="0" dirty="0"/>
          </a:p>
        </p:txBody>
      </p:sp>
      <p:sp>
        <p:nvSpPr>
          <p:cNvPr id="15" name="TextBox 3">
            <a:extLst>
              <a:ext uri="{FF2B5EF4-FFF2-40B4-BE49-F238E27FC236}">
                <a16:creationId xmlns:a16="http://schemas.microsoft.com/office/drawing/2014/main" id="{637C7933-58DD-02BF-339B-902F281CB8F4}"/>
              </a:ext>
            </a:extLst>
          </p:cNvPr>
          <p:cNvSpPr txBox="1"/>
          <p:nvPr/>
        </p:nvSpPr>
        <p:spPr>
          <a:xfrm>
            <a:off x="4196999" y="659697"/>
            <a:ext cx="7005502" cy="369332"/>
          </a:xfrm>
          <a:prstGeom prst="rect">
            <a:avLst/>
          </a:prstGeom>
          <a:noFill/>
        </p:spPr>
        <p:txBody>
          <a:bodyPr wrap="square" lIns="0" tIns="0" rIns="0" bIns="0" rtlCol="0" anchor="t">
            <a:normAutofit/>
          </a:bodyPr>
          <a:lstStyle/>
          <a:p>
            <a:r>
              <a:rPr lang="pt-BR" sz="1200" noProof="0" dirty="0">
                <a:solidFill>
                  <a:srgbClr val="1A3A64"/>
                </a:solidFill>
                <a:latin typeface="Arial" panose="020B0604020202020204" pitchFamily="34" charset="0"/>
                <a:cs typeface="Arial" panose="020B0604020202020204" pitchFamily="34" charset="0"/>
              </a:rPr>
              <a:t>Marina NIZAMSKA, Martina ROZMARIC, Rodrigo VILLARREAL</a:t>
            </a:r>
            <a:r>
              <a:rPr lang="pt-BR" sz="1200">
                <a:solidFill>
                  <a:srgbClr val="1A3A64"/>
                </a:solidFill>
                <a:latin typeface="Arial" panose="020B0604020202020204" pitchFamily="34" charset="0"/>
                <a:cs typeface="Arial" panose="020B0604020202020204" pitchFamily="34" charset="0"/>
              </a:rPr>
              <a:t>, Felix PINO</a:t>
            </a:r>
            <a:endParaRPr lang="pt-BR" sz="1200" noProof="0" dirty="0">
              <a:solidFill>
                <a:srgbClr val="1A3A64"/>
              </a:solidFill>
              <a:latin typeface="Arial" panose="020B0604020202020204" pitchFamily="34" charset="0"/>
              <a:cs typeface="Arial" panose="020B0604020202020204" pitchFamily="34" charset="0"/>
            </a:endParaRPr>
          </a:p>
        </p:txBody>
      </p:sp>
      <p:sp>
        <p:nvSpPr>
          <p:cNvPr id="19" name="Rechteck 18">
            <a:extLst>
              <a:ext uri="{FF2B5EF4-FFF2-40B4-BE49-F238E27FC236}">
                <a16:creationId xmlns:a16="http://schemas.microsoft.com/office/drawing/2014/main" id="{2348FA24-2A5A-27A3-0AA1-F70F0FA9CC9C}"/>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 name="Title 1">
            <a:extLst>
              <a:ext uri="{FF2B5EF4-FFF2-40B4-BE49-F238E27FC236}">
                <a16:creationId xmlns:a16="http://schemas.microsoft.com/office/drawing/2014/main" id="{02C2F66E-8784-79B3-9FD4-234832DFC5E0}"/>
              </a:ext>
            </a:extLst>
          </p:cNvPr>
          <p:cNvSpPr txBox="1">
            <a:spLocks/>
          </p:cNvSpPr>
          <p:nvPr/>
        </p:nvSpPr>
        <p:spPr>
          <a:xfrm>
            <a:off x="11490959" y="547450"/>
            <a:ext cx="701041" cy="271663"/>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1050" b="1" noProof="0" dirty="0">
                <a:solidFill>
                  <a:srgbClr val="1B3B65"/>
                </a:solidFill>
                <a:latin typeface="Arial" panose="020B0604020202020204" pitchFamily="34" charset="0"/>
                <a:cs typeface="Arial" panose="020B0604020202020204" pitchFamily="34" charset="0"/>
              </a:rPr>
              <a:t>P4.1-872</a:t>
            </a:r>
            <a:endParaRPr lang="en-GB" sz="2800" b="1" noProof="0" dirty="0">
              <a:solidFill>
                <a:srgbClr val="1B3B65"/>
              </a:solidFill>
              <a:latin typeface="Arial" panose="020B0604020202020204" pitchFamily="34" charset="0"/>
              <a:cs typeface="Arial" panose="020B0604020202020204" pitchFamily="34" charset="0"/>
            </a:endParaRPr>
          </a:p>
        </p:txBody>
      </p:sp>
      <p:pic>
        <p:nvPicPr>
          <p:cNvPr id="13" name="Picture 12">
            <a:extLst>
              <a:ext uri="{FF2B5EF4-FFF2-40B4-BE49-F238E27FC236}">
                <a16:creationId xmlns:a16="http://schemas.microsoft.com/office/drawing/2014/main" id="{D27379DF-7260-95F4-943F-AB70A447F49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79459" y="6401373"/>
            <a:ext cx="2305248" cy="369168"/>
          </a:xfrm>
          <a:prstGeom prst="rect">
            <a:avLst/>
          </a:prstGeom>
          <a:noFill/>
          <a:ln>
            <a:noFill/>
          </a:ln>
        </p:spPr>
      </p:pic>
      <p:sp>
        <p:nvSpPr>
          <p:cNvPr id="5" name="TextBox 3">
            <a:extLst>
              <a:ext uri="{FF2B5EF4-FFF2-40B4-BE49-F238E27FC236}">
                <a16:creationId xmlns:a16="http://schemas.microsoft.com/office/drawing/2014/main" id="{EE7763F5-47B1-2E85-AD5F-55F073E4A549}"/>
              </a:ext>
            </a:extLst>
          </p:cNvPr>
          <p:cNvSpPr txBox="1"/>
          <p:nvPr/>
        </p:nvSpPr>
        <p:spPr>
          <a:xfrm>
            <a:off x="8043479" y="1029029"/>
            <a:ext cx="3798000" cy="1689323"/>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1200" dirty="0"/>
              <a:t>The IMS Particulate Network QA/QC Programme is an effective tool for identifying issues at the IMS station level. </a:t>
            </a:r>
          </a:p>
          <a:p>
            <a:r>
              <a:rPr lang="en-GB" sz="1200" dirty="0"/>
              <a:t>The QA/QC </a:t>
            </a:r>
            <a:r>
              <a:rPr lang="en-GB" sz="1200" baseline="30000" dirty="0"/>
              <a:t>7</a:t>
            </a:r>
            <a:r>
              <a:rPr lang="en-GB" sz="1200" dirty="0"/>
              <a:t>Be metrics, established in accordance with the ISO 13528:2022 – Statistical methods for use in proficiency testing by interlaboratory comparison, have been proven to be effective in detecting potential issues at stations or laboratories that require immediate actions.</a:t>
            </a:r>
            <a:endParaRPr lang="en-GB" sz="1200" noProof="0" dirty="0"/>
          </a:p>
        </p:txBody>
      </p:sp>
      <p:sp>
        <p:nvSpPr>
          <p:cNvPr id="11" name="TextBox 3">
            <a:extLst>
              <a:ext uri="{FF2B5EF4-FFF2-40B4-BE49-F238E27FC236}">
                <a16:creationId xmlns:a16="http://schemas.microsoft.com/office/drawing/2014/main" id="{FDBE04E2-1C22-CE7A-BFD0-A31095B58C23}"/>
              </a:ext>
            </a:extLst>
          </p:cNvPr>
          <p:cNvSpPr txBox="1"/>
          <p:nvPr/>
        </p:nvSpPr>
        <p:spPr>
          <a:xfrm>
            <a:off x="4037693" y="3400713"/>
            <a:ext cx="3712049"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Conclusion</a:t>
            </a:r>
          </a:p>
        </p:txBody>
      </p:sp>
      <p:pic>
        <p:nvPicPr>
          <p:cNvPr id="38" name="Picture 37">
            <a:extLst>
              <a:ext uri="{FF2B5EF4-FFF2-40B4-BE49-F238E27FC236}">
                <a16:creationId xmlns:a16="http://schemas.microsoft.com/office/drawing/2014/main" id="{A29A33CF-45D1-F6B7-8D6D-6AF57628817A}"/>
              </a:ext>
            </a:extLst>
          </p:cNvPr>
          <p:cNvPicPr>
            <a:picLocks noChangeAspect="1"/>
          </p:cNvPicPr>
          <p:nvPr/>
        </p:nvPicPr>
        <p:blipFill>
          <a:blip r:embed="rId4"/>
          <a:stretch>
            <a:fillRect/>
          </a:stretch>
        </p:blipFill>
        <p:spPr>
          <a:xfrm>
            <a:off x="283057" y="2082339"/>
            <a:ext cx="3628376" cy="1689323"/>
          </a:xfrm>
          <a:prstGeom prst="rect">
            <a:avLst/>
          </a:prstGeom>
        </p:spPr>
      </p:pic>
      <p:sp>
        <p:nvSpPr>
          <p:cNvPr id="39" name="TextBox 38">
            <a:extLst>
              <a:ext uri="{FF2B5EF4-FFF2-40B4-BE49-F238E27FC236}">
                <a16:creationId xmlns:a16="http://schemas.microsoft.com/office/drawing/2014/main" id="{9F0DAC01-1FA9-13D1-2FF3-5E9EF6E2258F}"/>
              </a:ext>
            </a:extLst>
          </p:cNvPr>
          <p:cNvSpPr txBox="1"/>
          <p:nvPr/>
        </p:nvSpPr>
        <p:spPr>
          <a:xfrm>
            <a:off x="215757" y="1305168"/>
            <a:ext cx="3790923" cy="830997"/>
          </a:xfrm>
          <a:prstGeom prst="rect">
            <a:avLst/>
          </a:prstGeom>
          <a:noFill/>
        </p:spPr>
        <p:txBody>
          <a:bodyPr wrap="square">
            <a:spAutoFit/>
          </a:bodyPr>
          <a:lstStyle/>
          <a:p>
            <a:pPr algn="just"/>
            <a:r>
              <a:rPr lang="en-GB" sz="1200" b="1" u="sng" dirty="0">
                <a:latin typeface="Arial" panose="020B0604020202020204" pitchFamily="34" charset="0"/>
                <a:cs typeface="Arial" panose="020B0604020202020204" pitchFamily="34" charset="0"/>
              </a:rPr>
              <a:t>Example 1:</a:t>
            </a:r>
            <a:r>
              <a:rPr lang="en-GB" sz="1200" dirty="0">
                <a:latin typeface="Arial" panose="020B0604020202020204" pitchFamily="34" charset="0"/>
                <a:cs typeface="Arial" panose="020B0604020202020204" pitchFamily="34" charset="0"/>
              </a:rPr>
              <a:t> A seasonal sandstorms during the boreal summer coincided with the discrepant results. The samples may have exhibited higher variability in final thickness and mass density.</a:t>
            </a:r>
          </a:p>
        </p:txBody>
      </p:sp>
      <p:sp>
        <p:nvSpPr>
          <p:cNvPr id="40" name="TextBox 39">
            <a:extLst>
              <a:ext uri="{FF2B5EF4-FFF2-40B4-BE49-F238E27FC236}">
                <a16:creationId xmlns:a16="http://schemas.microsoft.com/office/drawing/2014/main" id="{EF201EA4-8897-DAB3-2DE5-DDA1B65224F8}"/>
              </a:ext>
            </a:extLst>
          </p:cNvPr>
          <p:cNvSpPr txBox="1"/>
          <p:nvPr/>
        </p:nvSpPr>
        <p:spPr>
          <a:xfrm>
            <a:off x="3972335" y="982003"/>
            <a:ext cx="3962874" cy="461665"/>
          </a:xfrm>
          <a:prstGeom prst="rect">
            <a:avLst/>
          </a:prstGeom>
          <a:noFill/>
        </p:spPr>
        <p:txBody>
          <a:bodyPr wrap="square">
            <a:spAutoFit/>
          </a:bodyPr>
          <a:lstStyle/>
          <a:p>
            <a:pPr algn="just"/>
            <a:r>
              <a:rPr lang="en-GB" sz="1200" b="1" u="sng" dirty="0">
                <a:latin typeface="Arial" panose="020B0604020202020204" pitchFamily="34" charset="0"/>
                <a:cs typeface="Arial" panose="020B0604020202020204" pitchFamily="34" charset="0"/>
              </a:rPr>
              <a:t>Example 3:</a:t>
            </a:r>
            <a:r>
              <a:rPr lang="en-GB"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No any technical issues were identified with the station detection system. </a:t>
            </a:r>
            <a:endParaRPr lang="en-GB" sz="1200" dirty="0">
              <a:latin typeface="Arial" panose="020B0604020202020204" pitchFamily="34" charset="0"/>
              <a:cs typeface="Arial" panose="020B0604020202020204" pitchFamily="34" charset="0"/>
            </a:endParaRPr>
          </a:p>
        </p:txBody>
      </p:sp>
      <p:graphicFrame>
        <p:nvGraphicFramePr>
          <p:cNvPr id="48" name="Table 47">
            <a:extLst>
              <a:ext uri="{FF2B5EF4-FFF2-40B4-BE49-F238E27FC236}">
                <a16:creationId xmlns:a16="http://schemas.microsoft.com/office/drawing/2014/main" id="{8CD0250D-5822-BE24-452B-91637B1388CE}"/>
              </a:ext>
            </a:extLst>
          </p:cNvPr>
          <p:cNvGraphicFramePr>
            <a:graphicFrameLocks noGrp="1"/>
          </p:cNvGraphicFramePr>
          <p:nvPr>
            <p:extLst>
              <p:ext uri="{D42A27DB-BD31-4B8C-83A1-F6EECF244321}">
                <p14:modId xmlns:p14="http://schemas.microsoft.com/office/powerpoint/2010/main" val="721225506"/>
              </p:ext>
            </p:extLst>
          </p:nvPr>
        </p:nvGraphicFramePr>
        <p:xfrm>
          <a:off x="4114950" y="1476507"/>
          <a:ext cx="3702981" cy="712364"/>
        </p:xfrm>
        <a:graphic>
          <a:graphicData uri="http://schemas.openxmlformats.org/drawingml/2006/table">
            <a:tbl>
              <a:tblPr firstRow="1" firstCol="1" bandRow="1"/>
              <a:tblGrid>
                <a:gridCol w="1727160">
                  <a:extLst>
                    <a:ext uri="{9D8B030D-6E8A-4147-A177-3AD203B41FA5}">
                      <a16:colId xmlns:a16="http://schemas.microsoft.com/office/drawing/2014/main" val="4035415230"/>
                    </a:ext>
                  </a:extLst>
                </a:gridCol>
                <a:gridCol w="919211">
                  <a:extLst>
                    <a:ext uri="{9D8B030D-6E8A-4147-A177-3AD203B41FA5}">
                      <a16:colId xmlns:a16="http://schemas.microsoft.com/office/drawing/2014/main" val="1394798049"/>
                    </a:ext>
                  </a:extLst>
                </a:gridCol>
                <a:gridCol w="1056610">
                  <a:extLst>
                    <a:ext uri="{9D8B030D-6E8A-4147-A177-3AD203B41FA5}">
                      <a16:colId xmlns:a16="http://schemas.microsoft.com/office/drawing/2014/main" val="3746390779"/>
                    </a:ext>
                  </a:extLst>
                </a:gridCol>
              </a:tblGrid>
              <a:tr h="23629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en-US" sz="12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SRID</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en-US" sz="12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ζ -score</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en-US" sz="1200" b="1">
                          <a:solidFill>
                            <a:srgbClr val="000000"/>
                          </a:solidFill>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2165394356"/>
                  </a:ext>
                </a:extLst>
              </a:tr>
              <a:tr h="23803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Bef>
                          <a:spcPts val="300"/>
                        </a:spcBef>
                        <a:spcAft>
                          <a:spcPts val="800"/>
                        </a:spcAft>
                      </a:pPr>
                      <a:r>
                        <a:rPr lang="en-US"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XX202311230611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200" dirty="0">
                          <a:solidFill>
                            <a:srgbClr val="FFFFFF"/>
                          </a:solidFill>
                          <a:effectLst/>
                          <a:latin typeface="Arial" panose="020B0604020202020204" pitchFamily="34" charset="0"/>
                          <a:ea typeface="Calibri" panose="020F0502020204030204" pitchFamily="34" charset="0"/>
                          <a:cs typeface="Arial" panose="020B0604020202020204" pitchFamily="34" charset="0"/>
                        </a:rPr>
                        <a:t>4.02</a:t>
                      </a:r>
                      <a:endParaRPr lang="en-GB" sz="1200" dirty="0">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4747"/>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en-US" sz="1200" dirty="0">
                          <a:solidFill>
                            <a:srgbClr val="FFFFFF"/>
                          </a:solidFill>
                          <a:effectLst/>
                          <a:latin typeface="Arial" panose="020B0604020202020204" pitchFamily="34" charset="0"/>
                          <a:ea typeface="Calibri" panose="020F0502020204030204" pitchFamily="34" charset="0"/>
                          <a:cs typeface="Arial" panose="020B0604020202020204" pitchFamily="34" charset="0"/>
                        </a:rPr>
                        <a:t>-17.54</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4747"/>
                    </a:solidFill>
                  </a:tcPr>
                </a:tc>
                <a:extLst>
                  <a:ext uri="{0D108BD9-81ED-4DB2-BD59-A6C34878D82A}">
                    <a16:rowId xmlns:a16="http://schemas.microsoft.com/office/drawing/2014/main" val="260255003"/>
                  </a:ext>
                </a:extLst>
              </a:tr>
              <a:tr h="23803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Bef>
                          <a:spcPts val="300"/>
                        </a:spcBef>
                        <a:spcAft>
                          <a:spcPts val="800"/>
                        </a:spcAft>
                      </a:pPr>
                      <a:r>
                        <a:rPr lang="en-US"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XX202403070611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200" dirty="0">
                          <a:solidFill>
                            <a:srgbClr val="FFFFFF"/>
                          </a:solidFill>
                          <a:effectLst/>
                          <a:latin typeface="Arial" panose="020B0604020202020204" pitchFamily="34" charset="0"/>
                          <a:ea typeface="Calibri" panose="020F0502020204030204" pitchFamily="34" charset="0"/>
                          <a:cs typeface="Arial" panose="020B0604020202020204" pitchFamily="34" charset="0"/>
                        </a:rPr>
                        <a:t>4.40</a:t>
                      </a:r>
                      <a:endParaRPr lang="en-GB" sz="1200" dirty="0">
                        <a:latin typeface="Arial" panose="020B060402020202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4747"/>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800"/>
                        </a:spcAft>
                      </a:pPr>
                      <a:r>
                        <a:rPr lang="bg-BG" sz="1200" dirty="0">
                          <a:solidFill>
                            <a:srgbClr val="FFFFFF"/>
                          </a:solidFill>
                          <a:effectLst/>
                          <a:latin typeface="Arial" panose="020B0604020202020204" pitchFamily="34" charset="0"/>
                          <a:ea typeface="Calibri" panose="020F0502020204030204" pitchFamily="34" charset="0"/>
                          <a:cs typeface="Arial" panose="020B0604020202020204" pitchFamily="34" charset="0"/>
                        </a:rPr>
                        <a:t>-18.87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4747"/>
                    </a:solidFill>
                  </a:tcPr>
                </a:tc>
                <a:extLst>
                  <a:ext uri="{0D108BD9-81ED-4DB2-BD59-A6C34878D82A}">
                    <a16:rowId xmlns:a16="http://schemas.microsoft.com/office/drawing/2014/main" val="846649221"/>
                  </a:ext>
                </a:extLst>
              </a:tr>
            </a:tbl>
          </a:graphicData>
        </a:graphic>
      </p:graphicFrame>
      <p:sp>
        <p:nvSpPr>
          <p:cNvPr id="51" name="TextBox 50">
            <a:extLst>
              <a:ext uri="{FF2B5EF4-FFF2-40B4-BE49-F238E27FC236}">
                <a16:creationId xmlns:a16="http://schemas.microsoft.com/office/drawing/2014/main" id="{BAB757C4-2807-91F8-0796-03227F9C9A9A}"/>
              </a:ext>
            </a:extLst>
          </p:cNvPr>
          <p:cNvSpPr txBox="1"/>
          <p:nvPr/>
        </p:nvSpPr>
        <p:spPr>
          <a:xfrm>
            <a:off x="4037694" y="2227253"/>
            <a:ext cx="3879525" cy="1200329"/>
          </a:xfrm>
          <a:prstGeom prst="rect">
            <a:avLst/>
          </a:prstGeom>
          <a:noFill/>
        </p:spPr>
        <p:txBody>
          <a:bodyPr wrap="square">
            <a:spAutoFit/>
          </a:bodyPr>
          <a:lstStyle/>
          <a:p>
            <a:pPr algn="just"/>
            <a:r>
              <a:rPr lang="en-GB" sz="1200" dirty="0">
                <a:latin typeface="Arial" panose="020B0604020202020204" pitchFamily="34" charset="0"/>
                <a:cs typeface="Arial" panose="020B0604020202020204" pitchFamily="34" charset="0"/>
              </a:rPr>
              <a:t>It was decided to conduct a new calibration of the detector with expert support from the PTS, as this was the second calibration of the detector (the previous one was performed in 2022 by the SO). Following the recalibration, the QC result comparison returned to acceptable values.</a:t>
            </a:r>
          </a:p>
        </p:txBody>
      </p:sp>
      <p:sp>
        <p:nvSpPr>
          <p:cNvPr id="4" name="TextBox 3">
            <a:extLst>
              <a:ext uri="{FF2B5EF4-FFF2-40B4-BE49-F238E27FC236}">
                <a16:creationId xmlns:a16="http://schemas.microsoft.com/office/drawing/2014/main" id="{D58C467C-CCDE-7A3A-6179-0A727F4415EA}"/>
              </a:ext>
            </a:extLst>
          </p:cNvPr>
          <p:cNvSpPr txBox="1"/>
          <p:nvPr/>
        </p:nvSpPr>
        <p:spPr>
          <a:xfrm>
            <a:off x="4005306" y="3723717"/>
            <a:ext cx="3879525" cy="2862322"/>
          </a:xfrm>
          <a:prstGeom prst="rect">
            <a:avLst/>
          </a:prstGeom>
          <a:noFill/>
        </p:spPr>
        <p:txBody>
          <a:bodyPr wrap="square">
            <a:spAutoFit/>
          </a:bodyPr>
          <a:lstStyle/>
          <a:p>
            <a:pPr algn="just"/>
            <a:r>
              <a:rPr lang="en-GB" sz="1200" dirty="0">
                <a:latin typeface="Arial" panose="020B0604020202020204" pitchFamily="34" charset="0"/>
                <a:cs typeface="Arial" panose="020B0604020202020204" pitchFamily="34" charset="0"/>
              </a:rPr>
              <a:t>Overall, the 2023–2024 data demonstrate that the IDC and radionuclide laboratory results for Network QA/QC and Level 5 samples are in a good agreement, confirming reliable operation of the IMS network. </a:t>
            </a:r>
          </a:p>
          <a:p>
            <a:pPr algn="just"/>
            <a:r>
              <a:rPr lang="en-GB" sz="1200" dirty="0">
                <a:latin typeface="Arial" panose="020B0604020202020204" pitchFamily="34" charset="0"/>
                <a:cs typeface="Arial" panose="020B0604020202020204" pitchFamily="34" charset="0"/>
              </a:rPr>
              <a:t>For Category B split samples, the discrepancies in result comparison are larger as the activity may not be homogeneously distributed within the sample volume.</a:t>
            </a:r>
          </a:p>
          <a:p>
            <a:pPr algn="just"/>
            <a:r>
              <a:rPr lang="en-GB" sz="1200" dirty="0">
                <a:latin typeface="Arial" panose="020B0604020202020204" pitchFamily="34" charset="0"/>
                <a:cs typeface="Arial" panose="020B0604020202020204" pitchFamily="34" charset="0"/>
              </a:rPr>
              <a:t>Radionuclide laboratories provide high-quality and timely services in supporting the IMS Network. </a:t>
            </a:r>
          </a:p>
          <a:p>
            <a:pPr algn="just"/>
            <a:r>
              <a:rPr lang="en-GB" sz="1200" dirty="0">
                <a:latin typeface="Arial" panose="020B0604020202020204" pitchFamily="34" charset="0"/>
                <a:cs typeface="Arial" panose="020B0604020202020204" pitchFamily="34" charset="0"/>
              </a:rPr>
              <a:t>Strong collaboration between Station Operators, Radionuclide Laboratories, and the PTS ensures the successful implementation of the Network QA/QC Programme, despite occasional challenges related to the sample shipment process, including various environmental and political conditions.</a:t>
            </a:r>
          </a:p>
        </p:txBody>
      </p:sp>
      <p:sp>
        <p:nvSpPr>
          <p:cNvPr id="6" name="TextBox 3">
            <a:extLst>
              <a:ext uri="{FF2B5EF4-FFF2-40B4-BE49-F238E27FC236}">
                <a16:creationId xmlns:a16="http://schemas.microsoft.com/office/drawing/2014/main" id="{DB57C274-7617-1745-5F24-ABE2FFA03B21}"/>
              </a:ext>
            </a:extLst>
          </p:cNvPr>
          <p:cNvSpPr txBox="1"/>
          <p:nvPr/>
        </p:nvSpPr>
        <p:spPr>
          <a:xfrm>
            <a:off x="8176535" y="2935461"/>
            <a:ext cx="3724152"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References</a:t>
            </a:r>
          </a:p>
        </p:txBody>
      </p:sp>
      <p:sp>
        <p:nvSpPr>
          <p:cNvPr id="10" name="TextBox 9">
            <a:extLst>
              <a:ext uri="{FF2B5EF4-FFF2-40B4-BE49-F238E27FC236}">
                <a16:creationId xmlns:a16="http://schemas.microsoft.com/office/drawing/2014/main" id="{9D2C9076-5A51-DAC3-E958-C8DCCBCC5E20}"/>
              </a:ext>
            </a:extLst>
          </p:cNvPr>
          <p:cNvSpPr txBox="1"/>
          <p:nvPr/>
        </p:nvSpPr>
        <p:spPr>
          <a:xfrm>
            <a:off x="8043479" y="3227198"/>
            <a:ext cx="3899217" cy="2123658"/>
          </a:xfrm>
          <a:prstGeom prst="rect">
            <a:avLst/>
          </a:prstGeom>
          <a:noFill/>
        </p:spPr>
        <p:txBody>
          <a:bodyPr wrap="square">
            <a:spAutoFit/>
          </a:bodyPr>
          <a:lstStyle/>
          <a:p>
            <a:pPr marL="228600" indent="-228600" algn="just">
              <a:buFont typeface="+mj-lt"/>
              <a:buAutoNum type="arabicPeriod"/>
            </a:pPr>
            <a:r>
              <a:rPr lang="en-GB" sz="1100" dirty="0">
                <a:latin typeface="Arial" panose="020B0604020202020204" pitchFamily="34" charset="0"/>
                <a:cs typeface="Arial" panose="020B0604020202020204" pitchFamily="34" charset="0"/>
              </a:rPr>
              <a:t>CTBT/WGB/TL-11,17/18/Rev.7 Operational Manual for Radionuclide Monitoring and the International Exchange of Radionuclide Data</a:t>
            </a:r>
          </a:p>
          <a:p>
            <a:pPr marL="228600" indent="-228600" algn="just">
              <a:buFont typeface="+mj-lt"/>
              <a:buAutoNum type="arabicPeriod"/>
            </a:pPr>
            <a:r>
              <a:rPr lang="en-GB" sz="1100" dirty="0">
                <a:latin typeface="Arial" panose="020B0604020202020204" pitchFamily="34" charset="0"/>
                <a:cs typeface="Arial" panose="020B0604020202020204" pitchFamily="34" charset="0"/>
              </a:rPr>
              <a:t>CTBT/PTS/INF.96/Rev.10 Certification and Surveillance Assessment of Radionuclide Laboratories for Particulate and Noble Gas Sample Analysis</a:t>
            </a:r>
          </a:p>
          <a:p>
            <a:pPr marL="228600" indent="-228600" algn="just">
              <a:buFont typeface="+mj-lt"/>
              <a:buAutoNum type="arabicPeriod"/>
            </a:pPr>
            <a:r>
              <a:rPr lang="en-GB" sz="1100" dirty="0">
                <a:latin typeface="Arial" panose="020B0604020202020204" pitchFamily="34" charset="0"/>
                <a:cs typeface="Arial" panose="020B0604020202020204" pitchFamily="34" charset="0"/>
              </a:rPr>
              <a:t>IDC-QMS-PLN-850 Particulate and Noble Gas Quality Assurance Plan</a:t>
            </a:r>
          </a:p>
          <a:p>
            <a:pPr marL="228600" indent="-228600" algn="just">
              <a:buFont typeface="+mj-lt"/>
              <a:buAutoNum type="arabicPeriod"/>
            </a:pPr>
            <a:r>
              <a:rPr lang="en-GB" sz="1100" dirty="0">
                <a:latin typeface="Arial" panose="020B0604020202020204" pitchFamily="34" charset="0"/>
                <a:cs typeface="Arial" panose="020B0604020202020204" pitchFamily="34" charset="0"/>
              </a:rPr>
              <a:t>ISO 13528:2022(E) Statistical methods for use in proficiency testing by interlaboratory comparison</a:t>
            </a:r>
          </a:p>
          <a:p>
            <a:pPr marL="228600" indent="-228600" algn="just">
              <a:buFont typeface="+mj-lt"/>
              <a:buAutoNum type="arabicPeriod"/>
            </a:pPr>
            <a:r>
              <a:rPr lang="en-GB" sz="1100" dirty="0">
                <a:latin typeface="Arial" panose="020B0604020202020204" pitchFamily="34" charset="0"/>
                <a:cs typeface="Arial" panose="020B0604020202020204" pitchFamily="34" charset="0"/>
              </a:rPr>
              <a:t>IDC-ENG-SPC-103-Rev.8  Formats and Protocols for Messages</a:t>
            </a:r>
          </a:p>
        </p:txBody>
      </p:sp>
      <p:sp>
        <p:nvSpPr>
          <p:cNvPr id="12" name="TextBox 11">
            <a:extLst>
              <a:ext uri="{FF2B5EF4-FFF2-40B4-BE49-F238E27FC236}">
                <a16:creationId xmlns:a16="http://schemas.microsoft.com/office/drawing/2014/main" id="{789E95EF-AFDE-092A-1987-F9237CCA9FE7}"/>
              </a:ext>
            </a:extLst>
          </p:cNvPr>
          <p:cNvSpPr txBox="1"/>
          <p:nvPr/>
        </p:nvSpPr>
        <p:spPr>
          <a:xfrm>
            <a:off x="212219" y="949164"/>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t>Examples of PTS Warning/Actions</a:t>
            </a:r>
          </a:p>
        </p:txBody>
      </p:sp>
      <p:sp>
        <p:nvSpPr>
          <p:cNvPr id="17" name="TextBox 16">
            <a:extLst>
              <a:ext uri="{FF2B5EF4-FFF2-40B4-BE49-F238E27FC236}">
                <a16:creationId xmlns:a16="http://schemas.microsoft.com/office/drawing/2014/main" id="{6D578269-EF36-CC4A-85FD-426A202FECFB}"/>
              </a:ext>
            </a:extLst>
          </p:cNvPr>
          <p:cNvSpPr txBox="1"/>
          <p:nvPr/>
        </p:nvSpPr>
        <p:spPr>
          <a:xfrm>
            <a:off x="129781" y="3824369"/>
            <a:ext cx="3842554" cy="461665"/>
          </a:xfrm>
          <a:prstGeom prst="rect">
            <a:avLst/>
          </a:prstGeom>
          <a:noFill/>
        </p:spPr>
        <p:txBody>
          <a:bodyPr wrap="square">
            <a:spAutoFit/>
          </a:bodyPr>
          <a:lstStyle/>
          <a:p>
            <a:pPr algn="just"/>
            <a:r>
              <a:rPr lang="en-GB" sz="1200" b="1" u="sng" dirty="0">
                <a:latin typeface="Arial" panose="020B0604020202020204" pitchFamily="34" charset="0"/>
                <a:cs typeface="Arial" panose="020B0604020202020204" pitchFamily="34" charset="0"/>
              </a:rPr>
              <a:t>Example 2:</a:t>
            </a:r>
            <a:r>
              <a:rPr lang="en-GB" sz="1200" dirty="0">
                <a:latin typeface="Arial" panose="020B0604020202020204" pitchFamily="34" charset="0"/>
                <a:cs typeface="Arial" panose="020B0604020202020204" pitchFamily="34" charset="0"/>
              </a:rPr>
              <a:t> Detector </a:t>
            </a:r>
            <a:r>
              <a:rPr lang="en-US" sz="1200" dirty="0">
                <a:latin typeface="Arial" panose="020B0604020202020204" pitchFamily="34" charset="0"/>
                <a:cs typeface="Arial" panose="020B0604020202020204" pitchFamily="34" charset="0"/>
              </a:rPr>
              <a:t>resolution degradation at the station was identified.</a:t>
            </a:r>
            <a:endParaRPr lang="en-GB" sz="1200" dirty="0">
              <a:latin typeface="Arial" panose="020B0604020202020204" pitchFamily="34" charset="0"/>
              <a:cs typeface="Arial" panose="020B0604020202020204" pitchFamily="34" charset="0"/>
            </a:endParaRPr>
          </a:p>
        </p:txBody>
      </p:sp>
      <p:pic>
        <p:nvPicPr>
          <p:cNvPr id="26" name="Picture 25">
            <a:extLst>
              <a:ext uri="{FF2B5EF4-FFF2-40B4-BE49-F238E27FC236}">
                <a16:creationId xmlns:a16="http://schemas.microsoft.com/office/drawing/2014/main" id="{48CAB60A-7B35-D82E-C135-2486E51EB398}"/>
              </a:ext>
            </a:extLst>
          </p:cNvPr>
          <p:cNvPicPr>
            <a:picLocks noChangeAspect="1"/>
          </p:cNvPicPr>
          <p:nvPr/>
        </p:nvPicPr>
        <p:blipFill>
          <a:blip r:embed="rId5"/>
          <a:stretch>
            <a:fillRect/>
          </a:stretch>
        </p:blipFill>
        <p:spPr>
          <a:xfrm>
            <a:off x="207292" y="5505271"/>
            <a:ext cx="3718689" cy="1080686"/>
          </a:xfrm>
          <a:prstGeom prst="rect">
            <a:avLst/>
          </a:prstGeom>
        </p:spPr>
      </p:pic>
      <p:pic>
        <p:nvPicPr>
          <p:cNvPr id="27" name="Picture 26">
            <a:extLst>
              <a:ext uri="{FF2B5EF4-FFF2-40B4-BE49-F238E27FC236}">
                <a16:creationId xmlns:a16="http://schemas.microsoft.com/office/drawing/2014/main" id="{363CC8E0-53A1-1F8F-3B7B-AFB76082C756}"/>
              </a:ext>
            </a:extLst>
          </p:cNvPr>
          <p:cNvPicPr>
            <a:picLocks noChangeAspect="1"/>
          </p:cNvPicPr>
          <p:nvPr/>
        </p:nvPicPr>
        <p:blipFill>
          <a:blip r:embed="rId6"/>
          <a:stretch>
            <a:fillRect/>
          </a:stretch>
        </p:blipFill>
        <p:spPr>
          <a:xfrm>
            <a:off x="207293" y="4286034"/>
            <a:ext cx="3718689" cy="1130350"/>
          </a:xfrm>
          <a:prstGeom prst="rect">
            <a:avLst/>
          </a:prstGeom>
        </p:spPr>
      </p:pic>
    </p:spTree>
    <p:extLst>
      <p:ext uri="{BB962C8B-B14F-4D97-AF65-F5344CB8AC3E}">
        <p14:creationId xmlns:p14="http://schemas.microsoft.com/office/powerpoint/2010/main" val="8573383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SnT2025_E-Poster Template_CLEAN_250702</Template>
  <TotalTime>866</TotalTime>
  <Words>1714</Words>
  <Application>Microsoft Office PowerPoint</Application>
  <PresentationFormat>Widescreen</PresentationFormat>
  <Paragraphs>106</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Cambria Math</vt:lpstr>
      <vt:lpstr>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NIZAMSKA Marina</dc:creator>
  <cp:lastModifiedBy>NIZAMSKA Marina</cp:lastModifiedBy>
  <cp:revision>84</cp:revision>
  <cp:lastPrinted>2025-09-01T08:08:15Z</cp:lastPrinted>
  <dcterms:created xsi:type="dcterms:W3CDTF">2025-08-11T14:07:32Z</dcterms:created>
  <dcterms:modified xsi:type="dcterms:W3CDTF">2025-09-02T06:41:57Z</dcterms:modified>
</cp:coreProperties>
</file>