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BC6"/>
    <a:srgbClr val="1A3A64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GIOTIS Christos" userId="6f86ebb3-46f4-4be7-9444-aa32cc04a04e" providerId="ADAL" clId="{B9DF8797-4DFC-486A-97E9-2DAF4963417F}"/>
    <pc:docChg chg="undo custSel modSld">
      <pc:chgData name="SARAGIOTIS Christos" userId="6f86ebb3-46f4-4be7-9444-aa32cc04a04e" providerId="ADAL" clId="{B9DF8797-4DFC-486A-97E9-2DAF4963417F}" dt="2025-08-29T17:23:31.251" v="72" actId="1036"/>
      <pc:docMkLst>
        <pc:docMk/>
      </pc:docMkLst>
      <pc:sldChg chg="modSp mod">
        <pc:chgData name="SARAGIOTIS Christos" userId="6f86ebb3-46f4-4be7-9444-aa32cc04a04e" providerId="ADAL" clId="{B9DF8797-4DFC-486A-97E9-2DAF4963417F}" dt="2025-08-29T17:23:31.251" v="72" actId="1036"/>
        <pc:sldMkLst>
          <pc:docMk/>
          <pc:sldMk cId="3649860611" sldId="256"/>
        </pc:sldMkLst>
        <pc:spChg chg="mod">
          <ac:chgData name="SARAGIOTIS Christos" userId="6f86ebb3-46f4-4be7-9444-aa32cc04a04e" providerId="ADAL" clId="{B9DF8797-4DFC-486A-97E9-2DAF4963417F}" dt="2025-08-29T17:23:21.831" v="48" actId="20577"/>
          <ac:spMkLst>
            <pc:docMk/>
            <pc:sldMk cId="3649860611" sldId="256"/>
            <ac:spMk id="5" creationId="{85BEB553-B80A-F162-FB89-86C2A440C13A}"/>
          </ac:spMkLst>
        </pc:spChg>
        <pc:spChg chg="mod">
          <ac:chgData name="SARAGIOTIS Christos" userId="6f86ebb3-46f4-4be7-9444-aa32cc04a04e" providerId="ADAL" clId="{B9DF8797-4DFC-486A-97E9-2DAF4963417F}" dt="2025-08-29T17:23:10.277" v="45" actId="1038"/>
          <ac:spMkLst>
            <pc:docMk/>
            <pc:sldMk cId="3649860611" sldId="256"/>
            <ac:spMk id="9" creationId="{89EA74CD-7C66-4B77-605D-E0D86DB56FF2}"/>
          </ac:spMkLst>
        </pc:spChg>
        <pc:spChg chg="mod">
          <ac:chgData name="SARAGIOTIS Christos" userId="6f86ebb3-46f4-4be7-9444-aa32cc04a04e" providerId="ADAL" clId="{B9DF8797-4DFC-486A-97E9-2DAF4963417F}" dt="2025-08-29T17:23:10.277" v="45" actId="1038"/>
          <ac:spMkLst>
            <pc:docMk/>
            <pc:sldMk cId="3649860611" sldId="256"/>
            <ac:spMk id="28" creationId="{B80091A9-21A6-ACE8-7D0F-BF92C1995514}"/>
          </ac:spMkLst>
        </pc:spChg>
        <pc:grpChg chg="mod">
          <ac:chgData name="SARAGIOTIS Christos" userId="6f86ebb3-46f4-4be7-9444-aa32cc04a04e" providerId="ADAL" clId="{B9DF8797-4DFC-486A-97E9-2DAF4963417F}" dt="2025-08-29T17:23:31.251" v="72" actId="1036"/>
          <ac:grpSpMkLst>
            <pc:docMk/>
            <pc:sldMk cId="3649860611" sldId="256"/>
            <ac:grpSpMk id="12" creationId="{7B235F57-3FF7-94C8-18CF-2E90F94FB751}"/>
          </ac:grpSpMkLst>
        </pc:grpChg>
        <pc:grpChg chg="mod">
          <ac:chgData name="SARAGIOTIS Christos" userId="6f86ebb3-46f4-4be7-9444-aa32cc04a04e" providerId="ADAL" clId="{B9DF8797-4DFC-486A-97E9-2DAF4963417F}" dt="2025-08-29T17:23:31.251" v="72" actId="1036"/>
          <ac:grpSpMkLst>
            <pc:docMk/>
            <pc:sldMk cId="3649860611" sldId="256"/>
            <ac:grpSpMk id="19" creationId="{928B0956-EA61-09DC-6EB1-A41D24DB719F}"/>
          </ac:grpSpMkLst>
        </pc:grpChg>
        <pc:picChg chg="mod">
          <ac:chgData name="SARAGIOTIS Christos" userId="6f86ebb3-46f4-4be7-9444-aa32cc04a04e" providerId="ADAL" clId="{B9DF8797-4DFC-486A-97E9-2DAF4963417F}" dt="2025-08-29T17:23:19.267" v="47" actId="1076"/>
          <ac:picMkLst>
            <pc:docMk/>
            <pc:sldMk cId="3649860611" sldId="256"/>
            <ac:picMk id="22" creationId="{2EDB7372-6ACA-ED2D-7F34-1DA560E962D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3595515" y="1376490"/>
            <a:ext cx="7793154" cy="243840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>
              <a:lnSpc>
                <a:spcPct val="114000"/>
              </a:lnSpc>
              <a:spcAft>
                <a:spcPts val="1200"/>
              </a:spcAft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poster is about the comparison of the REB with a baseline bulletin which was performed in the context of the 2024 Experiment (September 2024) …</a:t>
            </a: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4000"/>
              </a:lnSpc>
              <a:spcAft>
                <a:spcPts val="1200"/>
              </a:spcAft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events between the two bulletins were matched (or not) using a bulletin comparison software, the </a:t>
            </a:r>
            <a:r>
              <a:rPr lang="en-GB" sz="14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BulCMP</a:t>
            </a: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>
              <a:lnSpc>
                <a:spcPct val="114000"/>
              </a:lnSpc>
              <a:spcAft>
                <a:spcPts val="1200"/>
              </a:spcAft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Pre-specified metrics and requirements were used to assess the REB.</a:t>
            </a:r>
          </a:p>
          <a:p>
            <a:pPr marL="285750" indent="-285750">
              <a:lnSpc>
                <a:spcPct val="114000"/>
              </a:lnSpc>
              <a:spcAft>
                <a:spcPts val="1200"/>
              </a:spcAft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discuss the results and the challenges met during this comparison</a:t>
            </a:r>
          </a:p>
          <a:p>
            <a:pPr marL="285750" indent="-285750">
              <a:lnSpc>
                <a:spcPct val="114000"/>
              </a:lnSpc>
              <a:spcAft>
                <a:spcPts val="1200"/>
              </a:spcAft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find out more, come over for a chat in front of our poster</a:t>
            </a: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756661" y="61299"/>
            <a:ext cx="6606540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16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comparison of IDC Reviewed Event Bulletins with a baseline </a:t>
            </a:r>
            <a:br>
              <a:rPr lang="en-US" sz="16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the results of the 2024 Experiment</a:t>
            </a:r>
            <a:endParaRPr lang="en-GB" sz="16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756661" y="646416"/>
            <a:ext cx="7445839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 fontScale="85000" lnSpcReduction="20000"/>
          </a:bodyPr>
          <a:lstStyle/>
          <a:p>
            <a:r>
              <a:rPr lang="en-GB" sz="12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Saragiotis, C. Fernando, H. Hassani, J. Chaput and G. Graham</a:t>
            </a: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Preparatory Commission for the Comprehensive Nuclear-Test-Ban Treaty Organization</a:t>
            </a:r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999BE94-DC0C-A99B-F2DE-84A8A1953201}"/>
              </a:ext>
            </a:extLst>
          </p:cNvPr>
          <p:cNvSpPr txBox="1">
            <a:spLocks/>
          </p:cNvSpPr>
          <p:nvPr/>
        </p:nvSpPr>
        <p:spPr>
          <a:xfrm>
            <a:off x="11490959" y="766561"/>
            <a:ext cx="701041" cy="178841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50" b="1" dirty="0">
                <a:solidFill>
                  <a:srgbClr val="1A3A6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P4.1-856</a:t>
            </a:r>
            <a:endParaRPr lang="en-GB" sz="1050" b="1" dirty="0">
              <a:solidFill>
                <a:srgbClr val="1A3A6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43736D-7FB1-5809-008B-F47C7F0104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5303" y="6246159"/>
            <a:ext cx="2296673" cy="596059"/>
          </a:xfrm>
          <a:prstGeom prst="rect">
            <a:avLst/>
          </a:prstGeom>
        </p:spPr>
      </p:pic>
      <p:sp>
        <p:nvSpPr>
          <p:cNvPr id="8" name="TextBox 3">
            <a:extLst>
              <a:ext uri="{FF2B5EF4-FFF2-40B4-BE49-F238E27FC236}">
                <a16:creationId xmlns:a16="http://schemas.microsoft.com/office/drawing/2014/main" id="{FD9DFCB4-9C25-C287-592E-6131EAFA386D}"/>
              </a:ext>
            </a:extLst>
          </p:cNvPr>
          <p:cNvSpPr txBox="1"/>
          <p:nvPr/>
        </p:nvSpPr>
        <p:spPr>
          <a:xfrm>
            <a:off x="82225" y="6470922"/>
            <a:ext cx="5329225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800" noProof="0" dirty="0">
                <a:solidFill>
                  <a:schemeClr val="bg1">
                    <a:lumMod val="65000"/>
                  </a:schemeClr>
                </a:solidFill>
              </a:rPr>
              <a:t>The views expressed on this e-poster are those of the author and do not necessarily reflect the view of the CTBTO</a:t>
            </a:r>
            <a:endParaRPr lang="en-GB" sz="800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B235F57-3FF7-94C8-18CF-2E90F94FB751}"/>
              </a:ext>
            </a:extLst>
          </p:cNvPr>
          <p:cNvGrpSpPr/>
          <p:nvPr/>
        </p:nvGrpSpPr>
        <p:grpSpPr>
          <a:xfrm>
            <a:off x="3929662" y="4078541"/>
            <a:ext cx="3789000" cy="1980000"/>
            <a:chOff x="146413" y="1684718"/>
            <a:chExt cx="3789000" cy="1980000"/>
          </a:xfrm>
        </p:grpSpPr>
        <p:pic>
          <p:nvPicPr>
            <p:cNvPr id="17" name="Picture 16" descr="Matched events">
              <a:extLst>
                <a:ext uri="{FF2B5EF4-FFF2-40B4-BE49-F238E27FC236}">
                  <a16:creationId xmlns:a16="http://schemas.microsoft.com/office/drawing/2014/main" id="{64BD58E5-068F-CE0B-36F3-5D6E7D9B64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91" t="19288" r="9806" b="27088"/>
            <a:stretch>
              <a:fillRect/>
            </a:stretch>
          </p:blipFill>
          <p:spPr>
            <a:xfrm>
              <a:off x="146413" y="1684718"/>
              <a:ext cx="3780000" cy="1980000"/>
            </a:xfrm>
            <a:prstGeom prst="rect">
              <a:avLst/>
            </a:prstGeom>
          </p:spPr>
        </p:pic>
        <p:sp>
          <p:nvSpPr>
            <p:cNvPr id="18" name="TextBox 3">
              <a:extLst>
                <a:ext uri="{FF2B5EF4-FFF2-40B4-BE49-F238E27FC236}">
                  <a16:creationId xmlns:a16="http://schemas.microsoft.com/office/drawing/2014/main" id="{993A5FD2-B480-8BF5-EA02-771C0049FE91}"/>
                </a:ext>
              </a:extLst>
            </p:cNvPr>
            <p:cNvSpPr txBox="1"/>
            <p:nvPr/>
          </p:nvSpPr>
          <p:spPr>
            <a:xfrm>
              <a:off x="155413" y="1684718"/>
              <a:ext cx="3780000" cy="16454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noAutofit/>
            </a:bodyPr>
            <a:lstStyle>
              <a:defPPr>
                <a:defRPr lang="de-DE"/>
              </a:defPPr>
              <a:lvl1pPr algn="just">
                <a:defRPr sz="1400" b="0" i="0">
                  <a:effectLst/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endParaRPr lang="en-GB" sz="1200" noProof="0" dirty="0"/>
            </a:p>
            <a:p>
              <a:endParaRPr lang="en-GB" sz="1200" noProof="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28B0956-EA61-09DC-6EB1-A41D24DB719F}"/>
              </a:ext>
            </a:extLst>
          </p:cNvPr>
          <p:cNvGrpSpPr/>
          <p:nvPr/>
        </p:nvGrpSpPr>
        <p:grpSpPr>
          <a:xfrm>
            <a:off x="7833619" y="4082484"/>
            <a:ext cx="3798000" cy="2016000"/>
            <a:chOff x="137413" y="3987241"/>
            <a:chExt cx="3798000" cy="2016000"/>
          </a:xfrm>
        </p:grpSpPr>
        <p:pic>
          <p:nvPicPr>
            <p:cNvPr id="20" name="Picture 19" descr="Missed events">
              <a:extLst>
                <a:ext uri="{FF2B5EF4-FFF2-40B4-BE49-F238E27FC236}">
                  <a16:creationId xmlns:a16="http://schemas.microsoft.com/office/drawing/2014/main" id="{7A470C6B-0084-B6CF-E19D-DA5D54C9949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74" t="18465" r="9829" b="27198"/>
            <a:stretch>
              <a:fillRect/>
            </a:stretch>
          </p:blipFill>
          <p:spPr>
            <a:xfrm>
              <a:off x="137413" y="3987241"/>
              <a:ext cx="3798000" cy="2016000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6C1DB6E-8D90-5958-1B3C-10824567DBDB}"/>
                </a:ext>
              </a:extLst>
            </p:cNvPr>
            <p:cNvSpPr txBox="1"/>
            <p:nvPr/>
          </p:nvSpPr>
          <p:spPr>
            <a:xfrm>
              <a:off x="146413" y="3987241"/>
              <a:ext cx="3780000" cy="16454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noAutofit/>
            </a:bodyPr>
            <a:lstStyle>
              <a:defPPr>
                <a:defRPr lang="de-DE"/>
              </a:defPPr>
              <a:lvl1pPr algn="just">
                <a:defRPr sz="1400" b="0" i="0">
                  <a:effectLst/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endParaRPr lang="en-GB" sz="1200" noProof="0" dirty="0"/>
            </a:p>
            <a:p>
              <a:endParaRPr lang="en-GB" sz="1200" noProof="0" dirty="0"/>
            </a:p>
          </p:txBody>
        </p:sp>
      </p:grpSp>
      <p:pic>
        <p:nvPicPr>
          <p:cNvPr id="22" name="Picture 21" descr="Matched events">
            <a:extLst>
              <a:ext uri="{FF2B5EF4-FFF2-40B4-BE49-F238E27FC236}">
                <a16:creationId xmlns:a16="http://schemas.microsoft.com/office/drawing/2014/main" id="{2EDB7372-6ACA-ED2D-7F34-1DA560E962D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10" y="3083741"/>
            <a:ext cx="3332418" cy="249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0" id="{B10BD66C-21F9-4157-B933-30628F4A9519}" vid="{DD404FFB-B75E-47E1-8111-81B4DCD92254}"/>
    </a:ext>
  </a:extLst>
</a:theme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156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Florian Neumann</dc:creator>
  <cp:lastModifiedBy>SARAGIOTIS Christos</cp:lastModifiedBy>
  <cp:revision>2</cp:revision>
  <dcterms:created xsi:type="dcterms:W3CDTF">2025-06-27T12:33:11Z</dcterms:created>
  <dcterms:modified xsi:type="dcterms:W3CDTF">2025-08-29T17:23:33Z</dcterms:modified>
</cp:coreProperties>
</file>