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56"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9"/>
            <p14:sldId id="261"/>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1A3A64"/>
    <a:srgbClr val="BCCB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0"/>
  </p:normalViewPr>
  <p:slideViewPr>
    <p:cSldViewPr snapToGrid="0">
      <p:cViewPr varScale="1">
        <p:scale>
          <a:sx n="76" d="100"/>
          <a:sy n="76" d="100"/>
        </p:scale>
        <p:origin x="1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D28FD9-A00A-25E1-2016-A3DD9BF29206}"/>
              </a:ext>
            </a:extLst>
          </p:cNvPr>
          <p:cNvPicPr>
            <a:picLocks noChangeAspect="1"/>
          </p:cNvPicPr>
          <p:nvPr/>
        </p:nvPicPr>
        <p:blipFill>
          <a:blip r:embed="rId2"/>
          <a:stretch>
            <a:fillRect/>
          </a:stretch>
        </p:blipFill>
        <p:spPr>
          <a:xfrm>
            <a:off x="9157333" y="2950730"/>
            <a:ext cx="2296673" cy="596059"/>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a:bodyPr>
          <a:lstStyle/>
          <a:p>
            <a:r>
              <a:rPr lang="en-US" sz="2400" b="1" noProof="0" dirty="0">
                <a:solidFill>
                  <a:srgbClr val="1A3A64"/>
                </a:solidFill>
                <a:latin typeface="Arial" panose="020B0604020202020204" pitchFamily="34" charset="0"/>
                <a:cs typeface="Arial" panose="020B0604020202020204" pitchFamily="34" charset="0"/>
              </a:rPr>
              <a:t>A comparison of IDC Reviewed Event Bulletins with a baseline from the results of the 2024 Experiment</a:t>
            </a:r>
            <a:endParaRPr lang="en-GB" sz="24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noProof="0" dirty="0">
                <a:solidFill>
                  <a:srgbClr val="1A3A64"/>
                </a:solidFill>
                <a:latin typeface="Arial" panose="020B0604020202020204" pitchFamily="34" charset="0"/>
                <a:cs typeface="Arial" panose="020B0604020202020204" pitchFamily="34" charset="0"/>
              </a:rPr>
              <a:t>C. Saragiotis, C. Fernando, H. Hassani, J. Chaput and G. Graham</a:t>
            </a: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400" dirty="0"/>
              <a:t>Preparatory Commission for the Comprehensive Nuclear-Test-Ban Treaty Organization</a:t>
            </a:r>
            <a:endParaRPr lang="en-GB" sz="1400" noProof="0" dirty="0"/>
          </a:p>
        </p:txBody>
      </p:sp>
      <p:sp>
        <p:nvSpPr>
          <p:cNvPr id="13" name="TextBox 3">
            <a:extLst>
              <a:ext uri="{FF2B5EF4-FFF2-40B4-BE49-F238E27FC236}">
                <a16:creationId xmlns:a16="http://schemas.microsoft.com/office/drawing/2014/main" id="{D1B99D56-EC8A-2AAE-205C-D5BC83000B29}"/>
              </a:ext>
            </a:extLst>
          </p:cNvPr>
          <p:cNvSpPr txBox="1"/>
          <p:nvPr/>
        </p:nvSpPr>
        <p:spPr>
          <a:xfrm>
            <a:off x="2636519" y="6440942"/>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noProof="0" dirty="0">
                <a:solidFill>
                  <a:schemeClr val="bg1">
                    <a:lumMod val="65000"/>
                  </a:schemeClr>
                </a:solidFill>
              </a:rPr>
              <a:t>The views expressed on this e-poster are those of the author and do not necessarily reflect the view of the CTBTO</a:t>
            </a:r>
            <a:endParaRPr lang="en-GB" sz="800" noProof="0" dirty="0">
              <a:solidFill>
                <a:schemeClr val="bg1">
                  <a:lumMod val="65000"/>
                </a:schemeClr>
              </a:solidFill>
            </a:endParaRPr>
          </a:p>
        </p:txBody>
      </p:sp>
      <p:sp>
        <p:nvSpPr>
          <p:cNvPr id="14" name="TextBox 3">
            <a:extLst>
              <a:ext uri="{FF2B5EF4-FFF2-40B4-BE49-F238E27FC236}">
                <a16:creationId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dirty="0"/>
              <a:t>The 2024 Experiment, took place in September 2024 as part of the validation and acceptance test plan of the Provisional Technical Secretariat. Part of it was the comparison of the Reviewed Event Bulletin produced by IDC analysts with a baseline bulletin using prespecified metrics and requirements. </a:t>
            </a:r>
          </a:p>
          <a:p>
            <a:endParaRPr lang="en-US" dirty="0"/>
          </a:p>
          <a:p>
            <a:r>
              <a:rPr lang="en-US" dirty="0"/>
              <a:t>In this e-poster we present this comparison, the main results and findings, and conclusions drawn. </a:t>
            </a:r>
            <a:endParaRPr lang="en-GB" dirty="0"/>
          </a:p>
        </p:txBody>
      </p:sp>
      <p:sp>
        <p:nvSpPr>
          <p:cNvPr id="7" name="Title 1">
            <a:extLst>
              <a:ext uri="{FF2B5EF4-FFF2-40B4-BE49-F238E27FC236}">
                <a16:creationId xmlns:a16="http://schemas.microsoft.com/office/drawing/2014/main" id="{66848580-6D0C-1865-8D4D-29E5CC2278F5}"/>
              </a:ext>
            </a:extLst>
          </p:cNvPr>
          <p:cNvSpPr txBox="1">
            <a:spLocks/>
          </p:cNvSpPr>
          <p:nvPr/>
        </p:nvSpPr>
        <p:spPr>
          <a:xfrm>
            <a:off x="11490959" y="766561"/>
            <a:ext cx="701041" cy="178841"/>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b="1" dirty="0">
                <a:solidFill>
                  <a:srgbClr val="1A3A64"/>
                </a:solidFill>
                <a:latin typeface="Arial" panose="020B0604020202020204" pitchFamily="34" charset="0"/>
                <a:ea typeface="+mn-ea"/>
                <a:cs typeface="Arial" panose="020B0604020202020204" pitchFamily="34" charset="0"/>
              </a:rPr>
              <a:t>P4.1-856</a:t>
            </a:r>
            <a:endParaRPr lang="en-GB" sz="1050" b="1" dirty="0">
              <a:solidFill>
                <a:srgbClr val="1A3A64"/>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24843-69EA-C679-F285-072C2A0521C6}"/>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71F5A4F8-1D07-7B48-15F7-331D4A24F809}"/>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US" sz="1600" b="1" dirty="0">
                <a:solidFill>
                  <a:schemeClr val="bg1"/>
                </a:solidFill>
                <a:latin typeface="Arial" panose="020B0604020202020204" pitchFamily="34" charset="0"/>
                <a:cs typeface="Arial" panose="020B0604020202020204" pitchFamily="34" charset="0"/>
              </a:rPr>
              <a:t>A comparison of IDC Reviewed Event Bulletins with a baseline from the results of the 2024 Experiment</a:t>
            </a:r>
            <a:endParaRPr lang="en-GB" sz="1600" b="1" dirty="0">
              <a:solidFill>
                <a:schemeClr val="bg1"/>
              </a:solidFill>
              <a:latin typeface="Arial" panose="020B0604020202020204" pitchFamily="34" charset="0"/>
              <a:cs typeface="Arial" panose="020B0604020202020204" pitchFamily="34" charset="0"/>
            </a:endParaRPr>
          </a:p>
        </p:txBody>
      </p:sp>
      <p:sp>
        <p:nvSpPr>
          <p:cNvPr id="8" name="TextBox 3">
            <a:extLst>
              <a:ext uri="{FF2B5EF4-FFF2-40B4-BE49-F238E27FC236}">
                <a16:creationId xmlns:a16="http://schemas.microsoft.com/office/drawing/2014/main" id="{C1AB1AE7-4274-ABC2-4B98-A7FE39568A5F}"/>
              </a:ext>
            </a:extLst>
          </p:cNvPr>
          <p:cNvSpPr txBox="1"/>
          <p:nvPr/>
        </p:nvSpPr>
        <p:spPr>
          <a:xfrm>
            <a:off x="160019" y="1549110"/>
            <a:ext cx="3798000" cy="280699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noProof="0" dirty="0"/>
              <a:t>The 2024 Experiment was conducted during 16–27 September 2024 and </a:t>
            </a:r>
            <a:r>
              <a:rPr lang="en-US" sz="1200" dirty="0"/>
              <a:t>included validation tests (VTs) covering several aspects of the IDC processing (automatic and interactive). In particular, for the purposes of “VT-IDC-3.1.3 Interactive analysis of SHI data and REB”, the REB produced for Sep 15–17 2024 with a baseline bulletin independently produced several weeks later. </a:t>
            </a:r>
            <a:endParaRPr lang="en-US" sz="1200" noProof="0" dirty="0"/>
          </a:p>
          <a:p>
            <a:endParaRPr lang="en-US" sz="1200" dirty="0"/>
          </a:p>
          <a:p>
            <a:r>
              <a:rPr lang="en-GB" sz="1200" dirty="0"/>
              <a:t>Metrics used and their requirements:</a:t>
            </a:r>
          </a:p>
          <a:p>
            <a:pPr marL="171450" indent="-171450">
              <a:buFont typeface="Arial" panose="020B0604020202020204" pitchFamily="34" charset="0"/>
              <a:buChar char="•"/>
              <a:tabLst>
                <a:tab pos="3773488" algn="r"/>
              </a:tabLst>
            </a:pPr>
            <a:r>
              <a:rPr lang="en-GB" sz="1200" dirty="0">
                <a:solidFill>
                  <a:srgbClr val="1A3A64"/>
                </a:solidFill>
              </a:rPr>
              <a:t>Matched events rate:</a:t>
            </a:r>
            <a:r>
              <a:rPr lang="en-GB" sz="1200" dirty="0"/>
              <a:t> the percentage of baseline events listed in the REB 	(</a:t>
            </a:r>
            <a:r>
              <a:rPr lang="en-US" sz="1200" dirty="0"/>
              <a:t>≥ 98%)</a:t>
            </a:r>
          </a:p>
          <a:p>
            <a:pPr marL="171450" indent="-171450">
              <a:buFont typeface="Arial" panose="020B0604020202020204" pitchFamily="34" charset="0"/>
              <a:buChar char="•"/>
              <a:tabLst>
                <a:tab pos="3773488" algn="r"/>
              </a:tabLst>
            </a:pPr>
            <a:r>
              <a:rPr lang="en-US" sz="1200" dirty="0">
                <a:solidFill>
                  <a:srgbClr val="1A3A64"/>
                </a:solidFill>
              </a:rPr>
              <a:t>Extra events rate:</a:t>
            </a:r>
            <a:r>
              <a:rPr lang="en-US" sz="1200" dirty="0"/>
              <a:t> the percentage of REB events not listed in the baseline 	(≤ 4%)</a:t>
            </a:r>
          </a:p>
          <a:p>
            <a:pPr marL="171450" indent="-171450">
              <a:buFont typeface="Arial" panose="020B0604020202020204" pitchFamily="34" charset="0"/>
              <a:buChar char="•"/>
              <a:tabLst>
                <a:tab pos="3773488" algn="r"/>
              </a:tabLst>
            </a:pPr>
            <a:r>
              <a:rPr lang="en-US" sz="1200" dirty="0">
                <a:solidFill>
                  <a:srgbClr val="1A3A64"/>
                </a:solidFill>
              </a:rPr>
              <a:t>Error ellipse coincidence.</a:t>
            </a:r>
            <a:r>
              <a:rPr lang="en-US" sz="1200" dirty="0"/>
              <a:t>	(≥ 96%)</a:t>
            </a:r>
            <a:endParaRPr lang="en-GB" sz="1200" dirty="0"/>
          </a:p>
          <a:p>
            <a:endParaRPr lang="en-GB" sz="1200" noProof="0" dirty="0"/>
          </a:p>
          <a:p>
            <a:endParaRPr lang="en-GB" sz="1200" noProof="0" dirty="0"/>
          </a:p>
          <a:p>
            <a:endParaRPr lang="en-GB" sz="1200" noProof="0" dirty="0"/>
          </a:p>
        </p:txBody>
      </p:sp>
      <p:sp>
        <p:nvSpPr>
          <p:cNvPr id="15" name="TextBox 3">
            <a:extLst>
              <a:ext uri="{FF2B5EF4-FFF2-40B4-BE49-F238E27FC236}">
                <a16:creationId xmlns:a16="http://schemas.microsoft.com/office/drawing/2014/main" id="{2B835DC3-F4FC-F86A-BA59-39DB36B6714D}"/>
              </a:ext>
            </a:extLst>
          </p:cNvPr>
          <p:cNvSpPr txBox="1"/>
          <p:nvPr/>
        </p:nvSpPr>
        <p:spPr>
          <a:xfrm>
            <a:off x="4196999" y="659697"/>
            <a:ext cx="7005502" cy="178841"/>
          </a:xfrm>
          <a:prstGeom prst="rect">
            <a:avLst/>
          </a:prstGeom>
          <a:noFill/>
        </p:spPr>
        <p:txBody>
          <a:bodyPr wrap="square" lIns="0" tIns="0" rIns="0" bIns="0" rtlCol="0" anchor="t">
            <a:normAutofit lnSpcReduction="10000"/>
          </a:bodyPr>
          <a:lstStyle/>
          <a:p>
            <a:r>
              <a:rPr lang="en-GB" sz="1200" dirty="0">
                <a:solidFill>
                  <a:srgbClr val="1A3A64"/>
                </a:solidFill>
                <a:latin typeface="Arial" panose="020B0604020202020204" pitchFamily="34" charset="0"/>
                <a:cs typeface="Arial" panose="020B0604020202020204" pitchFamily="34" charset="0"/>
              </a:rPr>
              <a:t>C. Saragiotis, C. Fernando, H. Hassani, J. Chaput and G. Graham</a:t>
            </a:r>
          </a:p>
        </p:txBody>
      </p:sp>
      <p:sp>
        <p:nvSpPr>
          <p:cNvPr id="19" name="Rechteck 18">
            <a:extLst>
              <a:ext uri="{FF2B5EF4-FFF2-40B4-BE49-F238E27FC236}">
                <a16:creationId xmlns:a16="http://schemas.microsoft.com/office/drawing/2014/main" id="{A3311266-69D1-A448-7825-55D2143EA9A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72D0B520-EA73-F791-D7EB-44DC4C6EBCA7}"/>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Introduction</a:t>
            </a:r>
          </a:p>
        </p:txBody>
      </p:sp>
      <p:sp>
        <p:nvSpPr>
          <p:cNvPr id="27" name="TextBox 3">
            <a:extLst>
              <a:ext uri="{FF2B5EF4-FFF2-40B4-BE49-F238E27FC236}">
                <a16:creationId xmlns:a16="http://schemas.microsoft.com/office/drawing/2014/main" id="{30DFE3A5-90D2-33B7-814C-34DE1CEFC16A}"/>
              </a:ext>
            </a:extLst>
          </p:cNvPr>
          <p:cNvSpPr txBox="1"/>
          <p:nvPr/>
        </p:nvSpPr>
        <p:spPr>
          <a:xfrm>
            <a:off x="8233976" y="1090776"/>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Distribution of events</a:t>
            </a:r>
          </a:p>
        </p:txBody>
      </p:sp>
      <p:sp>
        <p:nvSpPr>
          <p:cNvPr id="3" name="Title 1">
            <a:extLst>
              <a:ext uri="{FF2B5EF4-FFF2-40B4-BE49-F238E27FC236}">
                <a16:creationId xmlns:a16="http://schemas.microsoft.com/office/drawing/2014/main" id="{F458D4BC-7763-F08D-08CA-FEAAB98F7DF0}"/>
              </a:ext>
            </a:extLst>
          </p:cNvPr>
          <p:cNvSpPr txBox="1">
            <a:spLocks/>
          </p:cNvSpPr>
          <p:nvPr/>
        </p:nvSpPr>
        <p:spPr>
          <a:xfrm>
            <a:off x="11490959" y="766561"/>
            <a:ext cx="701041" cy="178841"/>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b="1" dirty="0">
                <a:solidFill>
                  <a:srgbClr val="1A3A64"/>
                </a:solidFill>
                <a:latin typeface="Arial" panose="020B0604020202020204" pitchFamily="34" charset="0"/>
                <a:ea typeface="+mn-ea"/>
                <a:cs typeface="Arial" panose="020B0604020202020204" pitchFamily="34" charset="0"/>
              </a:rPr>
              <a:t>P4.1-856</a:t>
            </a:r>
            <a:endParaRPr lang="en-GB" sz="1050" b="1" dirty="0">
              <a:solidFill>
                <a:srgbClr val="1A3A64"/>
              </a:solidFill>
              <a:latin typeface="Arial" panose="020B0604020202020204" pitchFamily="34" charset="0"/>
              <a:ea typeface="+mn-ea"/>
              <a:cs typeface="Arial" panose="020B0604020202020204" pitchFamily="34" charset="0"/>
            </a:endParaRPr>
          </a:p>
        </p:txBody>
      </p:sp>
      <p:grpSp>
        <p:nvGrpSpPr>
          <p:cNvPr id="43" name="Group 42">
            <a:extLst>
              <a:ext uri="{FF2B5EF4-FFF2-40B4-BE49-F238E27FC236}">
                <a16:creationId xmlns:a16="http://schemas.microsoft.com/office/drawing/2014/main" id="{490C97F4-FD24-5C11-9AFF-9AB8D6E782B7}"/>
              </a:ext>
            </a:extLst>
          </p:cNvPr>
          <p:cNvGrpSpPr/>
          <p:nvPr/>
        </p:nvGrpSpPr>
        <p:grpSpPr>
          <a:xfrm>
            <a:off x="4160951" y="3643984"/>
            <a:ext cx="3798000" cy="2900204"/>
            <a:chOff x="4160951" y="3302302"/>
            <a:chExt cx="3798000" cy="2900204"/>
          </a:xfrm>
        </p:grpSpPr>
        <p:sp>
          <p:nvSpPr>
            <p:cNvPr id="20" name="TextBox 3">
              <a:extLst>
                <a:ext uri="{FF2B5EF4-FFF2-40B4-BE49-F238E27FC236}">
                  <a16:creationId xmlns:a16="http://schemas.microsoft.com/office/drawing/2014/main" id="{A00A981B-85BB-B70F-EA64-E32827DD3CA5}"/>
                </a:ext>
              </a:extLst>
            </p:cNvPr>
            <p:cNvSpPr txBox="1"/>
            <p:nvPr/>
          </p:nvSpPr>
          <p:spPr>
            <a:xfrm>
              <a:off x="4160951" y="5982113"/>
              <a:ext cx="3798000" cy="220393"/>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r>
                <a:rPr lang="en-GB" sz="1100" b="1" noProof="0" dirty="0"/>
                <a:t>Figure.</a:t>
              </a:r>
              <a:r>
                <a:rPr lang="en-GB" sz="1100" noProof="0" dirty="0"/>
                <a:t> Parameters used by </a:t>
              </a:r>
              <a:r>
                <a:rPr lang="en-GB" sz="1100" noProof="0" dirty="0" err="1"/>
                <a:t>BulCMP</a:t>
              </a:r>
              <a:r>
                <a:rPr lang="en-GB" sz="1100" noProof="0" dirty="0"/>
                <a:t> to match evens.</a:t>
              </a:r>
              <a:endParaRPr lang="en-GB" sz="1100" dirty="0"/>
            </a:p>
          </p:txBody>
        </p:sp>
        <p:pic>
          <p:nvPicPr>
            <p:cNvPr id="13" name="Picture 12">
              <a:extLst>
                <a:ext uri="{FF2B5EF4-FFF2-40B4-BE49-F238E27FC236}">
                  <a16:creationId xmlns:a16="http://schemas.microsoft.com/office/drawing/2014/main" id="{DC37CE76-E72F-D386-0AC7-D5A206475F3B}"/>
                </a:ext>
              </a:extLst>
            </p:cNvPr>
            <p:cNvPicPr>
              <a:picLocks noChangeAspect="1"/>
            </p:cNvPicPr>
            <p:nvPr/>
          </p:nvPicPr>
          <p:blipFill>
            <a:blip r:embed="rId2"/>
            <a:stretch>
              <a:fillRect/>
            </a:stretch>
          </p:blipFill>
          <p:spPr>
            <a:xfrm>
              <a:off x="4187951" y="3302302"/>
              <a:ext cx="3744000" cy="2625716"/>
            </a:xfrm>
            <a:prstGeom prst="rect">
              <a:avLst/>
            </a:prstGeom>
          </p:spPr>
        </p:pic>
      </p:grpSp>
      <p:pic>
        <p:nvPicPr>
          <p:cNvPr id="17" name="Picture 16">
            <a:extLst>
              <a:ext uri="{FF2B5EF4-FFF2-40B4-BE49-F238E27FC236}">
                <a16:creationId xmlns:a16="http://schemas.microsoft.com/office/drawing/2014/main" id="{190C01BD-B489-6F87-E751-D3851A56BBFC}"/>
              </a:ext>
            </a:extLst>
          </p:cNvPr>
          <p:cNvPicPr>
            <a:picLocks noChangeAspect="1"/>
          </p:cNvPicPr>
          <p:nvPr/>
        </p:nvPicPr>
        <p:blipFill>
          <a:blip r:embed="rId3"/>
          <a:stretch>
            <a:fillRect/>
          </a:stretch>
        </p:blipFill>
        <p:spPr>
          <a:xfrm>
            <a:off x="9735303" y="6246159"/>
            <a:ext cx="2296673" cy="596059"/>
          </a:xfrm>
          <a:prstGeom prst="rect">
            <a:avLst/>
          </a:prstGeom>
        </p:spPr>
      </p:pic>
      <p:sp>
        <p:nvSpPr>
          <p:cNvPr id="18" name="TextBox 3">
            <a:extLst>
              <a:ext uri="{FF2B5EF4-FFF2-40B4-BE49-F238E27FC236}">
                <a16:creationId xmlns:a16="http://schemas.microsoft.com/office/drawing/2014/main" id="{05F8781F-E892-26CC-471D-61F20C21AA38}"/>
              </a:ext>
            </a:extLst>
          </p:cNvPr>
          <p:cNvSpPr txBox="1"/>
          <p:nvPr/>
        </p:nvSpPr>
        <p:spPr>
          <a:xfrm>
            <a:off x="187156" y="6544188"/>
            <a:ext cx="7816888" cy="266086"/>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noProof="0" dirty="0">
                <a:solidFill>
                  <a:schemeClr val="bg1">
                    <a:lumMod val="65000"/>
                  </a:schemeClr>
                </a:solidFill>
              </a:rPr>
              <a:t>The views expressed on this e-poster are those of the author and do not necessarily reflect the view of the CTBTO</a:t>
            </a:r>
            <a:endParaRPr lang="en-GB" sz="800" noProof="0" dirty="0">
              <a:solidFill>
                <a:schemeClr val="bg1">
                  <a:lumMod val="65000"/>
                </a:schemeClr>
              </a:solidFill>
            </a:endParaRPr>
          </a:p>
        </p:txBody>
      </p:sp>
      <p:grpSp>
        <p:nvGrpSpPr>
          <p:cNvPr id="46" name="Group 45">
            <a:extLst>
              <a:ext uri="{FF2B5EF4-FFF2-40B4-BE49-F238E27FC236}">
                <a16:creationId xmlns:a16="http://schemas.microsoft.com/office/drawing/2014/main" id="{00BD44EE-8D69-7F32-D0D4-A4C3EE9E4361}"/>
              </a:ext>
            </a:extLst>
          </p:cNvPr>
          <p:cNvGrpSpPr/>
          <p:nvPr/>
        </p:nvGrpSpPr>
        <p:grpSpPr>
          <a:xfrm>
            <a:off x="8233976" y="1767594"/>
            <a:ext cx="3802548" cy="1987319"/>
            <a:chOff x="8233976" y="1767594"/>
            <a:chExt cx="3802548" cy="1987319"/>
          </a:xfrm>
        </p:grpSpPr>
        <p:pic>
          <p:nvPicPr>
            <p:cNvPr id="29" name="Picture 28" descr="Baseline events">
              <a:extLst>
                <a:ext uri="{FF2B5EF4-FFF2-40B4-BE49-F238E27FC236}">
                  <a16:creationId xmlns:a16="http://schemas.microsoft.com/office/drawing/2014/main" id="{F2E7F45C-2899-59F2-37ED-647AF2352381}"/>
                </a:ext>
              </a:extLst>
            </p:cNvPr>
            <p:cNvPicPr>
              <a:picLocks noChangeAspect="1"/>
            </p:cNvPicPr>
            <p:nvPr/>
          </p:nvPicPr>
          <p:blipFill>
            <a:blip r:embed="rId4">
              <a:extLst>
                <a:ext uri="{28A0092B-C50C-407E-A947-70E740481C1C}">
                  <a14:useLocalDpi xmlns:a14="http://schemas.microsoft.com/office/drawing/2010/main" val="0"/>
                </a:ext>
              </a:extLst>
            </a:blip>
            <a:srcRect l="13174" t="19620" r="9629" b="26482"/>
            <a:stretch>
              <a:fillRect/>
            </a:stretch>
          </p:blipFill>
          <p:spPr>
            <a:xfrm>
              <a:off x="8256524" y="1774913"/>
              <a:ext cx="3780000" cy="1980000"/>
            </a:xfrm>
            <a:prstGeom prst="rect">
              <a:avLst/>
            </a:prstGeom>
          </p:spPr>
        </p:pic>
        <p:sp>
          <p:nvSpPr>
            <p:cNvPr id="32" name="TextBox 3">
              <a:extLst>
                <a:ext uri="{FF2B5EF4-FFF2-40B4-BE49-F238E27FC236}">
                  <a16:creationId xmlns:a16="http://schemas.microsoft.com/office/drawing/2014/main" id="{F44564E0-1E7E-2DA6-18A4-825A454FF61F}"/>
                </a:ext>
              </a:extLst>
            </p:cNvPr>
            <p:cNvSpPr txBox="1"/>
            <p:nvPr/>
          </p:nvSpPr>
          <p:spPr>
            <a:xfrm>
              <a:off x="8233976" y="1767594"/>
              <a:ext cx="3780000" cy="164545"/>
            </a:xfrm>
            <a:prstGeom prst="rect">
              <a:avLst/>
            </a:prstGeom>
            <a:solidFill>
              <a:schemeClr val="bg1"/>
            </a:solid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r>
                <a:rPr lang="en-GB" sz="800" dirty="0">
                  <a:solidFill>
                    <a:schemeClr val="bg2">
                      <a:lumMod val="50000"/>
                    </a:schemeClr>
                  </a:solidFill>
                </a:rPr>
                <a:t>Baseline bulletin events</a:t>
              </a:r>
            </a:p>
            <a:p>
              <a:endParaRPr lang="en-GB" sz="1200" noProof="0" dirty="0"/>
            </a:p>
            <a:p>
              <a:endParaRPr lang="en-GB" sz="1200" noProof="0" dirty="0"/>
            </a:p>
          </p:txBody>
        </p:sp>
      </p:grpSp>
      <p:sp>
        <p:nvSpPr>
          <p:cNvPr id="37" name="TextBox 3">
            <a:extLst>
              <a:ext uri="{FF2B5EF4-FFF2-40B4-BE49-F238E27FC236}">
                <a16:creationId xmlns:a16="http://schemas.microsoft.com/office/drawing/2014/main" id="{08688D72-3ED2-CA54-9831-0F43DA92AABD}"/>
              </a:ext>
            </a:extLst>
          </p:cNvPr>
          <p:cNvSpPr txBox="1"/>
          <p:nvPr/>
        </p:nvSpPr>
        <p:spPr>
          <a:xfrm>
            <a:off x="8265524" y="5928018"/>
            <a:ext cx="3798000" cy="208879"/>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r>
              <a:rPr lang="en-GB" sz="1100" b="1" dirty="0"/>
              <a:t>Figure.</a:t>
            </a:r>
            <a:r>
              <a:rPr lang="en-GB" sz="1100" dirty="0"/>
              <a:t> The size of the discs denotes m</a:t>
            </a:r>
            <a:r>
              <a:rPr lang="en-GB" sz="1100" baseline="-25000" dirty="0"/>
              <a:t>b</a:t>
            </a:r>
            <a:r>
              <a:rPr lang="en-GB" sz="1100" dirty="0"/>
              <a:t> magnitude.</a:t>
            </a:r>
            <a:endParaRPr lang="en-GB" sz="1100" noProof="0" dirty="0"/>
          </a:p>
          <a:p>
            <a:endParaRPr lang="en-GB" sz="1200" noProof="0" dirty="0"/>
          </a:p>
        </p:txBody>
      </p:sp>
      <p:grpSp>
        <p:nvGrpSpPr>
          <p:cNvPr id="40" name="Group 39">
            <a:extLst>
              <a:ext uri="{FF2B5EF4-FFF2-40B4-BE49-F238E27FC236}">
                <a16:creationId xmlns:a16="http://schemas.microsoft.com/office/drawing/2014/main" id="{F71143CD-BF5C-2924-A6C2-A6ABF1D3B420}"/>
              </a:ext>
            </a:extLst>
          </p:cNvPr>
          <p:cNvGrpSpPr/>
          <p:nvPr/>
        </p:nvGrpSpPr>
        <p:grpSpPr>
          <a:xfrm>
            <a:off x="4095600" y="1075342"/>
            <a:ext cx="3816093" cy="2226658"/>
            <a:chOff x="173449" y="4343400"/>
            <a:chExt cx="3816093" cy="2226658"/>
          </a:xfrm>
        </p:grpSpPr>
        <p:sp>
          <p:nvSpPr>
            <p:cNvPr id="38" name="TextBox 3">
              <a:extLst>
                <a:ext uri="{FF2B5EF4-FFF2-40B4-BE49-F238E27FC236}">
                  <a16:creationId xmlns:a16="http://schemas.microsoft.com/office/drawing/2014/main" id="{EABF1987-6B13-FFD9-49B7-69C5E678E075}"/>
                </a:ext>
              </a:extLst>
            </p:cNvPr>
            <p:cNvSpPr txBox="1"/>
            <p:nvPr/>
          </p:nvSpPr>
          <p:spPr>
            <a:xfrm>
              <a:off x="182497" y="4817168"/>
              <a:ext cx="3798000" cy="175289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noProof="0" dirty="0"/>
                <a:t>The comparison of the two bulletins was made using </a:t>
              </a:r>
              <a:r>
                <a:rPr lang="en-GB" sz="1200" noProof="0" dirty="0" err="1"/>
                <a:t>BulCMP</a:t>
              </a:r>
              <a:r>
                <a:rPr lang="en-GB" sz="1200" dirty="0"/>
                <a:t>, the software that is used at the heart of the performance reporting software, </a:t>
              </a:r>
              <a:r>
                <a:rPr lang="en-GB" sz="1200" dirty="0" err="1"/>
                <a:t>PRTool</a:t>
              </a:r>
              <a:r>
                <a:rPr lang="en-GB" sz="1200" dirty="0"/>
                <a:t>. </a:t>
              </a:r>
            </a:p>
            <a:p>
              <a:endParaRPr lang="en-GB" sz="1200" dirty="0"/>
            </a:p>
            <a:p>
              <a:r>
                <a:rPr lang="en-GB" sz="1200" dirty="0" err="1"/>
                <a:t>BulCMP</a:t>
              </a:r>
              <a:r>
                <a:rPr lang="en-GB" sz="1200" dirty="0"/>
                <a:t> matches considers event time, latitude and longitude and magnitude of events from different bulletins and matches them </a:t>
              </a:r>
              <a:r>
                <a:rPr lang="en-US" sz="1200" dirty="0"/>
                <a:t>using a probabilistic technique [3] referred to as dynamic event matching. </a:t>
              </a:r>
              <a:endParaRPr lang="en-GB" sz="1200" noProof="0" dirty="0"/>
            </a:p>
          </p:txBody>
        </p:sp>
        <p:sp>
          <p:nvSpPr>
            <p:cNvPr id="39" name="TextBox 3">
              <a:extLst>
                <a:ext uri="{FF2B5EF4-FFF2-40B4-BE49-F238E27FC236}">
                  <a16:creationId xmlns:a16="http://schemas.microsoft.com/office/drawing/2014/main" id="{C89E05C9-158D-E632-9070-88FFF22D103E}"/>
                </a:ext>
              </a:extLst>
            </p:cNvPr>
            <p:cNvSpPr txBox="1"/>
            <p:nvPr/>
          </p:nvSpPr>
          <p:spPr>
            <a:xfrm>
              <a:off x="173449" y="4343400"/>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Comparison methodology</a:t>
              </a:r>
            </a:p>
          </p:txBody>
        </p:sp>
      </p:grpSp>
      <p:grpSp>
        <p:nvGrpSpPr>
          <p:cNvPr id="45" name="Group 44">
            <a:extLst>
              <a:ext uri="{FF2B5EF4-FFF2-40B4-BE49-F238E27FC236}">
                <a16:creationId xmlns:a16="http://schemas.microsoft.com/office/drawing/2014/main" id="{0EDD6455-D50D-869C-7FE1-98D6680FFD40}"/>
              </a:ext>
            </a:extLst>
          </p:cNvPr>
          <p:cNvGrpSpPr/>
          <p:nvPr/>
        </p:nvGrpSpPr>
        <p:grpSpPr>
          <a:xfrm>
            <a:off x="8256524" y="3991300"/>
            <a:ext cx="3789000" cy="1944000"/>
            <a:chOff x="8256524" y="3991300"/>
            <a:chExt cx="3789000" cy="1944000"/>
          </a:xfrm>
        </p:grpSpPr>
        <p:pic>
          <p:nvPicPr>
            <p:cNvPr id="31" name="Picture 30" descr="REB events">
              <a:extLst>
                <a:ext uri="{FF2B5EF4-FFF2-40B4-BE49-F238E27FC236}">
                  <a16:creationId xmlns:a16="http://schemas.microsoft.com/office/drawing/2014/main" id="{DF334326-2512-8BB1-BAF3-6A7596415298}"/>
                </a:ext>
              </a:extLst>
            </p:cNvPr>
            <p:cNvPicPr>
              <a:picLocks noChangeAspect="1"/>
            </p:cNvPicPr>
            <p:nvPr/>
          </p:nvPicPr>
          <p:blipFill>
            <a:blip r:embed="rId5">
              <a:extLst>
                <a:ext uri="{28A0092B-C50C-407E-A947-70E740481C1C}">
                  <a14:useLocalDpi xmlns:a14="http://schemas.microsoft.com/office/drawing/2010/main" val="0"/>
                </a:ext>
              </a:extLst>
            </a:blip>
            <a:srcRect l="13374" t="19776" r="9829" b="27576"/>
            <a:stretch>
              <a:fillRect/>
            </a:stretch>
          </p:blipFill>
          <p:spPr>
            <a:xfrm>
              <a:off x="8265524" y="3991300"/>
              <a:ext cx="3780000" cy="1944000"/>
            </a:xfrm>
            <a:prstGeom prst="rect">
              <a:avLst/>
            </a:prstGeom>
          </p:spPr>
        </p:pic>
        <p:sp>
          <p:nvSpPr>
            <p:cNvPr id="44" name="TextBox 3">
              <a:extLst>
                <a:ext uri="{FF2B5EF4-FFF2-40B4-BE49-F238E27FC236}">
                  <a16:creationId xmlns:a16="http://schemas.microsoft.com/office/drawing/2014/main" id="{63D5EC9D-F6CB-6C2D-D9FD-81270155ABD6}"/>
                </a:ext>
              </a:extLst>
            </p:cNvPr>
            <p:cNvSpPr txBox="1"/>
            <p:nvPr/>
          </p:nvSpPr>
          <p:spPr>
            <a:xfrm>
              <a:off x="8256524" y="3991300"/>
              <a:ext cx="3780000" cy="164545"/>
            </a:xfrm>
            <a:prstGeom prst="rect">
              <a:avLst/>
            </a:prstGeom>
            <a:solidFill>
              <a:schemeClr val="bg1"/>
            </a:solid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r>
                <a:rPr lang="en-GB" sz="800" dirty="0">
                  <a:solidFill>
                    <a:schemeClr val="bg2">
                      <a:lumMod val="50000"/>
                    </a:schemeClr>
                  </a:solidFill>
                </a:rPr>
                <a:t>REB events</a:t>
              </a:r>
            </a:p>
            <a:p>
              <a:endParaRPr lang="en-GB" sz="1200" noProof="0" dirty="0"/>
            </a:p>
            <a:p>
              <a:endParaRPr lang="en-GB" sz="1200" noProof="0" dirty="0"/>
            </a:p>
          </p:txBody>
        </p:sp>
      </p:grpSp>
    </p:spTree>
    <p:extLst>
      <p:ext uri="{BB962C8B-B14F-4D97-AF65-F5344CB8AC3E}">
        <p14:creationId xmlns:p14="http://schemas.microsoft.com/office/powerpoint/2010/main" val="328071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BB180-EF66-2BBD-CBCE-4FE747F3E936}"/>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54FCB3A3-9411-E58F-E890-84FEF90B55E7}"/>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US" sz="1600" b="1" noProof="0" dirty="0">
                <a:solidFill>
                  <a:schemeClr val="bg1"/>
                </a:solidFill>
                <a:latin typeface="Arial" panose="020B0604020202020204" pitchFamily="34" charset="0"/>
                <a:cs typeface="Arial" panose="020B0604020202020204" pitchFamily="34" charset="0"/>
              </a:rPr>
              <a:t>A comparison of IDC Reviewed Event Bulletins with a baseline from the results of the 2024 Experiment</a:t>
            </a:r>
            <a:endParaRPr lang="en-GB" sz="1600" b="1" noProof="0" dirty="0">
              <a:solidFill>
                <a:schemeClr val="bg1"/>
              </a:solidFill>
              <a:latin typeface="Arial" panose="020B0604020202020204" pitchFamily="34" charset="0"/>
              <a:cs typeface="Arial" panose="020B0604020202020204" pitchFamily="34" charset="0"/>
            </a:endParaRPr>
          </a:p>
        </p:txBody>
      </p:sp>
      <p:sp>
        <p:nvSpPr>
          <p:cNvPr id="24" name="TextBox 3">
            <a:extLst>
              <a:ext uri="{FF2B5EF4-FFF2-40B4-BE49-F238E27FC236}">
                <a16:creationId xmlns:a16="http://schemas.microsoft.com/office/drawing/2014/main" id="{040EED10-53F1-2E23-0193-07E041828CCD}"/>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Distribution of events (cont’d)</a:t>
            </a:r>
          </a:p>
        </p:txBody>
      </p:sp>
      <p:sp>
        <p:nvSpPr>
          <p:cNvPr id="26" name="TextBox 3">
            <a:extLst>
              <a:ext uri="{FF2B5EF4-FFF2-40B4-BE49-F238E27FC236}">
                <a16:creationId xmlns:a16="http://schemas.microsoft.com/office/drawing/2014/main" id="{DB22071D-D912-E6E6-E939-A8D1B7689183}"/>
              </a:ext>
            </a:extLst>
          </p:cNvPr>
          <p:cNvSpPr txBox="1"/>
          <p:nvPr/>
        </p:nvSpPr>
        <p:spPr>
          <a:xfrm>
            <a:off x="6216035"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Metrics with respect to magnitude</a:t>
            </a:r>
          </a:p>
        </p:txBody>
      </p:sp>
      <p:sp>
        <p:nvSpPr>
          <p:cNvPr id="5" name="Title 1">
            <a:extLst>
              <a:ext uri="{FF2B5EF4-FFF2-40B4-BE49-F238E27FC236}">
                <a16:creationId xmlns:a16="http://schemas.microsoft.com/office/drawing/2014/main" id="{6C95C8DE-EEF7-6DE1-7B47-660CB6A30C51}"/>
              </a:ext>
            </a:extLst>
          </p:cNvPr>
          <p:cNvSpPr txBox="1">
            <a:spLocks/>
          </p:cNvSpPr>
          <p:nvPr/>
        </p:nvSpPr>
        <p:spPr>
          <a:xfrm>
            <a:off x="11490959" y="766561"/>
            <a:ext cx="701041" cy="178841"/>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b="1" dirty="0">
                <a:solidFill>
                  <a:srgbClr val="1A3A64"/>
                </a:solidFill>
                <a:latin typeface="Arial" panose="020B0604020202020204" pitchFamily="34" charset="0"/>
                <a:ea typeface="+mn-ea"/>
                <a:cs typeface="Arial" panose="020B0604020202020204" pitchFamily="34" charset="0"/>
              </a:rPr>
              <a:t>P4.1-856</a:t>
            </a:r>
            <a:endParaRPr lang="en-GB" sz="1050" b="1" dirty="0">
              <a:solidFill>
                <a:srgbClr val="1A3A64"/>
              </a:solidFill>
              <a:latin typeface="Arial" panose="020B0604020202020204" pitchFamily="34" charset="0"/>
              <a:ea typeface="+mn-ea"/>
              <a:cs typeface="Arial" panose="020B0604020202020204" pitchFamily="34" charset="0"/>
            </a:endParaRPr>
          </a:p>
        </p:txBody>
      </p:sp>
      <p:sp>
        <p:nvSpPr>
          <p:cNvPr id="9" name="TextBox 3">
            <a:extLst>
              <a:ext uri="{FF2B5EF4-FFF2-40B4-BE49-F238E27FC236}">
                <a16:creationId xmlns:a16="http://schemas.microsoft.com/office/drawing/2014/main" id="{56F3C253-8864-F195-1D07-205EC5F895E3}"/>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noProof="0" dirty="0">
                <a:solidFill>
                  <a:schemeClr val="bg1">
                    <a:lumMod val="65000"/>
                  </a:schemeClr>
                </a:solidFill>
              </a:rPr>
              <a:t>The views expressed on this e-poster are those of the author and do not necessarily reflect the view of the CTBTO</a:t>
            </a:r>
            <a:endParaRPr lang="en-GB" sz="800" noProof="0" dirty="0">
              <a:solidFill>
                <a:schemeClr val="bg1">
                  <a:lumMod val="65000"/>
                </a:schemeClr>
              </a:solidFill>
            </a:endParaRPr>
          </a:p>
        </p:txBody>
      </p:sp>
      <p:sp>
        <p:nvSpPr>
          <p:cNvPr id="10" name="TextBox 3">
            <a:extLst>
              <a:ext uri="{FF2B5EF4-FFF2-40B4-BE49-F238E27FC236}">
                <a16:creationId xmlns:a16="http://schemas.microsoft.com/office/drawing/2014/main" id="{5F30F0AA-8C09-9CFB-B399-12ED36C81B68}"/>
              </a:ext>
            </a:extLst>
          </p:cNvPr>
          <p:cNvSpPr txBox="1"/>
          <p:nvPr/>
        </p:nvSpPr>
        <p:spPr>
          <a:xfrm>
            <a:off x="4196999" y="659697"/>
            <a:ext cx="7005502" cy="178841"/>
          </a:xfrm>
          <a:prstGeom prst="rect">
            <a:avLst/>
          </a:prstGeom>
          <a:noFill/>
        </p:spPr>
        <p:txBody>
          <a:bodyPr wrap="square" lIns="0" tIns="0" rIns="0" bIns="0" rtlCol="0" anchor="t">
            <a:normAutofit lnSpcReduction="10000"/>
          </a:bodyPr>
          <a:lstStyle/>
          <a:p>
            <a:r>
              <a:rPr lang="en-GB" sz="1200" dirty="0">
                <a:solidFill>
                  <a:srgbClr val="1A3A64"/>
                </a:solidFill>
                <a:latin typeface="Arial" panose="020B0604020202020204" pitchFamily="34" charset="0"/>
                <a:cs typeface="Arial" panose="020B0604020202020204" pitchFamily="34" charset="0"/>
              </a:rPr>
              <a:t>C. Saragiotis, C. Fernando, H. Hassani, J. Chaput and G. Graham</a:t>
            </a:r>
          </a:p>
        </p:txBody>
      </p:sp>
      <p:pic>
        <p:nvPicPr>
          <p:cNvPr id="28" name="Picture 27" descr="Matched events">
            <a:extLst>
              <a:ext uri="{FF2B5EF4-FFF2-40B4-BE49-F238E27FC236}">
                <a16:creationId xmlns:a16="http://schemas.microsoft.com/office/drawing/2014/main" id="{2D2A22E3-5B56-97FE-2DE9-F3888D544E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9893" y="4076141"/>
            <a:ext cx="3528000" cy="2644992"/>
          </a:xfrm>
          <a:prstGeom prst="rect">
            <a:avLst/>
          </a:prstGeom>
        </p:spPr>
      </p:pic>
      <p:pic>
        <p:nvPicPr>
          <p:cNvPr id="32" name="Picture 31" descr="A graph of a line graph&#10;&#10;AI-generated content may be incorrect.">
            <a:extLst>
              <a:ext uri="{FF2B5EF4-FFF2-40B4-BE49-F238E27FC236}">
                <a16:creationId xmlns:a16="http://schemas.microsoft.com/office/drawing/2014/main" id="{A1587F4C-EB37-853D-5C74-A13122994A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6179" y="3618209"/>
            <a:ext cx="3528000" cy="2644992"/>
          </a:xfrm>
          <a:prstGeom prst="rect">
            <a:avLst/>
          </a:prstGeom>
        </p:spPr>
      </p:pic>
      <p:pic>
        <p:nvPicPr>
          <p:cNvPr id="6" name="Picture 5">
            <a:extLst>
              <a:ext uri="{FF2B5EF4-FFF2-40B4-BE49-F238E27FC236}">
                <a16:creationId xmlns:a16="http://schemas.microsoft.com/office/drawing/2014/main" id="{CBA8FD55-9104-2936-31D3-7B8FAE9974F8}"/>
              </a:ext>
            </a:extLst>
          </p:cNvPr>
          <p:cNvPicPr>
            <a:picLocks noChangeAspect="1"/>
          </p:cNvPicPr>
          <p:nvPr/>
        </p:nvPicPr>
        <p:blipFill>
          <a:blip r:embed="rId4"/>
          <a:stretch>
            <a:fillRect/>
          </a:stretch>
        </p:blipFill>
        <p:spPr>
          <a:xfrm>
            <a:off x="9735303" y="6246159"/>
            <a:ext cx="2296673" cy="596059"/>
          </a:xfrm>
          <a:prstGeom prst="rect">
            <a:avLst/>
          </a:prstGeom>
        </p:spPr>
      </p:pic>
      <p:sp>
        <p:nvSpPr>
          <p:cNvPr id="35" name="TextBox 3">
            <a:extLst>
              <a:ext uri="{FF2B5EF4-FFF2-40B4-BE49-F238E27FC236}">
                <a16:creationId xmlns:a16="http://schemas.microsoft.com/office/drawing/2014/main" id="{E8CA8101-9115-2D27-A414-FF855E788CFF}"/>
              </a:ext>
            </a:extLst>
          </p:cNvPr>
          <p:cNvSpPr txBox="1"/>
          <p:nvPr/>
        </p:nvSpPr>
        <p:spPr>
          <a:xfrm>
            <a:off x="4204893" y="1471928"/>
            <a:ext cx="3798000" cy="2515313"/>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noProof="0" dirty="0"/>
              <a:t>When assessing whether the requirements have been met, several factors must be considered, including the estimated magnitudes. The number of events increases exponentially with decreasing magnitude (Gutenberg-Richter law) therefore comparing bulletins </a:t>
            </a:r>
            <a:r>
              <a:rPr lang="en-US" sz="1200" dirty="0"/>
              <a:t>at low magnitudes is not meaningful</a:t>
            </a:r>
            <a:r>
              <a:rPr lang="en-US" sz="1200" noProof="0" dirty="0"/>
              <a:t>. A magnitude threshold could be m</a:t>
            </a:r>
            <a:r>
              <a:rPr lang="en-GB" sz="1200" baseline="-25000" dirty="0"/>
              <a:t>b</a:t>
            </a:r>
            <a:r>
              <a:rPr lang="en-US" sz="1200" noProof="0" dirty="0"/>
              <a:t> 3.5, which is that considered for standard event screening. On the other hand, assuming underground nuclear explosions, tamped in hard rock and with no effort for concealment, a body wave </a:t>
            </a:r>
            <a:r>
              <a:rPr lang="en-US" sz="1200" dirty="0"/>
              <a:t>m</a:t>
            </a:r>
            <a:r>
              <a:rPr lang="en-GB" sz="1200" baseline="-25000" dirty="0"/>
              <a:t>b</a:t>
            </a:r>
            <a:r>
              <a:rPr lang="en-US" sz="1200" noProof="0" dirty="0"/>
              <a:t> of 3.5 can </a:t>
            </a:r>
            <a:r>
              <a:rPr lang="en-US" sz="1200" dirty="0"/>
              <a:t>correspond (depending on the geology) to </a:t>
            </a:r>
            <a:r>
              <a:rPr lang="en-US" sz="1200" noProof="0" dirty="0"/>
              <a:t>yields of the order of 0.1 kt, that is, at the low end of the very-low yield range, which is 0.01 kt to 2 kt.</a:t>
            </a:r>
            <a:endParaRPr lang="en-GB" sz="1200" noProof="0" dirty="0"/>
          </a:p>
        </p:txBody>
      </p:sp>
      <p:sp>
        <p:nvSpPr>
          <p:cNvPr id="2" name="TextBox 3">
            <a:extLst>
              <a:ext uri="{FF2B5EF4-FFF2-40B4-BE49-F238E27FC236}">
                <a16:creationId xmlns:a16="http://schemas.microsoft.com/office/drawing/2014/main" id="{BCC62473-7E5F-154B-9452-9A9F2100BAD6}"/>
              </a:ext>
            </a:extLst>
          </p:cNvPr>
          <p:cNvSpPr txBox="1"/>
          <p:nvPr/>
        </p:nvSpPr>
        <p:spPr>
          <a:xfrm>
            <a:off x="8245269" y="1487362"/>
            <a:ext cx="3798000" cy="1996531"/>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noProof="0" dirty="0"/>
              <a:t>A </a:t>
            </a:r>
            <a:r>
              <a:rPr lang="en-US" sz="1200" dirty="0"/>
              <a:t>magnitude m</a:t>
            </a:r>
            <a:r>
              <a:rPr lang="en-GB" sz="1200" baseline="-25000" dirty="0"/>
              <a:t>b</a:t>
            </a:r>
            <a:r>
              <a:rPr lang="en-US" sz="1200" noProof="0" dirty="0"/>
              <a:t> of 4.0 corresponds to a yield of 0.25 kt to 0.4 kt, still in the very low yield range. Thus, a threshold </a:t>
            </a:r>
            <a:r>
              <a:rPr lang="en-US" sz="1200" dirty="0"/>
              <a:t>of m</a:t>
            </a:r>
            <a:r>
              <a:rPr lang="en-GB" sz="1200" baseline="-25000" dirty="0"/>
              <a:t>b</a:t>
            </a:r>
            <a:r>
              <a:rPr lang="en-US" sz="1200" noProof="0" dirty="0"/>
              <a:t> of 4.0 also is reasonable. </a:t>
            </a:r>
          </a:p>
          <a:p>
            <a:endParaRPr lang="en-US" sz="1200" dirty="0"/>
          </a:p>
          <a:p>
            <a:r>
              <a:rPr lang="en-US" sz="1200" noProof="0" dirty="0"/>
              <a:t>It is also noted that </a:t>
            </a:r>
            <a:r>
              <a:rPr lang="en-US" sz="1200" noProof="0" dirty="0" err="1"/>
              <a:t>BulCMP</a:t>
            </a:r>
            <a:r>
              <a:rPr lang="en-US" sz="1200" noProof="0" dirty="0"/>
              <a:t> considers the magnitude to match events. However</a:t>
            </a:r>
            <a:r>
              <a:rPr lang="en-US" sz="1200" dirty="0"/>
              <a:t>, pure hydroacoustic or infrasonic events have no magnitude estimated at all and are therefore not considered by </a:t>
            </a:r>
            <a:r>
              <a:rPr lang="en-US" sz="1200" dirty="0" err="1"/>
              <a:t>BulCMP</a:t>
            </a:r>
            <a:r>
              <a:rPr lang="en-US" sz="1200" dirty="0"/>
              <a:t>. Furthermore, </a:t>
            </a:r>
            <a:r>
              <a:rPr lang="en-US" sz="1200" noProof="0" dirty="0"/>
              <a:t>seismic events detected only by stations at regional distances (</a:t>
            </a:r>
            <a:r>
              <a:rPr lang="el-GR" sz="1200" noProof="0" dirty="0"/>
              <a:t>Δ </a:t>
            </a:r>
            <a:r>
              <a:rPr lang="en-US" sz="1200" noProof="0" dirty="0"/>
              <a:t>&lt; 20 deg)</a:t>
            </a:r>
            <a:r>
              <a:rPr lang="el-GR" sz="1200" noProof="0" dirty="0"/>
              <a:t> </a:t>
            </a:r>
            <a:r>
              <a:rPr lang="en-US" sz="1200" noProof="0" dirty="0"/>
              <a:t>also do not have m</a:t>
            </a:r>
            <a:r>
              <a:rPr lang="en-US" sz="1200" baseline="-25000" noProof="0" dirty="0"/>
              <a:t>b</a:t>
            </a:r>
            <a:r>
              <a:rPr lang="en-US" sz="1200" noProof="0" dirty="0"/>
              <a:t> magnitude estimates.</a:t>
            </a:r>
            <a:endParaRPr lang="en-GB" sz="1200" noProof="0" dirty="0"/>
          </a:p>
        </p:txBody>
      </p:sp>
      <p:grpSp>
        <p:nvGrpSpPr>
          <p:cNvPr id="8" name="Group 7">
            <a:extLst>
              <a:ext uri="{FF2B5EF4-FFF2-40B4-BE49-F238E27FC236}">
                <a16:creationId xmlns:a16="http://schemas.microsoft.com/office/drawing/2014/main" id="{6FB1737A-E179-AC8B-BA8A-8B6E16F3411C}"/>
              </a:ext>
            </a:extLst>
          </p:cNvPr>
          <p:cNvGrpSpPr/>
          <p:nvPr/>
        </p:nvGrpSpPr>
        <p:grpSpPr>
          <a:xfrm>
            <a:off x="146413" y="1684718"/>
            <a:ext cx="3789000" cy="1980000"/>
            <a:chOff x="146413" y="1684718"/>
            <a:chExt cx="3789000" cy="1980000"/>
          </a:xfrm>
        </p:grpSpPr>
        <p:pic>
          <p:nvPicPr>
            <p:cNvPr id="18" name="Picture 17" descr="Matched events">
              <a:extLst>
                <a:ext uri="{FF2B5EF4-FFF2-40B4-BE49-F238E27FC236}">
                  <a16:creationId xmlns:a16="http://schemas.microsoft.com/office/drawing/2014/main" id="{74CFE010-D677-EE26-6228-8312A29B36BE}"/>
                </a:ext>
              </a:extLst>
            </p:cNvPr>
            <p:cNvPicPr>
              <a:picLocks noChangeAspect="1"/>
            </p:cNvPicPr>
            <p:nvPr/>
          </p:nvPicPr>
          <p:blipFill>
            <a:blip r:embed="rId5">
              <a:extLst>
                <a:ext uri="{28A0092B-C50C-407E-A947-70E740481C1C}">
                  <a14:useLocalDpi xmlns:a14="http://schemas.microsoft.com/office/drawing/2010/main" val="0"/>
                </a:ext>
              </a:extLst>
            </a:blip>
            <a:srcRect l="13391" t="19288" r="9806" b="27088"/>
            <a:stretch>
              <a:fillRect/>
            </a:stretch>
          </p:blipFill>
          <p:spPr>
            <a:xfrm>
              <a:off x="146413" y="1684718"/>
              <a:ext cx="3780000" cy="1980000"/>
            </a:xfrm>
            <a:prstGeom prst="rect">
              <a:avLst/>
            </a:prstGeom>
          </p:spPr>
        </p:pic>
        <p:sp>
          <p:nvSpPr>
            <p:cNvPr id="3" name="TextBox 3">
              <a:extLst>
                <a:ext uri="{FF2B5EF4-FFF2-40B4-BE49-F238E27FC236}">
                  <a16:creationId xmlns:a16="http://schemas.microsoft.com/office/drawing/2014/main" id="{964AC86C-52E3-2E11-C85F-B7DB943AA1DE}"/>
                </a:ext>
              </a:extLst>
            </p:cNvPr>
            <p:cNvSpPr txBox="1"/>
            <p:nvPr/>
          </p:nvSpPr>
          <p:spPr>
            <a:xfrm>
              <a:off x="155413" y="1684718"/>
              <a:ext cx="3780000" cy="164545"/>
            </a:xfrm>
            <a:prstGeom prst="rect">
              <a:avLst/>
            </a:prstGeom>
            <a:solidFill>
              <a:schemeClr val="bg1"/>
            </a:solid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r>
                <a:rPr lang="en-GB" sz="800" dirty="0">
                  <a:solidFill>
                    <a:schemeClr val="bg2">
                      <a:lumMod val="50000"/>
                    </a:schemeClr>
                  </a:solidFill>
                </a:rPr>
                <a:t>Matched events</a:t>
              </a:r>
            </a:p>
            <a:p>
              <a:endParaRPr lang="en-GB" sz="1200" noProof="0" dirty="0"/>
            </a:p>
            <a:p>
              <a:endParaRPr lang="en-GB" sz="1200" noProof="0" dirty="0"/>
            </a:p>
          </p:txBody>
        </p:sp>
      </p:grpSp>
      <p:grpSp>
        <p:nvGrpSpPr>
          <p:cNvPr id="11" name="Group 10">
            <a:extLst>
              <a:ext uri="{FF2B5EF4-FFF2-40B4-BE49-F238E27FC236}">
                <a16:creationId xmlns:a16="http://schemas.microsoft.com/office/drawing/2014/main" id="{EB024238-A567-699D-9E0C-B3E8036AA712}"/>
              </a:ext>
            </a:extLst>
          </p:cNvPr>
          <p:cNvGrpSpPr/>
          <p:nvPr/>
        </p:nvGrpSpPr>
        <p:grpSpPr>
          <a:xfrm>
            <a:off x="137413" y="3987241"/>
            <a:ext cx="3798000" cy="2016000"/>
            <a:chOff x="137413" y="3987241"/>
            <a:chExt cx="3798000" cy="2016000"/>
          </a:xfrm>
        </p:grpSpPr>
        <p:pic>
          <p:nvPicPr>
            <p:cNvPr id="23" name="Picture 22" descr="Missed events">
              <a:extLst>
                <a:ext uri="{FF2B5EF4-FFF2-40B4-BE49-F238E27FC236}">
                  <a16:creationId xmlns:a16="http://schemas.microsoft.com/office/drawing/2014/main" id="{20282D2F-70B4-D407-AE2D-DF7881638829}"/>
                </a:ext>
              </a:extLst>
            </p:cNvPr>
            <p:cNvPicPr>
              <a:picLocks noChangeAspect="1"/>
            </p:cNvPicPr>
            <p:nvPr/>
          </p:nvPicPr>
          <p:blipFill>
            <a:blip r:embed="rId6">
              <a:extLst>
                <a:ext uri="{28A0092B-C50C-407E-A947-70E740481C1C}">
                  <a14:useLocalDpi xmlns:a14="http://schemas.microsoft.com/office/drawing/2010/main" val="0"/>
                </a:ext>
              </a:extLst>
            </a:blip>
            <a:srcRect l="13374" t="18465" r="9829" b="27198"/>
            <a:stretch>
              <a:fillRect/>
            </a:stretch>
          </p:blipFill>
          <p:spPr>
            <a:xfrm>
              <a:off x="137413" y="3987241"/>
              <a:ext cx="3798000" cy="2016000"/>
            </a:xfrm>
            <a:prstGeom prst="rect">
              <a:avLst/>
            </a:prstGeom>
          </p:spPr>
        </p:pic>
        <p:sp>
          <p:nvSpPr>
            <p:cNvPr id="4" name="TextBox 3">
              <a:extLst>
                <a:ext uri="{FF2B5EF4-FFF2-40B4-BE49-F238E27FC236}">
                  <a16:creationId xmlns:a16="http://schemas.microsoft.com/office/drawing/2014/main" id="{55056A94-EB28-7AB8-0C1D-657D5F32E9A8}"/>
                </a:ext>
              </a:extLst>
            </p:cNvPr>
            <p:cNvSpPr txBox="1"/>
            <p:nvPr/>
          </p:nvSpPr>
          <p:spPr>
            <a:xfrm>
              <a:off x="146413" y="3987241"/>
              <a:ext cx="3780000" cy="164545"/>
            </a:xfrm>
            <a:prstGeom prst="rect">
              <a:avLst/>
            </a:prstGeom>
            <a:solidFill>
              <a:schemeClr val="bg1"/>
            </a:solid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r>
                <a:rPr lang="en-GB" sz="800" dirty="0">
                  <a:solidFill>
                    <a:schemeClr val="bg2">
                      <a:lumMod val="50000"/>
                    </a:schemeClr>
                  </a:solidFill>
                </a:rPr>
                <a:t>Missed and extra events</a:t>
              </a:r>
            </a:p>
            <a:p>
              <a:endParaRPr lang="en-GB" sz="1200" noProof="0" dirty="0"/>
            </a:p>
            <a:p>
              <a:endParaRPr lang="en-GB" sz="1200" noProof="0" dirty="0"/>
            </a:p>
          </p:txBody>
        </p:sp>
      </p:grpSp>
    </p:spTree>
    <p:extLst>
      <p:ext uri="{BB962C8B-B14F-4D97-AF65-F5344CB8AC3E}">
        <p14:creationId xmlns:p14="http://schemas.microsoft.com/office/powerpoint/2010/main" val="2773541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US" sz="1600" b="1" noProof="0" dirty="0">
                <a:solidFill>
                  <a:schemeClr val="bg1"/>
                </a:solidFill>
                <a:latin typeface="Arial" panose="020B0604020202020204" pitchFamily="34" charset="0"/>
                <a:cs typeface="Arial" panose="020B0604020202020204" pitchFamily="34" charset="0"/>
              </a:rPr>
              <a:t>A comparison of IDC Reviewed Event Bulletins with a baseline from the results of the 2024 Experiment</a:t>
            </a:r>
            <a:endParaRPr lang="en-GB" sz="1600" b="1" noProof="0" dirty="0">
              <a:solidFill>
                <a:schemeClr val="bg1"/>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Metrics with respect to magnitude (cont’d)</a:t>
            </a:r>
          </a:p>
        </p:txBody>
      </p:sp>
      <p:sp>
        <p:nvSpPr>
          <p:cNvPr id="26" name="TextBox 3">
            <a:extLst>
              <a:ext uri="{FF2B5EF4-FFF2-40B4-BE49-F238E27FC236}">
                <a16:creationId xmlns:a16="http://schemas.microsoft.com/office/drawing/2014/main" id="{79016AB2-B6CD-8ED7-A756-5A1288745A4D}"/>
              </a:ext>
            </a:extLst>
          </p:cNvPr>
          <p:cNvSpPr txBox="1"/>
          <p:nvPr/>
        </p:nvSpPr>
        <p:spPr>
          <a:xfrm>
            <a:off x="6250003"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Examples of non-overlapping ellipses</a:t>
            </a:r>
          </a:p>
        </p:txBody>
      </p:sp>
      <p:sp>
        <p:nvSpPr>
          <p:cNvPr id="5" name="Title 1">
            <a:extLst>
              <a:ext uri="{FF2B5EF4-FFF2-40B4-BE49-F238E27FC236}">
                <a16:creationId xmlns:a16="http://schemas.microsoft.com/office/drawing/2014/main" id="{ABBFBBE6-4281-CF65-18D1-76F569B0F038}"/>
              </a:ext>
            </a:extLst>
          </p:cNvPr>
          <p:cNvSpPr txBox="1">
            <a:spLocks/>
          </p:cNvSpPr>
          <p:nvPr/>
        </p:nvSpPr>
        <p:spPr>
          <a:xfrm>
            <a:off x="11490959" y="766561"/>
            <a:ext cx="701041" cy="178841"/>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b="1" dirty="0">
                <a:solidFill>
                  <a:srgbClr val="1A3A64"/>
                </a:solidFill>
                <a:latin typeface="Arial" panose="020B0604020202020204" pitchFamily="34" charset="0"/>
                <a:ea typeface="+mn-ea"/>
                <a:cs typeface="Arial" panose="020B0604020202020204" pitchFamily="34" charset="0"/>
              </a:rPr>
              <a:t>P4.1-856</a:t>
            </a:r>
            <a:endParaRPr lang="en-GB" sz="1050" b="1" dirty="0">
              <a:solidFill>
                <a:srgbClr val="1A3A64"/>
              </a:solidFill>
              <a:latin typeface="Arial" panose="020B0604020202020204" pitchFamily="34" charset="0"/>
              <a:ea typeface="+mn-ea"/>
              <a:cs typeface="Arial" panose="020B0604020202020204" pitchFamily="34" charset="0"/>
            </a:endParaRPr>
          </a:p>
        </p:txBody>
      </p:sp>
      <p:sp>
        <p:nvSpPr>
          <p:cNvPr id="9" name="TextBox 3">
            <a:extLst>
              <a:ext uri="{FF2B5EF4-FFF2-40B4-BE49-F238E27FC236}">
                <a16:creationId xmlns:a16="http://schemas.microsoft.com/office/drawing/2014/main" id="{91338DCE-087D-3461-6726-117086CCCBF7}"/>
              </a:ext>
            </a:extLst>
          </p:cNvPr>
          <p:cNvSpPr txBox="1"/>
          <p:nvPr/>
        </p:nvSpPr>
        <p:spPr>
          <a:xfrm>
            <a:off x="187156" y="6527226"/>
            <a:ext cx="8019678" cy="283048"/>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noProof="0" dirty="0">
                <a:solidFill>
                  <a:schemeClr val="bg1">
                    <a:lumMod val="65000"/>
                  </a:schemeClr>
                </a:solidFill>
              </a:rPr>
              <a:t>The views expressed on this e-poster are those of the author and do not necessarily reflect the view of the CTBTO</a:t>
            </a:r>
            <a:endParaRPr lang="en-GB" sz="800" noProof="0" dirty="0">
              <a:solidFill>
                <a:schemeClr val="bg1">
                  <a:lumMod val="65000"/>
                </a:schemeClr>
              </a:solidFill>
            </a:endParaRPr>
          </a:p>
        </p:txBody>
      </p:sp>
      <p:sp>
        <p:nvSpPr>
          <p:cNvPr id="10" name="TextBox 3">
            <a:extLst>
              <a:ext uri="{FF2B5EF4-FFF2-40B4-BE49-F238E27FC236}">
                <a16:creationId xmlns:a16="http://schemas.microsoft.com/office/drawing/2014/main" id="{59B51F7B-3502-16F1-C9BD-A4464156821B}"/>
              </a:ext>
            </a:extLst>
          </p:cNvPr>
          <p:cNvSpPr txBox="1"/>
          <p:nvPr/>
        </p:nvSpPr>
        <p:spPr>
          <a:xfrm>
            <a:off x="4196999" y="659697"/>
            <a:ext cx="7005502" cy="178841"/>
          </a:xfrm>
          <a:prstGeom prst="rect">
            <a:avLst/>
          </a:prstGeom>
          <a:noFill/>
        </p:spPr>
        <p:txBody>
          <a:bodyPr wrap="square" lIns="0" tIns="0" rIns="0" bIns="0" rtlCol="0" anchor="t">
            <a:normAutofit lnSpcReduction="10000"/>
          </a:bodyPr>
          <a:lstStyle/>
          <a:p>
            <a:r>
              <a:rPr lang="en-GB" sz="1200" dirty="0">
                <a:solidFill>
                  <a:srgbClr val="1A3A64"/>
                </a:solidFill>
                <a:latin typeface="Arial" panose="020B0604020202020204" pitchFamily="34" charset="0"/>
                <a:cs typeface="Arial" panose="020B0604020202020204" pitchFamily="34" charset="0"/>
              </a:rPr>
              <a:t>C. Saragiotis, C. Fernando, H. Hassani, J. Chaput and G. Graham</a:t>
            </a:r>
          </a:p>
        </p:txBody>
      </p:sp>
      <p:pic>
        <p:nvPicPr>
          <p:cNvPr id="6" name="Picture 5">
            <a:extLst>
              <a:ext uri="{FF2B5EF4-FFF2-40B4-BE49-F238E27FC236}">
                <a16:creationId xmlns:a16="http://schemas.microsoft.com/office/drawing/2014/main" id="{D03E9429-7118-22AE-DBC3-57893840A627}"/>
              </a:ext>
            </a:extLst>
          </p:cNvPr>
          <p:cNvPicPr>
            <a:picLocks noChangeAspect="1"/>
          </p:cNvPicPr>
          <p:nvPr/>
        </p:nvPicPr>
        <p:blipFill>
          <a:blip r:embed="rId2"/>
          <a:stretch>
            <a:fillRect/>
          </a:stretch>
        </p:blipFill>
        <p:spPr>
          <a:xfrm>
            <a:off x="9735303" y="6246159"/>
            <a:ext cx="2296673" cy="596059"/>
          </a:xfrm>
          <a:prstGeom prst="rect">
            <a:avLst/>
          </a:prstGeom>
        </p:spPr>
      </p:pic>
      <p:graphicFrame>
        <p:nvGraphicFramePr>
          <p:cNvPr id="37" name="Table 36">
            <a:extLst>
              <a:ext uri="{FF2B5EF4-FFF2-40B4-BE49-F238E27FC236}">
                <a16:creationId xmlns:a16="http://schemas.microsoft.com/office/drawing/2014/main" id="{B164F09C-269E-7FDD-7487-EB12F7BC7841}"/>
              </a:ext>
            </a:extLst>
          </p:cNvPr>
          <p:cNvGraphicFramePr>
            <a:graphicFrameLocks noGrp="1"/>
          </p:cNvGraphicFramePr>
          <p:nvPr>
            <p:extLst>
              <p:ext uri="{D42A27DB-BD31-4B8C-83A1-F6EECF244321}">
                <p14:modId xmlns:p14="http://schemas.microsoft.com/office/powerpoint/2010/main" val="2911569577"/>
              </p:ext>
            </p:extLst>
          </p:nvPr>
        </p:nvGraphicFramePr>
        <p:xfrm>
          <a:off x="145413" y="4321787"/>
          <a:ext cx="3744000" cy="2089472"/>
        </p:xfrm>
        <a:graphic>
          <a:graphicData uri="http://schemas.openxmlformats.org/drawingml/2006/table">
            <a:tbl>
              <a:tblPr/>
              <a:tblGrid>
                <a:gridCol w="1188000">
                  <a:extLst>
                    <a:ext uri="{9D8B030D-6E8A-4147-A177-3AD203B41FA5}">
                      <a16:colId xmlns:a16="http://schemas.microsoft.com/office/drawing/2014/main" val="2267463664"/>
                    </a:ext>
                  </a:extLst>
                </a:gridCol>
                <a:gridCol w="396000">
                  <a:extLst>
                    <a:ext uri="{9D8B030D-6E8A-4147-A177-3AD203B41FA5}">
                      <a16:colId xmlns:a16="http://schemas.microsoft.com/office/drawing/2014/main" val="2192656844"/>
                    </a:ext>
                  </a:extLst>
                </a:gridCol>
                <a:gridCol w="720000">
                  <a:extLst>
                    <a:ext uri="{9D8B030D-6E8A-4147-A177-3AD203B41FA5}">
                      <a16:colId xmlns:a16="http://schemas.microsoft.com/office/drawing/2014/main" val="119126107"/>
                    </a:ext>
                  </a:extLst>
                </a:gridCol>
                <a:gridCol w="720000">
                  <a:extLst>
                    <a:ext uri="{9D8B030D-6E8A-4147-A177-3AD203B41FA5}">
                      <a16:colId xmlns:a16="http://schemas.microsoft.com/office/drawing/2014/main" val="162470820"/>
                    </a:ext>
                  </a:extLst>
                </a:gridCol>
                <a:gridCol w="720000">
                  <a:extLst>
                    <a:ext uri="{9D8B030D-6E8A-4147-A177-3AD203B41FA5}">
                      <a16:colId xmlns:a16="http://schemas.microsoft.com/office/drawing/2014/main" val="2110291330"/>
                    </a:ext>
                  </a:extLst>
                </a:gridCol>
              </a:tblGrid>
              <a:tr h="385652">
                <a:tc gridSpan="5">
                  <a:txBody>
                    <a:bodyPr/>
                    <a:lstStyle/>
                    <a:p>
                      <a:pPr algn="ctr" fontAlgn="b"/>
                      <a:r>
                        <a:rPr lang="en-US" sz="1100" b="1" i="0" u="none" strike="noStrike" dirty="0">
                          <a:solidFill>
                            <a:srgbClr val="1A3A64"/>
                          </a:solidFill>
                          <a:effectLst/>
                          <a:latin typeface="Aptos Narrow"/>
                        </a:rPr>
                        <a:t>Summary of baseline and REB bulletins comparison </a:t>
                      </a:r>
                    </a:p>
                  </a:txBody>
                  <a:tcPr marL="78741" marR="78741" marT="39370" marB="393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167301"/>
                  </a:ext>
                </a:extLst>
              </a:tr>
              <a:tr h="283970">
                <a:tc>
                  <a:txBody>
                    <a:bodyPr/>
                    <a:lstStyle/>
                    <a:p>
                      <a:pPr algn="l" fontAlgn="b"/>
                      <a:endParaRPr lang="en-US" sz="1100" b="0" i="0" u="none" strike="noStrike" dirty="0">
                        <a:solidFill>
                          <a:srgbClr val="000000"/>
                        </a:solidFill>
                        <a:effectLst/>
                        <a:latin typeface="Aptos Narrow"/>
                      </a:endParaRPr>
                    </a:p>
                  </a:txBody>
                  <a:tcPr marL="14198" marR="14198" marT="14198"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100" b="1" i="0" u="none" strike="noStrike" kern="1200" dirty="0">
                          <a:solidFill>
                            <a:srgbClr val="1A3A64"/>
                          </a:solidFill>
                          <a:effectLst/>
                          <a:latin typeface="Aptos Narrow"/>
                          <a:ea typeface="+mn-ea"/>
                          <a:cs typeface="+mn-cs"/>
                        </a:rPr>
                        <a:t>Target</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kern="1200" dirty="0">
                          <a:solidFill>
                            <a:srgbClr val="1A3A64"/>
                          </a:solidFill>
                          <a:effectLst/>
                          <a:latin typeface="Aptos Narrow"/>
                          <a:ea typeface="+mn-ea"/>
                          <a:cs typeface="+mn-cs"/>
                        </a:rPr>
                        <a:t>mb ≥ 4.0</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kern="1200" dirty="0">
                          <a:solidFill>
                            <a:srgbClr val="1A3A64"/>
                          </a:solidFill>
                          <a:effectLst/>
                          <a:latin typeface="Aptos Narrow"/>
                          <a:ea typeface="+mn-ea"/>
                          <a:cs typeface="+mn-cs"/>
                        </a:rPr>
                        <a:t>mb ≥ 3.5</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100" b="1" i="0" u="none" strike="noStrike" kern="1200" dirty="0">
                          <a:solidFill>
                            <a:srgbClr val="1A3A64"/>
                          </a:solidFill>
                          <a:effectLst/>
                          <a:latin typeface="Aptos Narrow"/>
                          <a:ea typeface="+mn-ea"/>
                          <a:cs typeface="+mn-cs"/>
                        </a:rPr>
                        <a:t>All events</a:t>
                      </a:r>
                    </a:p>
                  </a:txBody>
                  <a:tcPr marL="14198" marR="14198" marT="14198"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2907729"/>
                  </a:ext>
                </a:extLst>
              </a:tr>
              <a:tr h="283970">
                <a:tc>
                  <a:txBody>
                    <a:bodyPr/>
                    <a:lstStyle/>
                    <a:p>
                      <a:pPr algn="l" fontAlgn="b"/>
                      <a:r>
                        <a:rPr lang="en-US" sz="1100" b="0" i="0" u="none" strike="noStrike" dirty="0">
                          <a:solidFill>
                            <a:srgbClr val="1A3A64"/>
                          </a:solidFill>
                          <a:effectLst/>
                          <a:latin typeface="Aptos Narrow"/>
                        </a:rPr>
                        <a:t>Events in baseline</a:t>
                      </a:r>
                    </a:p>
                  </a:txBody>
                  <a:tcPr marL="14198" marR="14198" marT="14198"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100" b="0" i="0" u="none" strike="noStrike" dirty="0">
                        <a:solidFill>
                          <a:srgbClr val="000000"/>
                        </a:solidFill>
                        <a:effectLst/>
                        <a:latin typeface="Aptos Narrow"/>
                      </a:endParaRP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63</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169</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238</a:t>
                      </a:r>
                    </a:p>
                  </a:txBody>
                  <a:tcPr marL="14198" marR="14198" marT="14198"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5027519"/>
                  </a:ext>
                </a:extLst>
              </a:tr>
              <a:tr h="283970">
                <a:tc>
                  <a:txBody>
                    <a:bodyPr/>
                    <a:lstStyle/>
                    <a:p>
                      <a:pPr marL="0" algn="l" defTabSz="914400" rtl="0" eaLnBrk="1" fontAlgn="b" latinLnBrk="0" hangingPunct="1"/>
                      <a:r>
                        <a:rPr lang="en-US" sz="1100" b="0" i="0" u="none" strike="noStrike" kern="1200" dirty="0">
                          <a:solidFill>
                            <a:srgbClr val="1A3A64"/>
                          </a:solidFill>
                          <a:effectLst/>
                          <a:latin typeface="Aptos Narrow"/>
                          <a:ea typeface="+mn-ea"/>
                          <a:cs typeface="+mn-cs"/>
                        </a:rPr>
                        <a:t>Events in REB</a:t>
                      </a:r>
                    </a:p>
                  </a:txBody>
                  <a:tcPr marL="14198" marR="14198" marT="14198"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100" b="0" i="0" u="none" strike="noStrike" dirty="0">
                        <a:solidFill>
                          <a:srgbClr val="000000"/>
                        </a:solidFill>
                        <a:effectLst/>
                        <a:latin typeface="Aptos Narrow"/>
                      </a:endParaRP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62</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172</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251</a:t>
                      </a:r>
                    </a:p>
                  </a:txBody>
                  <a:tcPr marL="14198" marR="14198" marT="14198"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751373"/>
                  </a:ext>
                </a:extLst>
              </a:tr>
              <a:tr h="283970">
                <a:tc>
                  <a:txBody>
                    <a:bodyPr/>
                    <a:lstStyle/>
                    <a:p>
                      <a:pPr marL="0" algn="l" defTabSz="914400" rtl="0" eaLnBrk="1" fontAlgn="b" latinLnBrk="0" hangingPunct="1"/>
                      <a:r>
                        <a:rPr lang="en-US" sz="1100" b="0" i="0" u="none" strike="noStrike" kern="1200" dirty="0">
                          <a:solidFill>
                            <a:srgbClr val="1A3A64"/>
                          </a:solidFill>
                          <a:effectLst/>
                          <a:latin typeface="Aptos Narrow"/>
                          <a:ea typeface="+mn-ea"/>
                          <a:cs typeface="+mn-cs"/>
                        </a:rPr>
                        <a:t>Matched</a:t>
                      </a:r>
                    </a:p>
                  </a:txBody>
                  <a:tcPr marL="14198" marR="14198" marT="14198"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 98%</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61 (96.8%)</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ptos Narrow"/>
                        </a:rPr>
                        <a:t>156 (92.3%)</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ptos Narrow"/>
                        </a:rPr>
                        <a:t>215 (90.3%)</a:t>
                      </a:r>
                    </a:p>
                  </a:txBody>
                  <a:tcPr marL="14198" marR="14198" marT="14198"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0023075"/>
                  </a:ext>
                </a:extLst>
              </a:tr>
              <a:tr h="283970">
                <a:tc>
                  <a:txBody>
                    <a:bodyPr/>
                    <a:lstStyle/>
                    <a:p>
                      <a:pPr marL="0" algn="l" defTabSz="914400" rtl="0" eaLnBrk="1" fontAlgn="b" latinLnBrk="0" hangingPunct="1"/>
                      <a:r>
                        <a:rPr lang="en-US" sz="1100" b="0" i="0" u="none" strike="noStrike" kern="1200" dirty="0">
                          <a:solidFill>
                            <a:srgbClr val="1A3A64"/>
                          </a:solidFill>
                          <a:effectLst/>
                          <a:latin typeface="Aptos Narrow"/>
                          <a:ea typeface="+mn-ea"/>
                          <a:cs typeface="+mn-cs"/>
                        </a:rPr>
                        <a:t>Extra</a:t>
                      </a:r>
                    </a:p>
                  </a:txBody>
                  <a:tcPr marL="14198" marR="14198" marT="14198"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 4%</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1 (1.6%)</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1 6 (9.3%)</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ptos Narrow"/>
                        </a:rPr>
                        <a:t>36 (16.7%)</a:t>
                      </a:r>
                    </a:p>
                  </a:txBody>
                  <a:tcPr marL="14198" marR="14198" marT="14198"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1932522"/>
                  </a:ext>
                </a:extLst>
              </a:tr>
              <a:tr h="283970">
                <a:tc>
                  <a:txBody>
                    <a:bodyPr/>
                    <a:lstStyle/>
                    <a:p>
                      <a:pPr marL="0" algn="l" defTabSz="914400" rtl="0" eaLnBrk="1" fontAlgn="b" latinLnBrk="0" hangingPunct="1"/>
                      <a:r>
                        <a:rPr lang="en-US" sz="1100" b="0" i="0" u="none" strike="noStrike" kern="1200" dirty="0">
                          <a:solidFill>
                            <a:srgbClr val="1A3A64"/>
                          </a:solidFill>
                          <a:effectLst/>
                          <a:latin typeface="Aptos Narrow"/>
                          <a:ea typeface="+mn-ea"/>
                          <a:cs typeface="+mn-cs"/>
                        </a:rPr>
                        <a:t>Overlapping ellipses</a:t>
                      </a:r>
                    </a:p>
                  </a:txBody>
                  <a:tcPr marL="14198" marR="14198" marT="14198"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 96%</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59 (96.7%)</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144 (92.3%)</a:t>
                      </a:r>
                    </a:p>
                  </a:txBody>
                  <a:tcPr marL="14198" marR="14198" marT="1419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ptos Narrow"/>
                        </a:rPr>
                        <a:t>193 (89.4%)</a:t>
                      </a:r>
                    </a:p>
                  </a:txBody>
                  <a:tcPr marL="14198" marR="14198" marT="14198"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2625295"/>
                  </a:ext>
                </a:extLst>
              </a:tr>
            </a:tbl>
          </a:graphicData>
        </a:graphic>
      </p:graphicFrame>
      <p:grpSp>
        <p:nvGrpSpPr>
          <p:cNvPr id="39" name="Group 38">
            <a:extLst>
              <a:ext uri="{FF2B5EF4-FFF2-40B4-BE49-F238E27FC236}">
                <a16:creationId xmlns:a16="http://schemas.microsoft.com/office/drawing/2014/main" id="{2DF0C3B1-3B95-BBFB-D4EF-1F93BF06C424}"/>
              </a:ext>
            </a:extLst>
          </p:cNvPr>
          <p:cNvGrpSpPr/>
          <p:nvPr/>
        </p:nvGrpSpPr>
        <p:grpSpPr>
          <a:xfrm>
            <a:off x="272413" y="1560828"/>
            <a:ext cx="3528000" cy="2644992"/>
            <a:chOff x="272413" y="1471928"/>
            <a:chExt cx="3528000" cy="2644992"/>
          </a:xfrm>
        </p:grpSpPr>
        <p:pic>
          <p:nvPicPr>
            <p:cNvPr id="36" name="Picture 35" descr="Events with intersecting ellipses">
              <a:extLst>
                <a:ext uri="{FF2B5EF4-FFF2-40B4-BE49-F238E27FC236}">
                  <a16:creationId xmlns:a16="http://schemas.microsoft.com/office/drawing/2014/main" id="{4D39FAFE-262F-7C51-9D22-29701BB53F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413" y="1471928"/>
              <a:ext cx="3528000" cy="2644992"/>
            </a:xfrm>
            <a:prstGeom prst="rect">
              <a:avLst/>
            </a:prstGeom>
          </p:spPr>
        </p:pic>
        <p:sp>
          <p:nvSpPr>
            <p:cNvPr id="38" name="TextBox 3">
              <a:extLst>
                <a:ext uri="{FF2B5EF4-FFF2-40B4-BE49-F238E27FC236}">
                  <a16:creationId xmlns:a16="http://schemas.microsoft.com/office/drawing/2014/main" id="{CFF57ADF-6ACF-5341-D5C8-DC53626174A7}"/>
                </a:ext>
              </a:extLst>
            </p:cNvPr>
            <p:cNvSpPr txBox="1"/>
            <p:nvPr/>
          </p:nvSpPr>
          <p:spPr>
            <a:xfrm>
              <a:off x="890834" y="1498995"/>
              <a:ext cx="2390644" cy="155016"/>
            </a:xfrm>
            <a:prstGeom prst="rect">
              <a:avLst/>
            </a:prstGeom>
            <a:solidFill>
              <a:schemeClr val="bg1"/>
            </a:solid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r>
                <a:rPr lang="en-GB" sz="800" dirty="0">
                  <a:solidFill>
                    <a:srgbClr val="808080"/>
                  </a:solidFill>
                </a:rPr>
                <a:t>Events with overlapping ellipses</a:t>
              </a:r>
              <a:endParaRPr lang="en-GB" sz="800" noProof="0" dirty="0">
                <a:solidFill>
                  <a:srgbClr val="808080"/>
                </a:solidFill>
              </a:endParaRPr>
            </a:p>
            <a:p>
              <a:endParaRPr lang="en-GB" sz="1200" noProof="0" dirty="0"/>
            </a:p>
          </p:txBody>
        </p:sp>
      </p:grpSp>
      <p:grpSp>
        <p:nvGrpSpPr>
          <p:cNvPr id="50" name="Group 49">
            <a:extLst>
              <a:ext uri="{FF2B5EF4-FFF2-40B4-BE49-F238E27FC236}">
                <a16:creationId xmlns:a16="http://schemas.microsoft.com/office/drawing/2014/main" id="{30701398-F9F3-31F3-63E7-F34D0AD7438E}"/>
              </a:ext>
            </a:extLst>
          </p:cNvPr>
          <p:cNvGrpSpPr/>
          <p:nvPr/>
        </p:nvGrpSpPr>
        <p:grpSpPr>
          <a:xfrm>
            <a:off x="4284123" y="1431155"/>
            <a:ext cx="7747853" cy="5172832"/>
            <a:chOff x="4284123" y="1431155"/>
            <a:chExt cx="7747853" cy="5172832"/>
          </a:xfrm>
        </p:grpSpPr>
        <p:grpSp>
          <p:nvGrpSpPr>
            <p:cNvPr id="48" name="Group 47">
              <a:extLst>
                <a:ext uri="{FF2B5EF4-FFF2-40B4-BE49-F238E27FC236}">
                  <a16:creationId xmlns:a16="http://schemas.microsoft.com/office/drawing/2014/main" id="{B864C8C0-6307-6543-EFDC-3B1F602908D0}"/>
                </a:ext>
              </a:extLst>
            </p:cNvPr>
            <p:cNvGrpSpPr/>
            <p:nvPr/>
          </p:nvGrpSpPr>
          <p:grpSpPr>
            <a:xfrm>
              <a:off x="4284123" y="1431155"/>
              <a:ext cx="3420000" cy="5030477"/>
              <a:chOff x="4284123" y="1431155"/>
              <a:chExt cx="3420000" cy="5030477"/>
            </a:xfrm>
          </p:grpSpPr>
          <p:pic>
            <p:nvPicPr>
              <p:cNvPr id="43" name="Picture 42" descr="A graph with a number of numbers and circles&#10;&#10;AI-generated content may be incorrect.">
                <a:extLst>
                  <a:ext uri="{FF2B5EF4-FFF2-40B4-BE49-F238E27FC236}">
                    <a16:creationId xmlns:a16="http://schemas.microsoft.com/office/drawing/2014/main" id="{D7B013D8-7829-B715-CA86-32E1AA0250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4123" y="1431155"/>
                <a:ext cx="3420000" cy="2564023"/>
              </a:xfrm>
              <a:prstGeom prst="rect">
                <a:avLst/>
              </a:prstGeom>
            </p:spPr>
          </p:pic>
          <p:pic>
            <p:nvPicPr>
              <p:cNvPr id="45" name="Picture 44" descr="A graph with a number of numbers and circles&#10;&#10;AI-generated content may be incorrect.">
                <a:extLst>
                  <a:ext uri="{FF2B5EF4-FFF2-40B4-BE49-F238E27FC236}">
                    <a16:creationId xmlns:a16="http://schemas.microsoft.com/office/drawing/2014/main" id="{6825DF3D-0641-E0F0-1854-6818F9246D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84123" y="3897609"/>
                <a:ext cx="3420000" cy="2564023"/>
              </a:xfrm>
              <a:prstGeom prst="rect">
                <a:avLst/>
              </a:prstGeom>
            </p:spPr>
          </p:pic>
        </p:grpSp>
        <p:grpSp>
          <p:nvGrpSpPr>
            <p:cNvPr id="49" name="Group 48">
              <a:extLst>
                <a:ext uri="{FF2B5EF4-FFF2-40B4-BE49-F238E27FC236}">
                  <a16:creationId xmlns:a16="http://schemas.microsoft.com/office/drawing/2014/main" id="{3A0CA845-4086-C1C7-E67A-4F4B52FBD255}"/>
                </a:ext>
              </a:extLst>
            </p:cNvPr>
            <p:cNvGrpSpPr/>
            <p:nvPr/>
          </p:nvGrpSpPr>
          <p:grpSpPr>
            <a:xfrm>
              <a:off x="8206834" y="1454288"/>
              <a:ext cx="3825142" cy="5149699"/>
              <a:chOff x="8206834" y="1454288"/>
              <a:chExt cx="3825142" cy="5149699"/>
            </a:xfrm>
          </p:grpSpPr>
          <p:grpSp>
            <p:nvGrpSpPr>
              <p:cNvPr id="41" name="Group 40">
                <a:extLst>
                  <a:ext uri="{FF2B5EF4-FFF2-40B4-BE49-F238E27FC236}">
                    <a16:creationId xmlns:a16="http://schemas.microsoft.com/office/drawing/2014/main" id="{3A8BC466-1680-6749-862A-DB1DD921F09F}"/>
                  </a:ext>
                </a:extLst>
              </p:cNvPr>
              <p:cNvGrpSpPr/>
              <p:nvPr/>
            </p:nvGrpSpPr>
            <p:grpSpPr>
              <a:xfrm>
                <a:off x="8206834" y="4125203"/>
                <a:ext cx="3825142" cy="2478784"/>
                <a:chOff x="8233976" y="3805347"/>
                <a:chExt cx="3825142" cy="2111126"/>
              </a:xfrm>
            </p:grpSpPr>
            <p:sp>
              <p:nvSpPr>
                <p:cNvPr id="35" name="TextBox 3">
                  <a:extLst>
                    <a:ext uri="{FF2B5EF4-FFF2-40B4-BE49-F238E27FC236}">
                      <a16:creationId xmlns:a16="http://schemas.microsoft.com/office/drawing/2014/main" id="{B7475585-FD81-072E-CDCC-0A2854EB6932}"/>
                    </a:ext>
                  </a:extLst>
                </p:cNvPr>
                <p:cNvSpPr txBox="1"/>
                <p:nvPr/>
              </p:nvSpPr>
              <p:spPr>
                <a:xfrm>
                  <a:off x="8233976" y="4042506"/>
                  <a:ext cx="3798000" cy="1873967"/>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marL="266700" indent="-266700">
                    <a:tabLst>
                      <a:tab pos="266700" algn="l"/>
                    </a:tabLst>
                  </a:pPr>
                  <a:r>
                    <a:rPr lang="en-US" sz="1100" noProof="0" dirty="0"/>
                    <a:t>[1] 	National Academy of Sciences (2002). Technical issues related to the Comprehensive Nuclear Test Ban Treaty. Washington DC: The National Academies Press. </a:t>
                  </a:r>
                </a:p>
                <a:p>
                  <a:pPr marL="266700" indent="-266700">
                    <a:tabLst>
                      <a:tab pos="266700" algn="l"/>
                    </a:tabLst>
                  </a:pPr>
                  <a:r>
                    <a:rPr lang="en-US" sz="1100" noProof="0" dirty="0"/>
                    <a:t>[2] 	Provisional Technical Secretariat of the CTBTO Preparatory Commission (2024). IDC processing of seismic, hydroacoustic and infrasonic data. Rev. 3.1. IDC Documentation, IDC/OPS/MAN/001/Rev.3.1.</a:t>
                  </a:r>
                </a:p>
                <a:p>
                  <a:pPr marL="266700" indent="-266700">
                    <a:tabLst>
                      <a:tab pos="266700" algn="l"/>
                    </a:tabLst>
                  </a:pPr>
                  <a:r>
                    <a:rPr lang="en-US" sz="1100" dirty="0"/>
                    <a:t>[3] 	</a:t>
                  </a:r>
                  <a:r>
                    <a:rPr lang="en-US" sz="1100" dirty="0" err="1"/>
                    <a:t>Wüster</a:t>
                  </a:r>
                  <a:r>
                    <a:rPr lang="en-US" sz="1100" dirty="0"/>
                    <a:t>, Jan et al. (2000). “GSETT-3: Evaluation of the detection and location capabilities of an experimental global seismic monitoring system”. Bull. </a:t>
                  </a:r>
                  <a:r>
                    <a:rPr lang="en-US" sz="1100" dirty="0" err="1"/>
                    <a:t>Seismol</a:t>
                  </a:r>
                  <a:r>
                    <a:rPr lang="en-US" sz="1100" dirty="0"/>
                    <a:t>. Soc. Am. 90.1, pp. 166–186. </a:t>
                  </a:r>
                  <a:endParaRPr lang="en-GB" sz="1100" noProof="0" dirty="0"/>
                </a:p>
              </p:txBody>
            </p:sp>
            <p:sp>
              <p:nvSpPr>
                <p:cNvPr id="40" name="TextBox 3">
                  <a:extLst>
                    <a:ext uri="{FF2B5EF4-FFF2-40B4-BE49-F238E27FC236}">
                      <a16:creationId xmlns:a16="http://schemas.microsoft.com/office/drawing/2014/main" id="{78804C49-AEEE-A29F-FD57-AC1E88D43FEC}"/>
                    </a:ext>
                  </a:extLst>
                </p:cNvPr>
                <p:cNvSpPr txBox="1"/>
                <p:nvPr/>
              </p:nvSpPr>
              <p:spPr>
                <a:xfrm>
                  <a:off x="8243025" y="3805347"/>
                  <a:ext cx="3816093" cy="244271"/>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References</a:t>
                  </a:r>
                </a:p>
              </p:txBody>
            </p:sp>
          </p:grpSp>
          <p:pic>
            <p:nvPicPr>
              <p:cNvPr id="47" name="Picture 46" descr="A graph with circles and numbers&#10;&#10;AI-generated content may be incorrect.">
                <a:extLst>
                  <a:ext uri="{FF2B5EF4-FFF2-40B4-BE49-F238E27FC236}">
                    <a16:creationId xmlns:a16="http://schemas.microsoft.com/office/drawing/2014/main" id="{EDCF1721-E2A6-6BB6-56A0-EBD331B5020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09405" y="1454288"/>
                <a:ext cx="3420000" cy="2564023"/>
              </a:xfrm>
              <a:prstGeom prst="rect">
                <a:avLst/>
              </a:prstGeom>
            </p:spPr>
          </p:pic>
        </p:grpSp>
      </p:grpSp>
    </p:spTree>
    <p:extLst>
      <p:ext uri="{BB962C8B-B14F-4D97-AF65-F5344CB8AC3E}">
        <p14:creationId xmlns:p14="http://schemas.microsoft.com/office/powerpoint/2010/main" val="115423762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docProps/app.xml><?xml version="1.0" encoding="utf-8"?>
<Properties xmlns="http://schemas.openxmlformats.org/officeDocument/2006/extended-properties" xmlns:vt="http://schemas.openxmlformats.org/officeDocument/2006/docPropsVTypes">
  <Template/>
  <TotalTime>188</TotalTime>
  <Words>1026</Words>
  <Application>Microsoft Office PowerPoint</Application>
  <PresentationFormat>Widescreen</PresentationFormat>
  <Paragraphs>84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Aptos Narrow</vt:lpstr>
      <vt:lpstr>Arial</vt:lpstr>
      <vt:lpstr>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Florian Neumann</dc:creator>
  <cp:lastModifiedBy>SARAGIOTIS Christos</cp:lastModifiedBy>
  <cp:revision>5</cp:revision>
  <dcterms:created xsi:type="dcterms:W3CDTF">2025-07-02T09:46:39Z</dcterms:created>
  <dcterms:modified xsi:type="dcterms:W3CDTF">2025-08-29T17:20:37Z</dcterms:modified>
</cp:coreProperties>
</file>