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6"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17FAD-09D0-4096-82EB-8124E2316C70}" v="18" dt="2025-08-28T07:37:33.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94694"/>
  </p:normalViewPr>
  <p:slideViewPr>
    <p:cSldViewPr snapToGrid="0">
      <p:cViewPr varScale="1">
        <p:scale>
          <a:sx n="121" d="100"/>
          <a:sy n="121" d="100"/>
        </p:scale>
        <p:origin x="3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BCDC8-1386-424C-8934-0342FDAE04AA}" type="datetimeFigureOut">
              <a:rPr lang="en-IL" smtClean="0"/>
              <a:t>31/08/2025</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1F410-7D9C-4C41-8C90-9171BE91565C}" type="slidenum">
              <a:rPr lang="en-IL" smtClean="0"/>
              <a:t>‹#›</a:t>
            </a:fld>
            <a:endParaRPr lang="en-IL"/>
          </a:p>
        </p:txBody>
      </p:sp>
    </p:spTree>
    <p:extLst>
      <p:ext uri="{BB962C8B-B14F-4D97-AF65-F5344CB8AC3E}">
        <p14:creationId xmlns:p14="http://schemas.microsoft.com/office/powerpoint/2010/main" val="129264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F711F410-7D9C-4C41-8C90-9171BE91565C}" type="slidenum">
              <a:rPr lang="en-IL" smtClean="0"/>
              <a:t>1</a:t>
            </a:fld>
            <a:endParaRPr lang="en-IL"/>
          </a:p>
        </p:txBody>
      </p:sp>
    </p:spTree>
    <p:extLst>
      <p:ext uri="{BB962C8B-B14F-4D97-AF65-F5344CB8AC3E}">
        <p14:creationId xmlns:p14="http://schemas.microsoft.com/office/powerpoint/2010/main" val="147915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F711F410-7D9C-4C41-8C90-9171BE91565C}" type="slidenum">
              <a:rPr lang="en-IL" smtClean="0"/>
              <a:t>2</a:t>
            </a:fld>
            <a:endParaRPr lang="en-IL"/>
          </a:p>
        </p:txBody>
      </p:sp>
    </p:spTree>
    <p:extLst>
      <p:ext uri="{BB962C8B-B14F-4D97-AF65-F5344CB8AC3E}">
        <p14:creationId xmlns:p14="http://schemas.microsoft.com/office/powerpoint/2010/main" val="194437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F711F410-7D9C-4C41-8C90-9171BE91565C}" type="slidenum">
              <a:rPr lang="en-IL" smtClean="0"/>
              <a:t>3</a:t>
            </a:fld>
            <a:endParaRPr lang="en-IL"/>
          </a:p>
        </p:txBody>
      </p:sp>
    </p:spTree>
    <p:extLst>
      <p:ext uri="{BB962C8B-B14F-4D97-AF65-F5344CB8AC3E}">
        <p14:creationId xmlns:p14="http://schemas.microsoft.com/office/powerpoint/2010/main" val="311131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71705-C838-EBF7-EBF3-5539C8DC7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D01B2-C6D4-4B48-1555-8B4948B4B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195F8-A447-6567-CF88-CAE3BF1C10C9}"/>
              </a:ext>
            </a:extLst>
          </p:cNvPr>
          <p:cNvSpPr>
            <a:spLocks noGrp="1"/>
          </p:cNvSpPr>
          <p:nvPr>
            <p:ph type="body" idx="1"/>
          </p:nvPr>
        </p:nvSpPr>
        <p:spPr/>
        <p:txBody>
          <a:bodyPr/>
          <a:lstStyle/>
          <a:p>
            <a:endParaRPr lang="en-IL" dirty="0"/>
          </a:p>
        </p:txBody>
      </p:sp>
      <p:sp>
        <p:nvSpPr>
          <p:cNvPr id="4" name="Slide Number Placeholder 3">
            <a:extLst>
              <a:ext uri="{FF2B5EF4-FFF2-40B4-BE49-F238E27FC236}">
                <a16:creationId xmlns:a16="http://schemas.microsoft.com/office/drawing/2014/main" id="{D785706F-0B89-5A2B-3116-CE4B1C75A770}"/>
              </a:ext>
            </a:extLst>
          </p:cNvPr>
          <p:cNvSpPr>
            <a:spLocks noGrp="1"/>
          </p:cNvSpPr>
          <p:nvPr>
            <p:ph type="sldNum" sz="quarter" idx="5"/>
          </p:nvPr>
        </p:nvSpPr>
        <p:spPr/>
        <p:txBody>
          <a:bodyPr/>
          <a:lstStyle/>
          <a:p>
            <a:fld id="{F711F410-7D9C-4C41-8C90-9171BE91565C}" type="slidenum">
              <a:rPr lang="en-IL" smtClean="0"/>
              <a:t>4</a:t>
            </a:fld>
            <a:endParaRPr lang="en-IL"/>
          </a:p>
        </p:txBody>
      </p:sp>
    </p:spTree>
    <p:extLst>
      <p:ext uri="{BB962C8B-B14F-4D97-AF65-F5344CB8AC3E}">
        <p14:creationId xmlns:p14="http://schemas.microsoft.com/office/powerpoint/2010/main" val="378566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31.08.25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31.08.25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31.08.25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31.08.25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31.08.25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31.08.25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31.08.25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31.08.25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31.08.25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31.08.25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31.08.25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31.08.25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0.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0.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789"/>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200" b="1" dirty="0">
                <a:solidFill>
                  <a:srgbClr val="1A3A64"/>
                </a:solidFill>
                <a:latin typeface="Arial" panose="020B0604020202020204" pitchFamily="34" charset="0"/>
                <a:cs typeface="Arial" panose="020B0604020202020204" pitchFamily="34" charset="0"/>
              </a:rPr>
              <a:t>Identifying </a:t>
            </a:r>
            <a:r>
              <a:rPr lang="en-US" sz="2200" b="1" dirty="0" err="1">
                <a:solidFill>
                  <a:srgbClr val="1A3A64"/>
                </a:solidFill>
                <a:latin typeface="Arial" panose="020B0604020202020204" pitchFamily="34" charset="0"/>
                <a:cs typeface="Arial" panose="020B0604020202020204" pitchFamily="34" charset="0"/>
              </a:rPr>
              <a:t>Misformed</a:t>
            </a:r>
            <a:r>
              <a:rPr lang="en-US" sz="2200" b="1" dirty="0">
                <a:solidFill>
                  <a:srgbClr val="1A3A64"/>
                </a:solidFill>
                <a:latin typeface="Arial" panose="020B0604020202020204" pitchFamily="34" charset="0"/>
                <a:cs typeface="Arial" panose="020B0604020202020204" pitchFamily="34" charset="0"/>
              </a:rPr>
              <a:t> Events Using Classification Techniques and Likelihood-Based Model Fit Scores</a:t>
            </a:r>
          </a:p>
          <a:p>
            <a:endParaRPr lang="en-GB" sz="2400" b="1"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US" dirty="0">
                <a:solidFill>
                  <a:srgbClr val="1A3A64"/>
                </a:solidFill>
                <a:latin typeface="Arial" panose="020B0604020202020204" pitchFamily="34" charset="0"/>
                <a:cs typeface="Arial" panose="020B0604020202020204" pitchFamily="34" charset="0"/>
              </a:rPr>
              <a:t>Shahar Cohen</a:t>
            </a:r>
            <a:r>
              <a:rPr lang="en-US" baseline="30000" dirty="0">
                <a:solidFill>
                  <a:srgbClr val="1A3A64"/>
                </a:solidFill>
                <a:latin typeface="Arial" panose="020B0604020202020204" pitchFamily="34" charset="0"/>
                <a:cs typeface="Arial" panose="020B0604020202020204" pitchFamily="34" charset="0"/>
              </a:rPr>
              <a:t>1</a:t>
            </a:r>
            <a:r>
              <a:rPr lang="en-US" dirty="0">
                <a:solidFill>
                  <a:srgbClr val="1A3A64"/>
                </a:solidFill>
                <a:latin typeface="Arial" panose="020B0604020202020204" pitchFamily="34" charset="0"/>
                <a:cs typeface="Arial" panose="020B0604020202020204" pitchFamily="34" charset="0"/>
              </a:rPr>
              <a:t>, David M. Steinberg</a:t>
            </a:r>
            <a:r>
              <a:rPr lang="en-US" baseline="30000" dirty="0">
                <a:solidFill>
                  <a:srgbClr val="1A3A64"/>
                </a:solidFill>
                <a:latin typeface="Arial" panose="020B0604020202020204" pitchFamily="34" charset="0"/>
                <a:cs typeface="Arial" panose="020B0604020202020204" pitchFamily="34" charset="0"/>
              </a:rPr>
              <a:t>1</a:t>
            </a:r>
            <a:r>
              <a:rPr lang="en-US" dirty="0">
                <a:solidFill>
                  <a:srgbClr val="1A3A64"/>
                </a:solidFill>
                <a:latin typeface="Arial" panose="020B0604020202020204" pitchFamily="34" charset="0"/>
                <a:cs typeface="Arial" panose="020B0604020202020204" pitchFamily="34" charset="0"/>
              </a:rPr>
              <a:t>, Yael Radzyner</a:t>
            </a:r>
            <a:r>
              <a:rPr lang="en-US" baseline="30000" dirty="0">
                <a:solidFill>
                  <a:srgbClr val="1A3A64"/>
                </a:solidFill>
                <a:latin typeface="Arial" panose="020B0604020202020204" pitchFamily="34" charset="0"/>
                <a:cs typeface="Arial" panose="020B0604020202020204" pitchFamily="34" charset="0"/>
              </a:rPr>
              <a:t>2</a:t>
            </a:r>
            <a:r>
              <a:rPr lang="en-US" dirty="0">
                <a:solidFill>
                  <a:srgbClr val="1A3A64"/>
                </a:solidFill>
                <a:latin typeface="Arial" panose="020B0604020202020204" pitchFamily="34" charset="0"/>
                <a:cs typeface="Arial" panose="020B0604020202020204" pitchFamily="34" charset="0"/>
              </a:rPr>
              <a:t>, Yochai Ben-Horin</a:t>
            </a:r>
            <a:r>
              <a:rPr lang="en-US" baseline="30000" dirty="0">
                <a:solidFill>
                  <a:srgbClr val="1A3A64"/>
                </a:solidFill>
                <a:latin typeface="Arial" panose="020B0604020202020204" pitchFamily="34" charset="0"/>
                <a:cs typeface="Arial" panose="020B0604020202020204" pitchFamily="34" charset="0"/>
              </a:rPr>
              <a:t>2</a:t>
            </a:r>
            <a:r>
              <a:rPr lang="en-US" dirty="0">
                <a:solidFill>
                  <a:srgbClr val="1A3A64"/>
                </a:solidFill>
                <a:latin typeface="Arial" panose="020B0604020202020204" pitchFamily="34" charset="0"/>
                <a:cs typeface="Arial" panose="020B0604020202020204" pitchFamily="34" charset="0"/>
              </a:rPr>
              <a:t> </a:t>
            </a:r>
            <a:endParaRPr lang="en-GB"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sz="1400" baseline="30000" dirty="0"/>
              <a:t>1</a:t>
            </a:r>
            <a:r>
              <a:rPr lang="en-US" sz="1400" dirty="0"/>
              <a:t>Department of Statistics and Operations Research, Tel-Aviv University, Tel-Aviv, Israel.</a:t>
            </a:r>
            <a:endParaRPr lang="en-GB" sz="1400" dirty="0"/>
          </a:p>
          <a:p>
            <a:r>
              <a:rPr lang="en-US" sz="1400" baseline="30000" dirty="0"/>
              <a:t>2</a:t>
            </a:r>
            <a:r>
              <a:rPr lang="en-US" sz="1400" dirty="0"/>
              <a:t>National Data Center, </a:t>
            </a:r>
            <a:r>
              <a:rPr lang="en-US" sz="1400" dirty="0" err="1"/>
              <a:t>Soreq</a:t>
            </a:r>
            <a:r>
              <a:rPr lang="en-US" sz="1400" dirty="0"/>
              <a:t> Nuclear Research Center, Yavne, Israel.</a:t>
            </a:r>
          </a:p>
          <a:p>
            <a:endParaRPr lang="en-GB" sz="1400"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P4.1-385</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11E8DDE6-D9FD-9BE0-B64B-4B723F149A1A}"/>
              </a:ext>
            </a:extLst>
          </p:cNvPr>
          <p:cNvSpPr txBox="1"/>
          <p:nvPr/>
        </p:nvSpPr>
        <p:spPr>
          <a:xfrm>
            <a:off x="947462" y="4228565"/>
            <a:ext cx="8757504"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Analysis of 2014-2023 data shows that less than 50% of events reported in SEL1 bulletin were also included in the LEB. Reducing the number of </a:t>
            </a:r>
            <a:r>
              <a:rPr lang="en-US" dirty="0" err="1"/>
              <a:t>misformed</a:t>
            </a:r>
            <a:r>
              <a:rPr lang="en-US" dirty="0"/>
              <a:t> events could significantly ease analyst workloads. To address this, we introduce a method for assessing the legitimacy of proposed events. A key feature is whether or not the station should be expected to detect the event, which we model for each station utilizing data from the LEB. Scoring functions are then created from classifiers trained to determine whether an event from SEL1 would pass an analyst’s review. These classifiers use features extracted by evaluating the likelihood of the model for the proposed events and their corresponding detection patterns. A classifier based on our scoring function, applied to one year of independent SEL1 test data was able to identify 72.05% of false events while falsely flagging just 5% of legitimate ones. Additionally, for many events with low scores retained by the analysts, the scores provided valuable insights and pointed to important data corrections. These events had much higher scores in the LEB.</a:t>
            </a:r>
          </a:p>
          <a:p>
            <a:endParaRPr lang="en-GB" dirty="0"/>
          </a:p>
        </p:txBody>
      </p:sp>
      <p:pic>
        <p:nvPicPr>
          <p:cNvPr id="4" name="Picture 2">
            <a:extLst>
              <a:ext uri="{FF2B5EF4-FFF2-40B4-BE49-F238E27FC236}">
                <a16:creationId xmlns:a16="http://schemas.microsoft.com/office/drawing/2014/main" id="{77A9E473-D967-3408-9289-AB2A9629A86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249103" y="2989243"/>
            <a:ext cx="855195" cy="4634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white background with black dots&#10;&#10;AI-generated content may be incorrect.">
            <a:extLst>
              <a:ext uri="{FF2B5EF4-FFF2-40B4-BE49-F238E27FC236}">
                <a16:creationId xmlns:a16="http://schemas.microsoft.com/office/drawing/2014/main" id="{9AF99366-7599-2274-3B2C-5FD264DD6150}"/>
              </a:ext>
            </a:extLst>
          </p:cNvPr>
          <p:cNvPicPr>
            <a:picLocks noChangeAspect="1"/>
          </p:cNvPicPr>
          <p:nvPr/>
        </p:nvPicPr>
        <p:blipFill>
          <a:blip r:embed="rId5">
            <a:extLst>
              <a:ext uri="{28A0092B-C50C-407E-A947-70E740481C1C}">
                <a14:useLocalDpi xmlns:a14="http://schemas.microsoft.com/office/drawing/2010/main" val="0"/>
              </a:ext>
            </a:extLst>
          </a:blip>
          <a:srcRect t="71" r="87096" b="89591"/>
          <a:stretch>
            <a:fillRect/>
          </a:stretch>
        </p:blipFill>
        <p:spPr>
          <a:xfrm>
            <a:off x="10257044" y="3000751"/>
            <a:ext cx="1002951" cy="451946"/>
          </a:xfrm>
          <a:prstGeom prst="rect">
            <a:avLst/>
          </a:prstGeom>
          <a:ln>
            <a:solidFill>
              <a:schemeClr val="tx1"/>
            </a:solidFill>
          </a:ln>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1" y="1279669"/>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u="sng" dirty="0"/>
              <a:t>Significant results</a:t>
            </a:r>
            <a:r>
              <a:rPr lang="en-GB" sz="1200" dirty="0"/>
              <a:t>:</a:t>
            </a:r>
          </a:p>
          <a:p>
            <a:pPr marL="171450" indent="-171450">
              <a:buFont typeface="Arial" panose="020B0604020202020204" pitchFamily="34" charset="0"/>
              <a:buChar char="•"/>
            </a:pPr>
            <a:r>
              <a:rPr lang="en-GB" sz="1200" dirty="0"/>
              <a:t>Identifying over 72% (45%, 59%, 82%) of the false events with less than 5% (1%, 2.5%, 10%) of legitimate events falsely flagged over a year-long dataset (2022-2023) unseen during training.</a:t>
            </a:r>
          </a:p>
          <a:p>
            <a:pPr marL="171450" indent="-171450">
              <a:buFont typeface="Arial" panose="020B0604020202020204" pitchFamily="34" charset="0"/>
              <a:buChar char="•"/>
            </a:pPr>
            <a:r>
              <a:rPr lang="en-GB" sz="1200" dirty="0"/>
              <a:t>Test set AUC of 0.96.</a:t>
            </a:r>
          </a:p>
          <a:p>
            <a:pPr marL="171450" indent="-171450">
              <a:buFont typeface="Arial" panose="020B0604020202020204" pitchFamily="34" charset="0"/>
              <a:buChar char="•"/>
            </a:pPr>
            <a:endParaRPr lang="en-GB" sz="1200" dirty="0"/>
          </a:p>
          <a:p>
            <a:r>
              <a:rPr lang="en-GB" sz="1200" u="sng" noProof="0" dirty="0"/>
              <a:t>Event score changes</a:t>
            </a:r>
            <a:r>
              <a:rPr lang="en-GB" sz="1200" noProof="0" dirty="0"/>
              <a:t>:</a:t>
            </a:r>
          </a:p>
          <a:p>
            <a:pPr marL="171450" indent="-171450">
              <a:buFont typeface="Arial" panose="020B0604020202020204" pitchFamily="34" charset="0"/>
              <a:buChar char="•"/>
            </a:pPr>
            <a:r>
              <a:rPr lang="en-GB" sz="1200" dirty="0"/>
              <a:t>Events that were falsely flagged showed significant score improvement in their matching LEB event. Plot below shows KDE of the score distribution in SEL1 (orange) and their matching LEB event (blue).</a:t>
            </a:r>
          </a:p>
          <a:p>
            <a:pPr marL="171450" indent="-171450">
              <a:buFont typeface="Arial" panose="020B0604020202020204" pitchFamily="34" charset="0"/>
              <a:buChar char="•"/>
            </a:pPr>
            <a:r>
              <a:rPr lang="en-GB" sz="1200" dirty="0"/>
              <a:t>Low scores point to important data corrections. Specifically, many cases have non-detecting stations that become detects in the matching LEB event due to changes in the associated arrivals.</a:t>
            </a:r>
            <a:endParaRPr lang="en-GB" sz="1200" noProof="0" dirty="0"/>
          </a:p>
          <a:p>
            <a:endParaRPr lang="en-GB" sz="1200" dirty="0"/>
          </a:p>
          <a:p>
            <a:endParaRPr lang="en-GB" sz="1200" noProof="0" dirty="0"/>
          </a:p>
        </p:txBody>
      </p:sp>
      <mc:AlternateContent xmlns:mc="http://schemas.openxmlformats.org/markup-compatibility/2006" xmlns:a14="http://schemas.microsoft.com/office/drawing/2010/main">
        <mc:Choice Requires="a14">
          <p:sp>
            <p:nvSpPr>
              <p:cNvPr id="20" name="TextBox 3">
                <a:extLst>
                  <a:ext uri="{FF2B5EF4-FFF2-40B4-BE49-F238E27FC236}">
                    <a16:creationId xmlns:a16="http://schemas.microsoft.com/office/drawing/2014/main" id="{1E89CD43-FF80-3593-7026-BDF338BBFF94}"/>
                  </a:ext>
                </a:extLst>
              </p:cNvPr>
              <p:cNvSpPr txBox="1"/>
              <p:nvPr/>
            </p:nvSpPr>
            <p:spPr>
              <a:xfrm>
                <a:off x="4196997" y="1272006"/>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lvl="0" algn="l"/>
                <a:r>
                  <a:rPr lang="en-GB" sz="1200" u="sng" dirty="0"/>
                  <a:t>Part 1 - use reliable </a:t>
                </a:r>
                <a:r>
                  <a:rPr lang="en-US" sz="1200" u="sng" dirty="0">
                    <a:solidFill>
                      <a:schemeClr val="tx1">
                        <a:lumMod val="95000"/>
                      </a:schemeClr>
                    </a:solidFill>
                  </a:rPr>
                  <a:t>LEB events to model stations’ input:</a:t>
                </a:r>
              </a:p>
              <a:p>
                <a:pPr marL="171450" indent="-171450" algn="l">
                  <a:buFont typeface="Wingdings" pitchFamily="2" charset="2"/>
                  <a:buChar char="§"/>
                </a:pPr>
                <a:r>
                  <a:rPr lang="en-US" sz="1200" dirty="0">
                    <a:solidFill>
                      <a:schemeClr val="tx1">
                        <a:lumMod val="95000"/>
                      </a:schemeClr>
                    </a:solidFill>
                  </a:rPr>
                  <a:t>Reliable events (LEB): </a:t>
                </a:r>
                <a14:m>
                  <m:oMath xmlns:m="http://schemas.openxmlformats.org/officeDocument/2006/math">
                    <m:sSup>
                      <m:sSupPr>
                        <m:ctrlPr>
                          <a:rPr lang="en-US" sz="1200" i="1">
                            <a:solidFill>
                              <a:schemeClr val="tx1">
                                <a:lumMod val="95000"/>
                              </a:schemeClr>
                            </a:solidFill>
                            <a:latin typeface="Cambria Math" panose="02040503050406030204" pitchFamily="18" charset="0"/>
                          </a:rPr>
                        </m:ctrlPr>
                      </m:sSupPr>
                      <m:e>
                        <m:r>
                          <a:rPr lang="en-US" sz="1200" i="1">
                            <a:solidFill>
                              <a:schemeClr val="tx1">
                                <a:lumMod val="95000"/>
                              </a:schemeClr>
                            </a:solidFill>
                            <a:latin typeface="Cambria Math" panose="02040503050406030204" pitchFamily="18" charset="0"/>
                          </a:rPr>
                          <m:t>𝑒</m:t>
                        </m:r>
                      </m:e>
                      <m:sup>
                        <m:r>
                          <a:rPr lang="en-US" sz="1200" i="1">
                            <a:solidFill>
                              <a:schemeClr val="tx1">
                                <a:lumMod val="95000"/>
                              </a:schemeClr>
                            </a:solidFill>
                            <a:latin typeface="Cambria Math" panose="02040503050406030204" pitchFamily="18" charset="0"/>
                          </a:rPr>
                          <m:t>𝑗</m:t>
                        </m:r>
                      </m:sup>
                    </m:sSup>
                    <m:r>
                      <a:rPr lang="en-US" sz="1200" i="1">
                        <a:solidFill>
                          <a:schemeClr val="tx1">
                            <a:lumMod val="95000"/>
                          </a:schemeClr>
                        </a:solidFill>
                        <a:latin typeface="Cambria Math" panose="02040503050406030204" pitchFamily="18" charset="0"/>
                      </a:rPr>
                      <m:t>, </m:t>
                    </m:r>
                    <m:r>
                      <a:rPr lang="en-US" sz="1200" i="1">
                        <a:solidFill>
                          <a:schemeClr val="tx1">
                            <a:lumMod val="95000"/>
                          </a:schemeClr>
                        </a:solidFill>
                        <a:latin typeface="Cambria Math" panose="02040503050406030204" pitchFamily="18" charset="0"/>
                      </a:rPr>
                      <m:t>𝑗</m:t>
                    </m:r>
                    <m:r>
                      <a:rPr lang="en-US" sz="1200" i="1">
                        <a:solidFill>
                          <a:schemeClr val="tx1">
                            <a:lumMod val="95000"/>
                          </a:schemeClr>
                        </a:solidFill>
                        <a:latin typeface="Cambria Math" panose="02040503050406030204" pitchFamily="18" charset="0"/>
                      </a:rPr>
                      <m:t>=1,..,</m:t>
                    </m:r>
                    <m:r>
                      <a:rPr lang="en-US" sz="1200" i="1">
                        <a:solidFill>
                          <a:schemeClr val="tx1">
                            <a:lumMod val="95000"/>
                          </a:schemeClr>
                        </a:solidFill>
                        <a:latin typeface="Cambria Math" panose="02040503050406030204" pitchFamily="18" charset="0"/>
                      </a:rPr>
                      <m:t>𝑁</m:t>
                    </m:r>
                  </m:oMath>
                </a14:m>
                <a:endParaRPr lang="en-US" sz="1200" dirty="0">
                  <a:solidFill>
                    <a:schemeClr val="tx1">
                      <a:lumMod val="95000"/>
                    </a:schemeClr>
                  </a:solidFill>
                </a:endParaRPr>
              </a:p>
              <a:p>
                <a:pPr marL="171450" indent="-171450" algn="l">
                  <a:buFont typeface="Wingdings" pitchFamily="2" charset="2"/>
                  <a:buChar char="§"/>
                </a:pPr>
                <a:r>
                  <a:rPr lang="en-US" sz="1200" dirty="0">
                    <a:solidFill>
                      <a:schemeClr val="tx1">
                        <a:lumMod val="95000"/>
                      </a:schemeClr>
                    </a:solidFill>
                  </a:rPr>
                  <a:t>Stations’ observations (LEB): </a:t>
                </a:r>
                <a14:m>
                  <m:oMath xmlns:m="http://schemas.openxmlformats.org/officeDocument/2006/math">
                    <m:sSubSup>
                      <m:sSubSupPr>
                        <m:ctrlPr>
                          <a:rPr lang="en-US" sz="1200" i="1">
                            <a:solidFill>
                              <a:schemeClr val="tx1">
                                <a:lumMod val="95000"/>
                              </a:schemeClr>
                            </a:solidFill>
                            <a:latin typeface="Cambria Math" panose="02040503050406030204" pitchFamily="18" charset="0"/>
                          </a:rPr>
                        </m:ctrlPr>
                      </m:sSubSupPr>
                      <m:e>
                        <m:d>
                          <m:dPr>
                            <m:begChr m:val="{"/>
                            <m:endChr m:val="}"/>
                            <m:ctrlPr>
                              <a:rPr lang="en-US" sz="1200" i="1">
                                <a:solidFill>
                                  <a:schemeClr val="tx1">
                                    <a:lumMod val="95000"/>
                                  </a:schemeClr>
                                </a:solidFill>
                                <a:latin typeface="Cambria Math" panose="02040503050406030204" pitchFamily="18" charset="0"/>
                              </a:rPr>
                            </m:ctrlPr>
                          </m:dPr>
                          <m:e>
                            <m:sSubSup>
                              <m:sSubSupPr>
                                <m:ctrlPr>
                                  <a:rPr lang="en-US" sz="1200" i="1">
                                    <a:solidFill>
                                      <a:schemeClr val="tx1">
                                        <a:lumMod val="95000"/>
                                      </a:schemeClr>
                                    </a:solidFill>
                                    <a:latin typeface="Cambria Math" panose="02040503050406030204" pitchFamily="18" charset="0"/>
                                  </a:rPr>
                                </m:ctrlPr>
                              </m:sSubSupPr>
                              <m:e>
                                <m:d>
                                  <m:dPr>
                                    <m:ctrlPr>
                                      <a:rPr lang="en-US" sz="1200" i="1">
                                        <a:solidFill>
                                          <a:schemeClr val="tx1">
                                            <a:lumMod val="95000"/>
                                          </a:schemeClr>
                                        </a:solidFill>
                                        <a:latin typeface="Cambria Math" panose="02040503050406030204" pitchFamily="18" charset="0"/>
                                      </a:rPr>
                                    </m:ctrlPr>
                                  </m:dPr>
                                  <m:e>
                                    <m:sSubSup>
                                      <m:sSubSupPr>
                                        <m:ctrlPr>
                                          <a:rPr lang="en-US" sz="1200" i="1">
                                            <a:solidFill>
                                              <a:schemeClr val="tx1">
                                                <a:lumMod val="95000"/>
                                              </a:schemeClr>
                                            </a:solidFill>
                                            <a:latin typeface="Cambria Math" panose="02040503050406030204" pitchFamily="18" charset="0"/>
                                          </a:rPr>
                                        </m:ctrlPr>
                                      </m:sSubSupPr>
                                      <m:e>
                                        <m:r>
                                          <a:rPr lang="en-US" sz="1200" i="1">
                                            <a:solidFill>
                                              <a:schemeClr val="tx1">
                                                <a:lumMod val="95000"/>
                                              </a:schemeClr>
                                            </a:solidFill>
                                            <a:latin typeface="Cambria Math" panose="02040503050406030204" pitchFamily="18" charset="0"/>
                                          </a:rPr>
                                          <m:t>𝑑</m:t>
                                        </m:r>
                                      </m:e>
                                      <m:sub>
                                        <m:r>
                                          <a:rPr lang="en-US" sz="1200" i="1">
                                            <a:solidFill>
                                              <a:schemeClr val="tx1">
                                                <a:lumMod val="95000"/>
                                              </a:schemeClr>
                                            </a:solidFill>
                                            <a:latin typeface="Cambria Math" panose="02040503050406030204" pitchFamily="18" charset="0"/>
                                          </a:rPr>
                                          <m:t>𝑖</m:t>
                                        </m:r>
                                      </m:sub>
                                      <m:sup>
                                        <m:r>
                                          <a:rPr lang="en-US" sz="1200" i="1">
                                            <a:solidFill>
                                              <a:schemeClr val="tx1">
                                                <a:lumMod val="95000"/>
                                              </a:schemeClr>
                                            </a:solidFill>
                                            <a:latin typeface="Cambria Math" panose="02040503050406030204" pitchFamily="18" charset="0"/>
                                          </a:rPr>
                                          <m:t>𝑗</m:t>
                                        </m:r>
                                      </m:sup>
                                    </m:sSubSup>
                                    <m:r>
                                      <a:rPr lang="en-US" sz="1200" i="1">
                                        <a:solidFill>
                                          <a:schemeClr val="tx1">
                                            <a:lumMod val="95000"/>
                                          </a:schemeClr>
                                        </a:solidFill>
                                        <a:latin typeface="Cambria Math" panose="02040503050406030204" pitchFamily="18" charset="0"/>
                                      </a:rPr>
                                      <m:t>,</m:t>
                                    </m:r>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a:rPr lang="en-US" sz="1200" i="1">
                                            <a:solidFill>
                                              <a:schemeClr val="tx1">
                                                <a:lumMod val="95000"/>
                                              </a:schemeClr>
                                            </a:solidFill>
                                            <a:latin typeface="Cambria Math" panose="02040503050406030204" pitchFamily="18" charset="0"/>
                                            <a:ea typeface="Cambria Math" panose="02040503050406030204" pitchFamily="18" charset="0"/>
                                          </a:rPr>
                                          <m:t>𝜆</m:t>
                                        </m:r>
                                      </m:e>
                                      <m:sub>
                                        <m:r>
                                          <a:rPr lang="en-US"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𝑗</m:t>
                                        </m:r>
                                      </m:sup>
                                    </m:sSubSup>
                                  </m:e>
                                </m:d>
                              </m:e>
                              <m:sub>
                                <m:r>
                                  <a:rPr lang="en-US" sz="1200" i="1">
                                    <a:solidFill>
                                      <a:schemeClr val="tx1">
                                        <a:lumMod val="95000"/>
                                      </a:schemeClr>
                                    </a:solidFill>
                                    <a:latin typeface="Cambria Math" panose="02040503050406030204" pitchFamily="18" charset="0"/>
                                  </a:rPr>
                                  <m:t>𝑖</m:t>
                                </m:r>
                                <m:r>
                                  <a:rPr lang="en-US" sz="1200" i="1">
                                    <a:solidFill>
                                      <a:schemeClr val="tx1">
                                        <a:lumMod val="95000"/>
                                      </a:schemeClr>
                                    </a:solidFill>
                                    <a:latin typeface="Cambria Math" panose="02040503050406030204" pitchFamily="18" charset="0"/>
                                  </a:rPr>
                                  <m:t>=1</m:t>
                                </m:r>
                              </m:sub>
                              <m:sup>
                                <m:r>
                                  <a:rPr lang="en-US" sz="1200" i="1">
                                    <a:solidFill>
                                      <a:schemeClr val="tx1">
                                        <a:lumMod val="95000"/>
                                      </a:schemeClr>
                                    </a:solidFill>
                                    <a:latin typeface="Cambria Math" panose="02040503050406030204" pitchFamily="18" charset="0"/>
                                  </a:rPr>
                                  <m:t>𝐾</m:t>
                                </m:r>
                              </m:sup>
                            </m:sSubSup>
                          </m:e>
                        </m:d>
                      </m:e>
                      <m:sub>
                        <m:r>
                          <a:rPr lang="en-US" sz="1200" i="1">
                            <a:solidFill>
                              <a:schemeClr val="tx1">
                                <a:lumMod val="95000"/>
                              </a:schemeClr>
                            </a:solidFill>
                            <a:latin typeface="Cambria Math" panose="02040503050406030204" pitchFamily="18" charset="0"/>
                          </a:rPr>
                          <m:t>𝑗</m:t>
                        </m:r>
                        <m:r>
                          <a:rPr lang="en-US" sz="1200" i="1">
                            <a:solidFill>
                              <a:schemeClr val="tx1">
                                <a:lumMod val="95000"/>
                              </a:schemeClr>
                            </a:solidFill>
                            <a:latin typeface="Cambria Math" panose="02040503050406030204" pitchFamily="18" charset="0"/>
                          </a:rPr>
                          <m:t>=1</m:t>
                        </m:r>
                      </m:sub>
                      <m:sup>
                        <m:r>
                          <a:rPr lang="en-US" sz="1200" i="1">
                            <a:solidFill>
                              <a:schemeClr val="tx1">
                                <a:lumMod val="95000"/>
                              </a:schemeClr>
                            </a:solidFill>
                            <a:latin typeface="Cambria Math" panose="02040503050406030204" pitchFamily="18" charset="0"/>
                          </a:rPr>
                          <m:t>𝑁</m:t>
                        </m:r>
                      </m:sup>
                    </m:sSubSup>
                  </m:oMath>
                </a14:m>
                <a:endParaRPr lang="en-US" sz="1200" dirty="0">
                  <a:solidFill>
                    <a:schemeClr val="tx1">
                      <a:lumMod val="95000"/>
                    </a:schemeClr>
                  </a:solidFill>
                </a:endParaRPr>
              </a:p>
              <a:p>
                <a:pPr algn="l"/>
                <a:r>
                  <a:rPr lang="en-US" sz="1200" dirty="0">
                    <a:solidFill>
                      <a:schemeClr val="tx1">
                        <a:lumMod val="95000"/>
                      </a:schemeClr>
                    </a:solidFill>
                  </a:rPr>
                  <a:t>Use both to model </a:t>
                </a:r>
                <a14:m>
                  <m:oMath xmlns:m="http://schemas.openxmlformats.org/officeDocument/2006/math">
                    <m:r>
                      <a:rPr lang="en-US" sz="1200" i="1">
                        <a:solidFill>
                          <a:schemeClr val="tx1">
                            <a:lumMod val="95000"/>
                          </a:schemeClr>
                        </a:solidFill>
                        <a:latin typeface="Cambria Math" panose="02040503050406030204" pitchFamily="18" charset="0"/>
                      </a:rPr>
                      <m:t>𝑃</m:t>
                    </m:r>
                    <m:d>
                      <m:dPr>
                        <m:ctrlPr>
                          <a:rPr lang="ar-AE" sz="1200" i="1">
                            <a:solidFill>
                              <a:schemeClr val="tx1">
                                <a:lumMod val="95000"/>
                              </a:schemeClr>
                            </a:solidFill>
                            <a:latin typeface="Cambria Math" panose="02040503050406030204" pitchFamily="18" charset="0"/>
                          </a:rPr>
                        </m:ctrlPr>
                      </m:dPr>
                      <m:e>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b="0" i="0" smtClean="0">
                                <a:solidFill>
                                  <a:schemeClr val="tx1">
                                    <a:lumMod val="95000"/>
                                  </a:schemeClr>
                                </a:solidFill>
                                <a:latin typeface="Cambria Math" panose="02040503050406030204" pitchFamily="18" charset="0"/>
                                <a:ea typeface="Cambria Math" panose="02040503050406030204" pitchFamily="18" charset="0"/>
                              </a:rPr>
                              <m:t>i</m:t>
                            </m:r>
                          </m:sub>
                        </m:sSub>
                        <m:r>
                          <a:rPr lang="ar-AE" sz="1200" i="1">
                            <a:solidFill>
                              <a:schemeClr val="tx1">
                                <a:lumMod val="95000"/>
                              </a:schemeClr>
                            </a:solidFill>
                            <a:latin typeface="Cambria Math" panose="02040503050406030204" pitchFamily="18" charset="0"/>
                            <a:ea typeface="Cambria Math" panose="02040503050406030204" pitchFamily="18" charset="0"/>
                          </a:rPr>
                          <m:t>=1</m:t>
                        </m:r>
                      </m:e>
                      <m:e>
                        <m:r>
                          <a:rPr lang="ar-AE" sz="1200" i="1">
                            <a:solidFill>
                              <a:schemeClr val="tx1">
                                <a:lumMod val="95000"/>
                              </a:schemeClr>
                            </a:solidFill>
                            <a:latin typeface="Cambria Math" panose="02040503050406030204" pitchFamily="18" charset="0"/>
                          </a:rPr>
                          <m:t>𝑒</m:t>
                        </m:r>
                      </m:e>
                    </m:d>
                    <m:r>
                      <a:rPr lang="ar-AE" sz="1200" i="1">
                        <a:solidFill>
                          <a:schemeClr val="tx1">
                            <a:lumMod val="95000"/>
                          </a:schemeClr>
                        </a:solidFill>
                        <a:latin typeface="Cambria Math" panose="02040503050406030204" pitchFamily="18" charset="0"/>
                      </a:rPr>
                      <m:t>,</m:t>
                    </m:r>
                  </m:oMath>
                </a14:m>
                <a:r>
                  <a:rPr lang="en-US" sz="1200" dirty="0">
                    <a:solidFill>
                      <a:schemeClr val="tx1">
                        <a:lumMod val="95000"/>
                      </a:schemeClr>
                    </a:solidFill>
                  </a:rPr>
                  <a:t> </a:t>
                </a:r>
                <a14:m>
                  <m:oMath xmlns:m="http://schemas.openxmlformats.org/officeDocument/2006/math">
                    <m:sSub>
                      <m:sSubPr>
                        <m:ctrlPr>
                          <a:rPr lang="ar-AE" sz="1200" i="1">
                            <a:solidFill>
                              <a:schemeClr val="tx1">
                                <a:lumMod val="95000"/>
                              </a:schemeClr>
                            </a:solidFill>
                            <a:latin typeface="Cambria Math" panose="02040503050406030204" pitchFamily="18" charset="0"/>
                          </a:rPr>
                        </m:ctrlPr>
                      </m:sSubPr>
                      <m:e>
                        <m:r>
                          <a:rPr lang="ar-AE" sz="1200" i="1">
                            <a:solidFill>
                              <a:schemeClr val="tx1">
                                <a:lumMod val="95000"/>
                              </a:schemeClr>
                            </a:solidFill>
                            <a:latin typeface="Cambria Math" panose="02040503050406030204" pitchFamily="18" charset="0"/>
                          </a:rPr>
                          <m:t>𝑓</m:t>
                        </m:r>
                      </m:e>
                      <m:sub>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m:rPr>
                                <m:sty m:val="p"/>
                              </m:rPr>
                              <a:rPr lang="el-GR" sz="1200" i="1">
                                <a:solidFill>
                                  <a:schemeClr val="tx1">
                                    <a:lumMod val="95000"/>
                                  </a:schemeClr>
                                </a:solidFill>
                                <a:latin typeface="Cambria Math" panose="02040503050406030204" pitchFamily="18" charset="0"/>
                                <a:ea typeface="Cambria Math" panose="02040503050406030204" pitchFamily="18" charset="0"/>
                              </a:rPr>
                              <m:t>Λ</m:t>
                            </m:r>
                          </m:e>
                          <m:sub>
                            <m:r>
                              <a:rPr lang="ar-AE" sz="1200" i="1">
                                <a:solidFill>
                                  <a:schemeClr val="tx1">
                                    <a:lumMod val="95000"/>
                                  </a:schemeClr>
                                </a:solidFill>
                                <a:latin typeface="Cambria Math" panose="02040503050406030204" pitchFamily="18" charset="0"/>
                                <a:ea typeface="Cambria Math" panose="02040503050406030204" pitchFamily="18" charset="0"/>
                              </a:rPr>
                              <m:t>𝑖</m:t>
                            </m:r>
                          </m:sub>
                        </m:sSub>
                        <m:r>
                          <a:rPr lang="ar-AE" sz="1200" i="1">
                            <a:solidFill>
                              <a:schemeClr val="tx1">
                                <a:lumMod val="95000"/>
                              </a:schemeClr>
                            </a:solidFill>
                            <a:latin typeface="Cambria Math" panose="02040503050406030204" pitchFamily="18" charset="0"/>
                          </a:rPr>
                          <m:t>|</m:t>
                        </m:r>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ar-AE" sz="1200" i="1">
                            <a:solidFill>
                              <a:schemeClr val="tx1">
                                <a:lumMod val="95000"/>
                              </a:schemeClr>
                            </a:solidFill>
                            <a:latin typeface="Cambria Math" panose="02040503050406030204" pitchFamily="18" charset="0"/>
                            <a:ea typeface="Cambria Math" panose="02040503050406030204" pitchFamily="18" charset="0"/>
                          </a:rPr>
                          <m:t>=1</m:t>
                        </m:r>
                        <m:r>
                          <a:rPr lang="en-US" sz="1200" i="1">
                            <a:solidFill>
                              <a:schemeClr val="tx1">
                                <a:lumMod val="95000"/>
                              </a:schemeClr>
                            </a:solidFill>
                            <a:latin typeface="Cambria Math" panose="02040503050406030204" pitchFamily="18" charset="0"/>
                            <a:ea typeface="Cambria Math" panose="02040503050406030204" pitchFamily="18" charset="0"/>
                          </a:rPr>
                          <m:t>,</m:t>
                        </m:r>
                        <m:r>
                          <a:rPr lang="ar-AE" sz="1200" i="1">
                            <a:solidFill>
                              <a:schemeClr val="tx1">
                                <a:lumMod val="95000"/>
                              </a:schemeClr>
                            </a:solidFill>
                            <a:latin typeface="Cambria Math" panose="02040503050406030204" pitchFamily="18" charset="0"/>
                          </a:rPr>
                          <m:t>𝑒</m:t>
                        </m:r>
                      </m:sub>
                    </m:sSub>
                    <m:r>
                      <a:rPr lang="ar-AE" sz="1200" i="1">
                        <a:solidFill>
                          <a:schemeClr val="tx1">
                            <a:lumMod val="95000"/>
                          </a:schemeClr>
                        </a:solidFill>
                        <a:latin typeface="Cambria Math" panose="02040503050406030204" pitchFamily="18" charset="0"/>
                      </a:rPr>
                      <m:t>(</m:t>
                    </m:r>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𝜆</m:t>
                        </m:r>
                      </m:e>
                      <m:sub>
                        <m:r>
                          <a:rPr lang="ar-AE" sz="1200" i="1">
                            <a:solidFill>
                              <a:schemeClr val="tx1">
                                <a:lumMod val="95000"/>
                              </a:schemeClr>
                            </a:solidFill>
                            <a:latin typeface="Cambria Math" panose="02040503050406030204" pitchFamily="18" charset="0"/>
                            <a:ea typeface="Cambria Math" panose="02040503050406030204" pitchFamily="18" charset="0"/>
                          </a:rPr>
                          <m:t>𝑖</m:t>
                        </m:r>
                      </m:sub>
                    </m:sSub>
                    <m:r>
                      <a:rPr lang="ar-AE" sz="1200" i="1">
                        <a:solidFill>
                          <a:schemeClr val="tx1">
                            <a:lumMod val="95000"/>
                          </a:schemeClr>
                        </a:solidFill>
                        <a:latin typeface="Cambria Math" panose="02040503050406030204" pitchFamily="18" charset="0"/>
                      </a:rPr>
                      <m:t>)</m:t>
                    </m:r>
                  </m:oMath>
                </a14:m>
                <a:r>
                  <a:rPr lang="en-US" sz="1200" dirty="0">
                    <a:solidFill>
                      <a:schemeClr val="tx1">
                        <a:lumMod val="95000"/>
                      </a:schemeClr>
                    </a:solidFill>
                  </a:rPr>
                  <a:t>. Where:</a:t>
                </a:r>
              </a:p>
              <a:p>
                <a:pPr algn="l"/>
                <a:r>
                  <a:rPr lang="en-US" sz="1200" dirty="0">
                    <a:solidFill>
                      <a:schemeClr val="tx1">
                        <a:lumMod val="95000"/>
                      </a:schemeClr>
                    </a:solidFill>
                    <a:sym typeface="Oswald"/>
                  </a:rPr>
                  <a:t>   - </a:t>
                </a:r>
                <a14:m>
                  <m:oMath xmlns:m="http://schemas.openxmlformats.org/officeDocument/2006/math">
                    <m:r>
                      <a:rPr lang="en-US" sz="1200">
                        <a:solidFill>
                          <a:schemeClr val="tx1">
                            <a:lumMod val="95000"/>
                          </a:schemeClr>
                        </a:solidFill>
                        <a:latin typeface="Cambria Math" panose="02040503050406030204" pitchFamily="18" charset="0"/>
                        <a:sym typeface="Oswald"/>
                      </a:rPr>
                      <m:t>𝑒</m:t>
                    </m:r>
                  </m:oMath>
                </a14:m>
                <a:r>
                  <a:rPr lang="en-US" sz="1200" dirty="0">
                    <a:solidFill>
                      <a:schemeClr val="tx1">
                        <a:lumMod val="95000"/>
                      </a:schemeClr>
                    </a:solidFill>
                    <a:sym typeface="Oswald"/>
                  </a:rPr>
                  <a:t> - Event attributes (</a:t>
                </a:r>
                <a14:m>
                  <m:oMath xmlns:m="http://schemas.openxmlformats.org/officeDocument/2006/math">
                    <m:sSub>
                      <m:sSubPr>
                        <m:ctrlPr>
                          <a:rPr lang="en-US" sz="1200" i="1">
                            <a:solidFill>
                              <a:schemeClr val="tx1">
                                <a:lumMod val="95000"/>
                              </a:schemeClr>
                            </a:solidFill>
                            <a:latin typeface="Cambria Math" panose="02040503050406030204" pitchFamily="18" charset="0"/>
                            <a:sym typeface="Oswald"/>
                          </a:rPr>
                        </m:ctrlPr>
                      </m:sSubPr>
                      <m:e>
                        <m:r>
                          <a:rPr lang="en-US" sz="1200">
                            <a:solidFill>
                              <a:schemeClr val="tx1">
                                <a:lumMod val="95000"/>
                              </a:schemeClr>
                            </a:solidFill>
                            <a:latin typeface="Cambria Math" panose="02040503050406030204" pitchFamily="18" charset="0"/>
                            <a:sym typeface="Oswald"/>
                          </a:rPr>
                          <m:t>𝑒</m:t>
                        </m:r>
                      </m:e>
                      <m:sub>
                        <m:r>
                          <a:rPr lang="en-US" sz="1200">
                            <a:solidFill>
                              <a:schemeClr val="tx1">
                                <a:lumMod val="95000"/>
                              </a:schemeClr>
                            </a:solidFill>
                            <a:latin typeface="Cambria Math" panose="02040503050406030204" pitchFamily="18" charset="0"/>
                            <a:sym typeface="Oswald"/>
                          </a:rPr>
                          <m:t>𝑙𝑜𝑐𝑎𝑡𝑖𝑜𝑛</m:t>
                        </m:r>
                      </m:sub>
                    </m:sSub>
                    <m:r>
                      <a:rPr lang="en-US" sz="1200">
                        <a:solidFill>
                          <a:schemeClr val="tx1">
                            <a:lumMod val="95000"/>
                          </a:schemeClr>
                        </a:solidFill>
                        <a:latin typeface="Cambria Math" panose="02040503050406030204" pitchFamily="18" charset="0"/>
                        <a:sym typeface="Oswald"/>
                      </a:rPr>
                      <m:t>,</m:t>
                    </m:r>
                    <m:sSub>
                      <m:sSubPr>
                        <m:ctrlPr>
                          <a:rPr lang="en-US" sz="1200" i="1">
                            <a:solidFill>
                              <a:schemeClr val="tx1">
                                <a:lumMod val="95000"/>
                              </a:schemeClr>
                            </a:solidFill>
                            <a:latin typeface="Cambria Math" panose="02040503050406030204" pitchFamily="18" charset="0"/>
                            <a:sym typeface="Oswald"/>
                          </a:rPr>
                        </m:ctrlPr>
                      </m:sSubPr>
                      <m:e>
                        <m:r>
                          <a:rPr lang="en-US" sz="1200">
                            <a:solidFill>
                              <a:schemeClr val="tx1">
                                <a:lumMod val="95000"/>
                              </a:schemeClr>
                            </a:solidFill>
                            <a:latin typeface="Cambria Math" panose="02040503050406030204" pitchFamily="18" charset="0"/>
                            <a:sym typeface="Oswald"/>
                          </a:rPr>
                          <m:t>𝑒</m:t>
                        </m:r>
                      </m:e>
                      <m:sub>
                        <m:r>
                          <a:rPr lang="en-US" sz="1200">
                            <a:solidFill>
                              <a:schemeClr val="tx1">
                                <a:lumMod val="95000"/>
                              </a:schemeClr>
                            </a:solidFill>
                            <a:latin typeface="Cambria Math" panose="02040503050406030204" pitchFamily="18" charset="0"/>
                            <a:sym typeface="Oswald"/>
                          </a:rPr>
                          <m:t>𝑡𝑖𝑚𝑒</m:t>
                        </m:r>
                      </m:sub>
                    </m:sSub>
                    <m:r>
                      <a:rPr lang="en-US" sz="1200">
                        <a:solidFill>
                          <a:schemeClr val="tx1">
                            <a:lumMod val="95000"/>
                          </a:schemeClr>
                        </a:solidFill>
                        <a:latin typeface="Cambria Math" panose="02040503050406030204" pitchFamily="18" charset="0"/>
                        <a:sym typeface="Oswald"/>
                      </a:rPr>
                      <m:t>,</m:t>
                    </m:r>
                    <m:sSub>
                      <m:sSubPr>
                        <m:ctrlPr>
                          <a:rPr lang="en-US" sz="1200" i="1">
                            <a:solidFill>
                              <a:schemeClr val="tx1">
                                <a:lumMod val="95000"/>
                              </a:schemeClr>
                            </a:solidFill>
                            <a:latin typeface="Cambria Math" panose="02040503050406030204" pitchFamily="18" charset="0"/>
                            <a:sym typeface="Oswald"/>
                          </a:rPr>
                        </m:ctrlPr>
                      </m:sSubPr>
                      <m:e>
                        <m:r>
                          <a:rPr lang="en-US" sz="1200">
                            <a:solidFill>
                              <a:schemeClr val="tx1">
                                <a:lumMod val="95000"/>
                              </a:schemeClr>
                            </a:solidFill>
                            <a:latin typeface="Cambria Math" panose="02040503050406030204" pitchFamily="18" charset="0"/>
                            <a:sym typeface="Oswald"/>
                          </a:rPr>
                          <m:t>𝑒</m:t>
                        </m:r>
                      </m:e>
                      <m:sub>
                        <m:r>
                          <a:rPr lang="en-US" sz="1200">
                            <a:solidFill>
                              <a:schemeClr val="tx1">
                                <a:lumMod val="95000"/>
                              </a:schemeClr>
                            </a:solidFill>
                            <a:latin typeface="Cambria Math" panose="02040503050406030204" pitchFamily="18" charset="0"/>
                            <a:sym typeface="Oswald"/>
                          </a:rPr>
                          <m:t>𝑑𝑒𝑝𝑡h</m:t>
                        </m:r>
                      </m:sub>
                    </m:sSub>
                    <m:r>
                      <a:rPr lang="en-US" sz="1200">
                        <a:solidFill>
                          <a:schemeClr val="tx1">
                            <a:lumMod val="95000"/>
                          </a:schemeClr>
                        </a:solidFill>
                        <a:latin typeface="Cambria Math" panose="02040503050406030204" pitchFamily="18" charset="0"/>
                        <a:sym typeface="Oswald"/>
                      </a:rPr>
                      <m:t>,</m:t>
                    </m:r>
                    <m:sSub>
                      <m:sSubPr>
                        <m:ctrlPr>
                          <a:rPr lang="en-US" sz="1200" i="1">
                            <a:solidFill>
                              <a:schemeClr val="tx1">
                                <a:lumMod val="95000"/>
                              </a:schemeClr>
                            </a:solidFill>
                            <a:latin typeface="Cambria Math" panose="02040503050406030204" pitchFamily="18" charset="0"/>
                            <a:sym typeface="Oswald"/>
                          </a:rPr>
                        </m:ctrlPr>
                      </m:sSubPr>
                      <m:e>
                        <m:r>
                          <a:rPr lang="en-US" sz="1200">
                            <a:solidFill>
                              <a:schemeClr val="tx1">
                                <a:lumMod val="95000"/>
                              </a:schemeClr>
                            </a:solidFill>
                            <a:latin typeface="Cambria Math" panose="02040503050406030204" pitchFamily="18" charset="0"/>
                            <a:sym typeface="Oswald"/>
                          </a:rPr>
                          <m:t>𝑒</m:t>
                        </m:r>
                      </m:e>
                      <m:sub>
                        <m:r>
                          <a:rPr lang="en-US" sz="1200">
                            <a:solidFill>
                              <a:schemeClr val="tx1">
                                <a:lumMod val="95000"/>
                              </a:schemeClr>
                            </a:solidFill>
                            <a:latin typeface="Cambria Math" panose="02040503050406030204" pitchFamily="18" charset="0"/>
                            <a:sym typeface="Oswald"/>
                          </a:rPr>
                          <m:t>𝑚𝑎𝑔</m:t>
                        </m:r>
                      </m:sub>
                    </m:sSub>
                  </m:oMath>
                </a14:m>
                <a:r>
                  <a:rPr lang="en-US" sz="1200" dirty="0">
                    <a:solidFill>
                      <a:schemeClr val="tx1">
                        <a:lumMod val="95000"/>
                      </a:schemeClr>
                    </a:solidFill>
                    <a:sym typeface="Oswald"/>
                  </a:rPr>
                  <a:t>). </a:t>
                </a:r>
              </a:p>
              <a:p>
                <a:pPr algn="l"/>
                <a:r>
                  <a:rPr lang="en-US" sz="1200" dirty="0">
                    <a:solidFill>
                      <a:schemeClr val="tx1">
                        <a:lumMod val="95000"/>
                      </a:schemeClr>
                    </a:solidFill>
                    <a:sym typeface="Oswald"/>
                  </a:rPr>
                  <a:t>   - </a:t>
                </a:r>
                <a14:m>
                  <m:oMath xmlns:m="http://schemas.openxmlformats.org/officeDocument/2006/math">
                    <m:sSub>
                      <m:sSubPr>
                        <m:ctrlPr>
                          <a:rPr lang="en-US" sz="1200" i="1">
                            <a:solidFill>
                              <a:schemeClr val="tx1">
                                <a:lumMod val="95000"/>
                              </a:schemeClr>
                            </a:solidFill>
                            <a:latin typeface="Cambria Math" panose="02040503050406030204" pitchFamily="18" charset="0"/>
                            <a:sym typeface="Oswald"/>
                          </a:rPr>
                        </m:ctrlPr>
                      </m:sSubPr>
                      <m:e>
                        <m:r>
                          <a:rPr lang="en-IL" sz="1200">
                            <a:solidFill>
                              <a:schemeClr val="tx1">
                                <a:lumMod val="95000"/>
                              </a:schemeClr>
                            </a:solidFill>
                            <a:latin typeface="Cambria Math" panose="02040503050406030204" pitchFamily="18" charset="0"/>
                            <a:sym typeface="Oswald"/>
                          </a:rPr>
                          <m:t>𝛿</m:t>
                        </m:r>
                      </m:e>
                      <m:sub>
                        <m:r>
                          <a:rPr lang="en-US" sz="1200">
                            <a:solidFill>
                              <a:schemeClr val="tx1">
                                <a:lumMod val="95000"/>
                              </a:schemeClr>
                            </a:solidFill>
                            <a:latin typeface="Cambria Math" panose="02040503050406030204" pitchFamily="18" charset="0"/>
                            <a:sym typeface="Oswald"/>
                          </a:rPr>
                          <m:t>𝑖</m:t>
                        </m:r>
                      </m:sub>
                    </m:sSub>
                    <m:r>
                      <a:rPr lang="en-US" sz="1200">
                        <a:solidFill>
                          <a:schemeClr val="tx1">
                            <a:lumMod val="95000"/>
                          </a:schemeClr>
                        </a:solidFill>
                        <a:latin typeface="Cambria Math" panose="02040503050406030204" pitchFamily="18" charset="0"/>
                        <a:sym typeface="Oswald"/>
                      </a:rPr>
                      <m:t>/</m:t>
                    </m:r>
                    <m:sSub>
                      <m:sSubPr>
                        <m:ctrlPr>
                          <a:rPr lang="en-US" sz="1200" i="1">
                            <a:solidFill>
                              <a:schemeClr val="tx1">
                                <a:lumMod val="95000"/>
                              </a:schemeClr>
                            </a:solidFill>
                            <a:latin typeface="Cambria Math" panose="02040503050406030204" pitchFamily="18" charset="0"/>
                            <a:sym typeface="Oswald"/>
                          </a:rPr>
                        </m:ctrlPr>
                      </m:sSubPr>
                      <m:e>
                        <m:r>
                          <a:rPr lang="en-US" sz="1200">
                            <a:solidFill>
                              <a:schemeClr val="tx1">
                                <a:lumMod val="95000"/>
                              </a:schemeClr>
                            </a:solidFill>
                            <a:latin typeface="Cambria Math" panose="02040503050406030204" pitchFamily="18" charset="0"/>
                            <a:sym typeface="Oswald"/>
                          </a:rPr>
                          <m:t>𝑑</m:t>
                        </m:r>
                      </m:e>
                      <m:sub>
                        <m:r>
                          <a:rPr lang="en-US" sz="1200">
                            <a:solidFill>
                              <a:schemeClr val="tx1">
                                <a:lumMod val="95000"/>
                              </a:schemeClr>
                            </a:solidFill>
                            <a:latin typeface="Cambria Math" panose="02040503050406030204" pitchFamily="18" charset="0"/>
                            <a:sym typeface="Oswald"/>
                          </a:rPr>
                          <m:t>𝑖</m:t>
                        </m:r>
                      </m:sub>
                    </m:sSub>
                  </m:oMath>
                </a14:m>
                <a:r>
                  <a:rPr lang="en-IL" sz="1200" dirty="0">
                    <a:solidFill>
                      <a:schemeClr val="tx1">
                        <a:lumMod val="95000"/>
                      </a:schemeClr>
                    </a:solidFill>
                    <a:sym typeface="Oswald"/>
                  </a:rPr>
                  <a:t>- Detection indicator for station </a:t>
                </a:r>
                <a14:m>
                  <m:oMath xmlns:m="http://schemas.openxmlformats.org/officeDocument/2006/math">
                    <m:r>
                      <a:rPr lang="en-IL" sz="1200" dirty="0">
                        <a:solidFill>
                          <a:schemeClr val="tx1">
                            <a:lumMod val="95000"/>
                          </a:schemeClr>
                        </a:solidFill>
                        <a:latin typeface="Cambria Math" panose="02040503050406030204" pitchFamily="18" charset="0"/>
                        <a:sym typeface="Oswald"/>
                      </a:rPr>
                      <m:t>𝑖</m:t>
                    </m:r>
                  </m:oMath>
                </a14:m>
                <a:r>
                  <a:rPr lang="en-IL" sz="1200" dirty="0">
                    <a:solidFill>
                      <a:schemeClr val="tx1">
                        <a:lumMod val="95000"/>
                      </a:schemeClr>
                    </a:solidFill>
                    <a:sym typeface="Oswald"/>
                  </a:rPr>
                  <a:t>.</a:t>
                </a:r>
              </a:p>
              <a:p>
                <a:pPr algn="l"/>
                <a:r>
                  <a:rPr lang="en-IL" sz="1200" dirty="0">
                    <a:solidFill>
                      <a:schemeClr val="tx1">
                        <a:lumMod val="95000"/>
                      </a:schemeClr>
                    </a:solidFill>
                    <a:sym typeface="Oswald"/>
                  </a:rPr>
                  <a:t>   - </a:t>
                </a:r>
                <a14:m>
                  <m:oMath xmlns:m="http://schemas.openxmlformats.org/officeDocument/2006/math">
                    <m:sSub>
                      <m:sSubPr>
                        <m:ctrlPr>
                          <a:rPr lang="en-US" sz="1200" i="1">
                            <a:solidFill>
                              <a:schemeClr val="tx1">
                                <a:lumMod val="95000"/>
                              </a:schemeClr>
                            </a:solidFill>
                            <a:latin typeface="Cambria Math" panose="02040503050406030204" pitchFamily="18" charset="0"/>
                            <a:sym typeface="Oswald"/>
                          </a:rPr>
                        </m:ctrlPr>
                      </m:sSubPr>
                      <m:e>
                        <m:r>
                          <m:rPr>
                            <m:sty m:val="p"/>
                          </m:rPr>
                          <a:rPr lang="el-GR" sz="1200">
                            <a:solidFill>
                              <a:schemeClr val="tx1">
                                <a:lumMod val="95000"/>
                              </a:schemeClr>
                            </a:solidFill>
                            <a:latin typeface="Cambria Math" panose="02040503050406030204" pitchFamily="18" charset="0"/>
                            <a:sym typeface="Oswald"/>
                          </a:rPr>
                          <m:t>Λ</m:t>
                        </m:r>
                      </m:e>
                      <m:sub>
                        <m:r>
                          <a:rPr lang="en-US" sz="1200">
                            <a:solidFill>
                              <a:schemeClr val="tx1">
                                <a:lumMod val="95000"/>
                              </a:schemeClr>
                            </a:solidFill>
                            <a:latin typeface="Cambria Math" panose="02040503050406030204" pitchFamily="18" charset="0"/>
                            <a:sym typeface="Oswald"/>
                          </a:rPr>
                          <m:t>𝑖</m:t>
                        </m:r>
                      </m:sub>
                    </m:sSub>
                    <m:r>
                      <a:rPr lang="en-US" sz="1200">
                        <a:solidFill>
                          <a:schemeClr val="tx1">
                            <a:lumMod val="95000"/>
                          </a:schemeClr>
                        </a:solidFill>
                        <a:latin typeface="Cambria Math" panose="02040503050406030204" pitchFamily="18" charset="0"/>
                        <a:sym typeface="Oswald"/>
                      </a:rPr>
                      <m:t>,</m:t>
                    </m:r>
                    <m:sSub>
                      <m:sSubPr>
                        <m:ctrlPr>
                          <a:rPr lang="en-US" sz="1200" i="1">
                            <a:solidFill>
                              <a:schemeClr val="tx1">
                                <a:lumMod val="95000"/>
                              </a:schemeClr>
                            </a:solidFill>
                            <a:latin typeface="Cambria Math" panose="02040503050406030204" pitchFamily="18" charset="0"/>
                            <a:sym typeface="Oswald"/>
                          </a:rPr>
                        </m:ctrlPr>
                      </m:sSubPr>
                      <m:e>
                        <m:r>
                          <a:rPr lang="en-US" sz="1200">
                            <a:solidFill>
                              <a:schemeClr val="tx1">
                                <a:lumMod val="95000"/>
                              </a:schemeClr>
                            </a:solidFill>
                            <a:latin typeface="Cambria Math" panose="02040503050406030204" pitchFamily="18" charset="0"/>
                            <a:sym typeface="Oswald"/>
                          </a:rPr>
                          <m:t>𝜆</m:t>
                        </m:r>
                      </m:e>
                      <m:sub>
                        <m:r>
                          <a:rPr lang="en-US" sz="1200">
                            <a:solidFill>
                              <a:schemeClr val="tx1">
                                <a:lumMod val="95000"/>
                              </a:schemeClr>
                            </a:solidFill>
                            <a:latin typeface="Cambria Math" panose="02040503050406030204" pitchFamily="18" charset="0"/>
                            <a:sym typeface="Oswald"/>
                          </a:rPr>
                          <m:t>𝑖</m:t>
                        </m:r>
                      </m:sub>
                    </m:sSub>
                  </m:oMath>
                </a14:m>
                <a:r>
                  <a:rPr lang="en-IL" sz="1200" dirty="0">
                    <a:solidFill>
                      <a:schemeClr val="tx1">
                        <a:lumMod val="95000"/>
                      </a:schemeClr>
                    </a:solidFill>
                    <a:sym typeface="Oswald"/>
                  </a:rPr>
                  <a:t> - </a:t>
                </a:r>
                <a:r>
                  <a:rPr lang="en-US" sz="1200" dirty="0">
                    <a:solidFill>
                      <a:schemeClr val="tx1">
                        <a:lumMod val="95000"/>
                      </a:schemeClr>
                    </a:solidFill>
                    <a:sym typeface="Oswald"/>
                  </a:rPr>
                  <a:t>Detection attributes: </a:t>
                </a:r>
                <a:r>
                  <a:rPr lang="en-IL" sz="1200" dirty="0">
                    <a:solidFill>
                      <a:schemeClr val="tx1">
                        <a:lumMod val="95000"/>
                      </a:schemeClr>
                    </a:solidFill>
                    <a:sym typeface="Oswald"/>
                  </a:rPr>
                  <a:t>Arrival time, Log(A/T).</a:t>
                </a:r>
              </a:p>
              <a:p>
                <a:pPr algn="l"/>
                <a:r>
                  <a:rPr lang="en-IL" sz="1200" dirty="0">
                    <a:solidFill>
                      <a:schemeClr val="tx1">
                        <a:lumMod val="95000"/>
                      </a:schemeClr>
                    </a:solidFill>
                    <a:sym typeface="Oswald"/>
                  </a:rPr>
                  <a:t>   - </a:t>
                </a:r>
                <a14:m>
                  <m:oMath xmlns:m="http://schemas.openxmlformats.org/officeDocument/2006/math">
                    <m:r>
                      <a:rPr lang="en-US" sz="1200" i="1" dirty="0" smtClean="0">
                        <a:solidFill>
                          <a:schemeClr val="tx1">
                            <a:lumMod val="95000"/>
                          </a:schemeClr>
                        </a:solidFill>
                        <a:latin typeface="Cambria Math" panose="02040503050406030204" pitchFamily="18" charset="0"/>
                      </a:rPr>
                      <m:t>𝐾</m:t>
                    </m:r>
                  </m:oMath>
                </a14:m>
                <a:r>
                  <a:rPr lang="en-US" sz="1200" dirty="0">
                    <a:solidFill>
                      <a:schemeClr val="tx1">
                        <a:lumMod val="95000"/>
                      </a:schemeClr>
                    </a:solidFill>
                  </a:rPr>
                  <a:t> = number of stations, </a:t>
                </a:r>
                <a14:m>
                  <m:oMath xmlns:m="http://schemas.openxmlformats.org/officeDocument/2006/math">
                    <m:r>
                      <a:rPr lang="en-US" sz="1200" i="1" dirty="0" smtClean="0">
                        <a:solidFill>
                          <a:schemeClr val="tx1">
                            <a:lumMod val="95000"/>
                          </a:schemeClr>
                        </a:solidFill>
                        <a:latin typeface="Cambria Math" panose="02040503050406030204" pitchFamily="18" charset="0"/>
                      </a:rPr>
                      <m:t>𝑁</m:t>
                    </m:r>
                  </m:oMath>
                </a14:m>
                <a:r>
                  <a:rPr lang="en-US" sz="1200" dirty="0">
                    <a:solidFill>
                      <a:schemeClr val="tx1">
                        <a:lumMod val="95000"/>
                      </a:schemeClr>
                    </a:solidFill>
                  </a:rPr>
                  <a:t> = number of events.</a:t>
                </a:r>
              </a:p>
              <a:p>
                <a:pPr marL="171450" lvl="0" indent="-171450" algn="l">
                  <a:buFont typeface="Wingdings" pitchFamily="2" charset="2"/>
                  <a:buChar char="§"/>
                </a:pPr>
                <a:r>
                  <a:rPr lang="en-US" sz="1200" dirty="0">
                    <a:solidFill>
                      <a:schemeClr val="tx1">
                        <a:lumMod val="95000"/>
                      </a:schemeClr>
                    </a:solidFill>
                  </a:rPr>
                  <a:t>For </a:t>
                </a:r>
                <a14:m>
                  <m:oMath xmlns:m="http://schemas.openxmlformats.org/officeDocument/2006/math">
                    <m:r>
                      <a:rPr lang="en-US" sz="1200" i="1">
                        <a:solidFill>
                          <a:schemeClr val="tx1">
                            <a:lumMod val="95000"/>
                          </a:schemeClr>
                        </a:solidFill>
                        <a:latin typeface="Cambria Math" panose="02040503050406030204" pitchFamily="18" charset="0"/>
                      </a:rPr>
                      <m:t>𝑃</m:t>
                    </m:r>
                    <m:d>
                      <m:dPr>
                        <m:ctrlPr>
                          <a:rPr lang="ar-AE" sz="1200" i="1">
                            <a:solidFill>
                              <a:schemeClr val="tx1">
                                <a:lumMod val="95000"/>
                              </a:schemeClr>
                            </a:solidFill>
                            <a:latin typeface="Cambria Math" panose="02040503050406030204" pitchFamily="18" charset="0"/>
                          </a:rPr>
                        </m:ctrlPr>
                      </m:dPr>
                      <m:e>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ar-AE" sz="1200" i="1">
                            <a:solidFill>
                              <a:schemeClr val="tx1">
                                <a:lumMod val="95000"/>
                              </a:schemeClr>
                            </a:solidFill>
                            <a:latin typeface="Cambria Math" panose="02040503050406030204" pitchFamily="18" charset="0"/>
                            <a:ea typeface="Cambria Math" panose="02040503050406030204" pitchFamily="18" charset="0"/>
                          </a:rPr>
                          <m:t>=1</m:t>
                        </m:r>
                      </m:e>
                      <m:e>
                        <m:r>
                          <a:rPr lang="ar-AE" sz="1200" i="1">
                            <a:solidFill>
                              <a:schemeClr val="tx1">
                                <a:lumMod val="95000"/>
                              </a:schemeClr>
                            </a:solidFill>
                            <a:latin typeface="Cambria Math" panose="02040503050406030204" pitchFamily="18" charset="0"/>
                          </a:rPr>
                          <m:t>𝑒</m:t>
                        </m:r>
                      </m:e>
                    </m:d>
                  </m:oMath>
                </a14:m>
                <a:r>
                  <a:rPr lang="en-US" sz="1200" dirty="0">
                    <a:solidFill>
                      <a:schemeClr val="tx1">
                        <a:lumMod val="95000"/>
                      </a:schemeClr>
                    </a:solidFill>
                  </a:rPr>
                  <a:t> we used: Probit, Logistic, RF, MLP.</a:t>
                </a:r>
              </a:p>
              <a:p>
                <a:pPr marL="171450" lvl="0" indent="-171450" algn="l">
                  <a:buFont typeface="Wingdings" pitchFamily="2" charset="2"/>
                  <a:buChar char="§"/>
                </a:pPr>
                <a:r>
                  <a:rPr lang="en-US" sz="1200" dirty="0">
                    <a:solidFill>
                      <a:schemeClr val="tx1">
                        <a:lumMod val="95000"/>
                      </a:schemeClr>
                    </a:solidFill>
                  </a:rPr>
                  <a:t>For </a:t>
                </a:r>
                <a14:m>
                  <m:oMath xmlns:m="http://schemas.openxmlformats.org/officeDocument/2006/math">
                    <m:sSub>
                      <m:sSubPr>
                        <m:ctrlPr>
                          <a:rPr lang="ar-AE" sz="1200" i="1">
                            <a:solidFill>
                              <a:schemeClr val="tx1">
                                <a:lumMod val="95000"/>
                              </a:schemeClr>
                            </a:solidFill>
                            <a:latin typeface="Cambria Math" panose="02040503050406030204" pitchFamily="18" charset="0"/>
                          </a:rPr>
                        </m:ctrlPr>
                      </m:sSubPr>
                      <m:e>
                        <m:r>
                          <a:rPr lang="ar-AE" sz="1200" i="1">
                            <a:solidFill>
                              <a:schemeClr val="tx1">
                                <a:lumMod val="95000"/>
                              </a:schemeClr>
                            </a:solidFill>
                            <a:latin typeface="Cambria Math" panose="02040503050406030204" pitchFamily="18" charset="0"/>
                          </a:rPr>
                          <m:t>𝑓</m:t>
                        </m:r>
                      </m:e>
                      <m:sub>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m:rPr>
                                <m:sty m:val="p"/>
                              </m:rPr>
                              <a:rPr lang="el-GR" sz="1200" i="1">
                                <a:solidFill>
                                  <a:schemeClr val="tx1">
                                    <a:lumMod val="95000"/>
                                  </a:schemeClr>
                                </a:solidFill>
                                <a:latin typeface="Cambria Math" panose="02040503050406030204" pitchFamily="18" charset="0"/>
                                <a:ea typeface="Cambria Math" panose="02040503050406030204" pitchFamily="18" charset="0"/>
                              </a:rPr>
                              <m:t>Λ</m:t>
                            </m:r>
                          </m:e>
                          <m:sub>
                            <m:r>
                              <a:rPr lang="ar-AE" sz="1200" i="1">
                                <a:solidFill>
                                  <a:schemeClr val="tx1">
                                    <a:lumMod val="95000"/>
                                  </a:schemeClr>
                                </a:solidFill>
                                <a:latin typeface="Cambria Math" panose="02040503050406030204" pitchFamily="18" charset="0"/>
                                <a:ea typeface="Cambria Math" panose="02040503050406030204" pitchFamily="18" charset="0"/>
                              </a:rPr>
                              <m:t>𝑖</m:t>
                            </m:r>
                          </m:sub>
                        </m:sSub>
                        <m:r>
                          <a:rPr lang="ar-AE" sz="1200" i="1">
                            <a:solidFill>
                              <a:schemeClr val="tx1">
                                <a:lumMod val="95000"/>
                              </a:schemeClr>
                            </a:solidFill>
                            <a:latin typeface="Cambria Math" panose="02040503050406030204" pitchFamily="18" charset="0"/>
                          </a:rPr>
                          <m:t>|</m:t>
                        </m:r>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ar-AE" sz="1200" i="1">
                            <a:solidFill>
                              <a:schemeClr val="tx1">
                                <a:lumMod val="95000"/>
                              </a:schemeClr>
                            </a:solidFill>
                            <a:latin typeface="Cambria Math" panose="02040503050406030204" pitchFamily="18" charset="0"/>
                            <a:ea typeface="Cambria Math" panose="02040503050406030204" pitchFamily="18" charset="0"/>
                          </a:rPr>
                          <m:t>=1</m:t>
                        </m:r>
                        <m:r>
                          <a:rPr lang="en-US" sz="1200" i="1">
                            <a:solidFill>
                              <a:schemeClr val="tx1">
                                <a:lumMod val="95000"/>
                              </a:schemeClr>
                            </a:solidFill>
                            <a:latin typeface="Cambria Math" panose="02040503050406030204" pitchFamily="18" charset="0"/>
                            <a:ea typeface="Cambria Math" panose="02040503050406030204" pitchFamily="18" charset="0"/>
                          </a:rPr>
                          <m:t>,</m:t>
                        </m:r>
                        <m:r>
                          <a:rPr lang="ar-AE" sz="1200" i="1">
                            <a:solidFill>
                              <a:schemeClr val="tx1">
                                <a:lumMod val="95000"/>
                              </a:schemeClr>
                            </a:solidFill>
                            <a:latin typeface="Cambria Math" panose="02040503050406030204" pitchFamily="18" charset="0"/>
                          </a:rPr>
                          <m:t>𝑒</m:t>
                        </m:r>
                      </m:sub>
                    </m:sSub>
                    <m:r>
                      <a:rPr lang="ar-AE" sz="1200" i="1">
                        <a:solidFill>
                          <a:schemeClr val="tx1">
                            <a:lumMod val="95000"/>
                          </a:schemeClr>
                        </a:solidFill>
                        <a:latin typeface="Cambria Math" panose="02040503050406030204" pitchFamily="18" charset="0"/>
                      </a:rPr>
                      <m:t>(</m:t>
                    </m:r>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𝜆</m:t>
                        </m:r>
                      </m:e>
                      <m:sub>
                        <m:r>
                          <a:rPr lang="ar-AE" sz="1200" i="1">
                            <a:solidFill>
                              <a:schemeClr val="tx1">
                                <a:lumMod val="95000"/>
                              </a:schemeClr>
                            </a:solidFill>
                            <a:latin typeface="Cambria Math" panose="02040503050406030204" pitchFamily="18" charset="0"/>
                            <a:ea typeface="Cambria Math" panose="02040503050406030204" pitchFamily="18" charset="0"/>
                          </a:rPr>
                          <m:t>𝑖</m:t>
                        </m:r>
                      </m:sub>
                    </m:sSub>
                    <m:r>
                      <a:rPr lang="ar-AE" sz="1200" i="1">
                        <a:solidFill>
                          <a:schemeClr val="tx1">
                            <a:lumMod val="95000"/>
                          </a:schemeClr>
                        </a:solidFill>
                        <a:latin typeface="Cambria Math" panose="02040503050406030204" pitchFamily="18" charset="0"/>
                      </a:rPr>
                      <m:t>)</m:t>
                    </m:r>
                  </m:oMath>
                </a14:m>
                <a:r>
                  <a:rPr lang="en-US" sz="1200" dirty="0">
                    <a:solidFill>
                      <a:schemeClr val="tx1">
                        <a:lumMod val="95000"/>
                      </a:schemeClr>
                    </a:solidFill>
                  </a:rPr>
                  <a:t> : Normal, T, Laplace and KDEs. </a:t>
                </a:r>
              </a:p>
              <a:p>
                <a:endParaRPr lang="en-GB" sz="1200" u="sng" dirty="0"/>
              </a:p>
              <a:p>
                <a:r>
                  <a:rPr lang="en-GB" sz="1200" u="sng" dirty="0"/>
                  <a:t>Part 2 - likelihood-based feature extraction:</a:t>
                </a:r>
                <a:endParaRPr lang="en-GB" sz="1200" dirty="0"/>
              </a:p>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𝐿</m:t>
                      </m:r>
                      <m:d>
                        <m:dPr>
                          <m:ctrlPr>
                            <a:rPr lang="en-US" sz="1100" b="0" i="1" smtClean="0">
                              <a:latin typeface="Cambria Math" panose="02040503050406030204" pitchFamily="18" charset="0"/>
                            </a:rPr>
                          </m:ctrlPr>
                        </m:dPr>
                        <m:e>
                          <m:r>
                            <a:rPr lang="en-US" sz="1100" b="0" i="1" smtClean="0">
                              <a:latin typeface="Cambria Math" panose="02040503050406030204" pitchFamily="18" charset="0"/>
                            </a:rPr>
                            <m:t>𝑒</m:t>
                          </m:r>
                          <m:r>
                            <a:rPr lang="en-US" sz="1100" b="0" i="1" smtClean="0">
                              <a:latin typeface="Cambria Math" panose="02040503050406030204" pitchFamily="18" charset="0"/>
                            </a:rPr>
                            <m:t>;</m:t>
                          </m:r>
                          <m:sSubSup>
                            <m:sSubSupPr>
                              <m:ctrlPr>
                                <a:rPr lang="en-US" sz="1100" b="0" i="1" smtClean="0">
                                  <a:latin typeface="Cambria Math" panose="02040503050406030204" pitchFamily="18" charset="0"/>
                                  <a:ea typeface="Cambria Math" panose="02040503050406030204" pitchFamily="18" charset="0"/>
                                </a:rPr>
                              </m:ctrlPr>
                            </m:sSubSupPr>
                            <m:e>
                              <m:d>
                                <m:dPr>
                                  <m:begChr m:val="{"/>
                                  <m:ctrlPr>
                                    <a:rPr lang="en-US" sz="1100" b="0" i="1" smtClean="0">
                                      <a:latin typeface="Cambria Math" panose="02040503050406030204" pitchFamily="18" charset="0"/>
                                    </a:rPr>
                                  </m:ctrlPr>
                                </m:dPr>
                                <m:e>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𝑑</m:t>
                                      </m:r>
                                    </m:e>
                                    <m:sub>
                                      <m:r>
                                        <a:rPr lang="en-US" sz="1100" b="0" i="1" smtClean="0">
                                          <a:latin typeface="Cambria Math" panose="02040503050406030204" pitchFamily="18" charset="0"/>
                                        </a:rPr>
                                        <m:t>𝑖</m:t>
                                      </m:r>
                                    </m:sub>
                                  </m:sSub>
                                  <m:r>
                                    <a:rPr lang="en-US" sz="1100" b="0" i="1" smtClean="0">
                                      <a:latin typeface="Cambria Math" panose="02040503050406030204" pitchFamily="18" charset="0"/>
                                    </a:rPr>
                                    <m:t>,</m:t>
                                  </m:r>
                                  <m:sSub>
                                    <m:sSubPr>
                                      <m:ctrlPr>
                                        <a:rPr lang="en-US" sz="1100" b="0" i="1" smtClean="0">
                                          <a:latin typeface="Cambria Math" panose="02040503050406030204" pitchFamily="18" charset="0"/>
                                          <a:ea typeface="Cambria Math" panose="02040503050406030204" pitchFamily="18" charset="0"/>
                                        </a:rPr>
                                      </m:ctrlPr>
                                    </m:sSubPr>
                                    <m:e>
                                      <m:r>
                                        <a:rPr lang="en-US" sz="1100" b="0" i="1" smtClean="0">
                                          <a:latin typeface="Cambria Math" panose="02040503050406030204" pitchFamily="18" charset="0"/>
                                          <a:ea typeface="Cambria Math" panose="02040503050406030204" pitchFamily="18" charset="0"/>
                                        </a:rPr>
                                        <m:t>𝜆</m:t>
                                      </m:r>
                                    </m:e>
                                    <m:sub>
                                      <m:r>
                                        <a:rPr lang="en-US" sz="1100" b="0" i="1" smtClean="0">
                                          <a:latin typeface="Cambria Math" panose="02040503050406030204" pitchFamily="18" charset="0"/>
                                          <a:ea typeface="Cambria Math" panose="02040503050406030204" pitchFamily="18" charset="0"/>
                                        </a:rPr>
                                        <m:t>𝑖</m:t>
                                      </m:r>
                                    </m:sub>
                                  </m:sSub>
                                </m:e>
                              </m:d>
                            </m:e>
                            <m:sub>
                              <m:r>
                                <a:rPr lang="en-US" sz="1100" b="0" i="1" smtClean="0">
                                  <a:latin typeface="Cambria Math" panose="02040503050406030204" pitchFamily="18" charset="0"/>
                                  <a:ea typeface="Cambria Math" panose="02040503050406030204" pitchFamily="18" charset="0"/>
                                </a:rPr>
                                <m:t>𝑖</m:t>
                              </m:r>
                              <m:r>
                                <a:rPr lang="en-US" sz="1100" b="0" i="1" smtClean="0">
                                  <a:latin typeface="Cambria Math" panose="02040503050406030204" pitchFamily="18" charset="0"/>
                                  <a:ea typeface="Cambria Math" panose="02040503050406030204" pitchFamily="18" charset="0"/>
                                </a:rPr>
                                <m:t>=1</m:t>
                              </m:r>
                            </m:sub>
                            <m:sup>
                              <m:r>
                                <a:rPr lang="en-US" sz="1100" b="0" i="1" smtClean="0">
                                  <a:latin typeface="Cambria Math" panose="02040503050406030204" pitchFamily="18" charset="0"/>
                                  <a:ea typeface="Cambria Math" panose="02040503050406030204" pitchFamily="18" charset="0"/>
                                </a:rPr>
                                <m:t>𝐾</m:t>
                              </m:r>
                            </m:sup>
                          </m:sSubSup>
                        </m:e>
                      </m:d>
                      <m:r>
                        <a:rPr lang="en-US" sz="1100" b="0" i="1" smtClean="0">
                          <a:latin typeface="Cambria Math" panose="02040503050406030204" pitchFamily="18" charset="0"/>
                          <a:ea typeface="Cambria Math" panose="02040503050406030204" pitchFamily="18" charset="0"/>
                        </a:rPr>
                        <m:t>=</m:t>
                      </m:r>
                      <m:nary>
                        <m:naryPr>
                          <m:chr m:val="∏"/>
                          <m:supHide m:val="on"/>
                          <m:ctrlPr>
                            <a:rPr lang="en-US" sz="1100" b="0" i="1" smtClean="0">
                              <a:latin typeface="Cambria Math" panose="02040503050406030204" pitchFamily="18" charset="0"/>
                              <a:ea typeface="Cambria Math" panose="02040503050406030204" pitchFamily="18" charset="0"/>
                            </a:rPr>
                          </m:ctrlPr>
                        </m:naryPr>
                        <m:sub>
                          <m:sSub>
                            <m:sSubPr>
                              <m:ctrlPr>
                                <a:rPr lang="en-US" sz="1100" b="0" i="1" smtClean="0">
                                  <a:latin typeface="Cambria Math" panose="02040503050406030204" pitchFamily="18" charset="0"/>
                                  <a:ea typeface="Cambria Math" panose="02040503050406030204" pitchFamily="18" charset="0"/>
                                </a:rPr>
                              </m:ctrlPr>
                            </m:sSubPr>
                            <m:e>
                              <m:r>
                                <m:rPr>
                                  <m:brk m:alnAt="7"/>
                                </m:rPr>
                                <a:rPr lang="en-US" sz="1100" b="0" i="1" smtClean="0">
                                  <a:latin typeface="Cambria Math" panose="02040503050406030204" pitchFamily="18" charset="0"/>
                                  <a:ea typeface="Cambria Math" panose="02040503050406030204" pitchFamily="18" charset="0"/>
                                </a:rPr>
                                <m:t>𝑑</m:t>
                              </m:r>
                            </m:e>
                            <m:sub>
                              <m:r>
                                <m:rPr>
                                  <m:brk m:alnAt="7"/>
                                </m:rPr>
                                <a:rPr lang="en-US" sz="1100" b="0" i="1" smtClean="0">
                                  <a:latin typeface="Cambria Math" panose="02040503050406030204" pitchFamily="18" charset="0"/>
                                  <a:ea typeface="Cambria Math" panose="02040503050406030204" pitchFamily="18" charset="0"/>
                                </a:rPr>
                                <m:t>𝑖</m:t>
                              </m:r>
                            </m:sub>
                          </m:sSub>
                          <m:r>
                            <m:rPr>
                              <m:brk m:alnAt="7"/>
                            </m:rPr>
                            <a:rPr lang="en-US" sz="1100" b="0" i="1" smtClean="0">
                              <a:latin typeface="Cambria Math" panose="02040503050406030204" pitchFamily="18" charset="0"/>
                              <a:ea typeface="Cambria Math" panose="02040503050406030204" pitchFamily="18" charset="0"/>
                            </a:rPr>
                            <m:t>=</m:t>
                          </m:r>
                          <m:r>
                            <a:rPr lang="en-US" sz="1100" b="0" i="1" smtClean="0">
                              <a:latin typeface="Cambria Math" panose="02040503050406030204" pitchFamily="18" charset="0"/>
                              <a:ea typeface="Cambria Math" panose="02040503050406030204" pitchFamily="18" charset="0"/>
                            </a:rPr>
                            <m:t>1</m:t>
                          </m:r>
                        </m:sub>
                        <m:sup/>
                        <m:e>
                          <m:sSub>
                            <m:sSubPr>
                              <m:ctrlPr>
                                <a:rPr lang="ar-AE" sz="1100" i="1">
                                  <a:solidFill>
                                    <a:schemeClr val="tx1">
                                      <a:lumMod val="95000"/>
                                    </a:schemeClr>
                                  </a:solidFill>
                                  <a:latin typeface="Cambria Math" panose="02040503050406030204" pitchFamily="18" charset="0"/>
                                </a:rPr>
                              </m:ctrlPr>
                            </m:sSubPr>
                            <m:e>
                              <m:r>
                                <a:rPr lang="ar-AE" sz="1100" i="1">
                                  <a:solidFill>
                                    <a:schemeClr val="tx1">
                                      <a:lumMod val="95000"/>
                                    </a:schemeClr>
                                  </a:solidFill>
                                  <a:latin typeface="Cambria Math" panose="02040503050406030204" pitchFamily="18" charset="0"/>
                                </a:rPr>
                                <m:t>𝑓</m:t>
                              </m:r>
                            </m:e>
                            <m:sub>
                              <m:sSub>
                                <m:sSubPr>
                                  <m:ctrlPr>
                                    <a:rPr lang="en-US" sz="1100" b="0" i="1" smtClean="0">
                                      <a:solidFill>
                                        <a:schemeClr val="tx1">
                                          <a:lumMod val="95000"/>
                                        </a:schemeClr>
                                      </a:solidFill>
                                      <a:latin typeface="Cambria Math" panose="02040503050406030204" pitchFamily="18" charset="0"/>
                                      <a:ea typeface="Cambria Math" panose="02040503050406030204" pitchFamily="18" charset="0"/>
                                    </a:rPr>
                                  </m:ctrlPr>
                                </m:sSubPr>
                                <m:e>
                                  <m:r>
                                    <m:rPr>
                                      <m:sty m:val="p"/>
                                    </m:rPr>
                                    <a:rPr lang="el-GR" sz="1100" i="1">
                                      <a:solidFill>
                                        <a:schemeClr val="tx1">
                                          <a:lumMod val="95000"/>
                                        </a:schemeClr>
                                      </a:solidFill>
                                      <a:latin typeface="Cambria Math" panose="02040503050406030204" pitchFamily="18" charset="0"/>
                                      <a:ea typeface="Cambria Math" panose="02040503050406030204" pitchFamily="18" charset="0"/>
                                    </a:rPr>
                                    <m:t>Λ</m:t>
                                  </m:r>
                                </m:e>
                                <m:sub>
                                  <m:r>
                                    <a:rPr lang="en-US" sz="1100" b="0" i="1" smtClean="0">
                                      <a:solidFill>
                                        <a:schemeClr val="tx1">
                                          <a:lumMod val="95000"/>
                                        </a:schemeClr>
                                      </a:solidFill>
                                      <a:latin typeface="Cambria Math" panose="02040503050406030204" pitchFamily="18" charset="0"/>
                                      <a:ea typeface="Cambria Math" panose="02040503050406030204" pitchFamily="18" charset="0"/>
                                    </a:rPr>
                                    <m:t>𝑖</m:t>
                                  </m:r>
                                </m:sub>
                              </m:sSub>
                              <m:r>
                                <a:rPr lang="ar-AE" sz="1100" i="1">
                                  <a:solidFill>
                                    <a:schemeClr val="tx1">
                                      <a:lumMod val="95000"/>
                                    </a:schemeClr>
                                  </a:solidFill>
                                  <a:latin typeface="Cambria Math" panose="02040503050406030204" pitchFamily="18" charset="0"/>
                                </a:rPr>
                                <m:t>|</m:t>
                              </m:r>
                              <m:sSub>
                                <m:sSubPr>
                                  <m:ctrlPr>
                                    <a:rPr lang="ar-AE" sz="1100" i="1">
                                      <a:solidFill>
                                        <a:schemeClr val="tx1">
                                          <a:lumMod val="95000"/>
                                        </a:schemeClr>
                                      </a:solidFill>
                                      <a:latin typeface="Cambria Math" panose="02040503050406030204" pitchFamily="18" charset="0"/>
                                      <a:ea typeface="Cambria Math" panose="02040503050406030204" pitchFamily="18" charset="0"/>
                                    </a:rPr>
                                  </m:ctrlPr>
                                </m:sSubPr>
                                <m:e>
                                  <m:r>
                                    <a:rPr lang="ar-AE" sz="11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100">
                                      <a:solidFill>
                                        <a:schemeClr val="tx1">
                                          <a:lumMod val="95000"/>
                                        </a:schemeClr>
                                      </a:solidFill>
                                      <a:latin typeface="Cambria Math" panose="02040503050406030204" pitchFamily="18" charset="0"/>
                                      <a:ea typeface="Cambria Math" panose="02040503050406030204" pitchFamily="18" charset="0"/>
                                    </a:rPr>
                                    <m:t>i</m:t>
                                  </m:r>
                                </m:sub>
                              </m:sSub>
                              <m:r>
                                <a:rPr lang="ar-AE" sz="1100" i="1">
                                  <a:solidFill>
                                    <a:schemeClr val="tx1">
                                      <a:lumMod val="95000"/>
                                    </a:schemeClr>
                                  </a:solidFill>
                                  <a:latin typeface="Cambria Math" panose="02040503050406030204" pitchFamily="18" charset="0"/>
                                  <a:ea typeface="Cambria Math" panose="02040503050406030204" pitchFamily="18" charset="0"/>
                                </a:rPr>
                                <m:t>=1</m:t>
                              </m:r>
                              <m:r>
                                <a:rPr lang="en-US" sz="1100" i="1">
                                  <a:solidFill>
                                    <a:schemeClr val="tx1">
                                      <a:lumMod val="95000"/>
                                    </a:schemeClr>
                                  </a:solidFill>
                                  <a:latin typeface="Cambria Math" panose="02040503050406030204" pitchFamily="18" charset="0"/>
                                  <a:ea typeface="Cambria Math" panose="02040503050406030204" pitchFamily="18" charset="0"/>
                                </a:rPr>
                                <m:t>,</m:t>
                              </m:r>
                              <m:r>
                                <a:rPr lang="ar-AE" sz="1100" i="1">
                                  <a:solidFill>
                                    <a:schemeClr val="tx1">
                                      <a:lumMod val="95000"/>
                                    </a:schemeClr>
                                  </a:solidFill>
                                  <a:latin typeface="Cambria Math" panose="02040503050406030204" pitchFamily="18" charset="0"/>
                                </a:rPr>
                                <m:t>𝑒</m:t>
                              </m:r>
                            </m:sub>
                          </m:sSub>
                          <m:d>
                            <m:dPr>
                              <m:ctrlPr>
                                <a:rPr lang="ar-AE" sz="1100" i="1">
                                  <a:solidFill>
                                    <a:schemeClr val="tx1">
                                      <a:lumMod val="95000"/>
                                    </a:schemeClr>
                                  </a:solidFill>
                                  <a:latin typeface="Cambria Math" panose="02040503050406030204" pitchFamily="18" charset="0"/>
                                </a:rPr>
                              </m:ctrlPr>
                            </m:dPr>
                            <m:e>
                              <m:sSub>
                                <m:sSubPr>
                                  <m:ctrlPr>
                                    <a:rPr lang="ar-AE" sz="1100" i="1">
                                      <a:solidFill>
                                        <a:schemeClr val="tx1">
                                          <a:lumMod val="95000"/>
                                        </a:schemeClr>
                                      </a:solidFill>
                                      <a:latin typeface="Cambria Math" panose="02040503050406030204" pitchFamily="18" charset="0"/>
                                      <a:ea typeface="Cambria Math" panose="02040503050406030204" pitchFamily="18" charset="0"/>
                                    </a:rPr>
                                  </m:ctrlPr>
                                </m:sSubPr>
                                <m:e>
                                  <m:r>
                                    <a:rPr lang="ar-AE" sz="1100" i="1">
                                      <a:solidFill>
                                        <a:schemeClr val="tx1">
                                          <a:lumMod val="95000"/>
                                        </a:schemeClr>
                                      </a:solidFill>
                                      <a:latin typeface="Cambria Math" panose="02040503050406030204" pitchFamily="18" charset="0"/>
                                      <a:ea typeface="Cambria Math" panose="02040503050406030204" pitchFamily="18" charset="0"/>
                                    </a:rPr>
                                    <m:t>𝜆</m:t>
                                  </m:r>
                                </m:e>
                                <m:sub>
                                  <m:r>
                                    <a:rPr lang="ar-AE" sz="1100" i="1">
                                      <a:solidFill>
                                        <a:schemeClr val="tx1">
                                          <a:lumMod val="95000"/>
                                        </a:schemeClr>
                                      </a:solidFill>
                                      <a:latin typeface="Cambria Math" panose="02040503050406030204" pitchFamily="18" charset="0"/>
                                      <a:ea typeface="Cambria Math" panose="02040503050406030204" pitchFamily="18" charset="0"/>
                                    </a:rPr>
                                    <m:t>𝑖</m:t>
                                  </m:r>
                                </m:sub>
                              </m:sSub>
                            </m:e>
                          </m:d>
                          <m:sSub>
                            <m:sSubPr>
                              <m:ctrlPr>
                                <a:rPr lang="en-US" sz="1100" b="0" i="1" smtClean="0">
                                  <a:solidFill>
                                    <a:schemeClr val="tx1">
                                      <a:lumMod val="95000"/>
                                    </a:schemeClr>
                                  </a:solidFill>
                                  <a:latin typeface="Cambria Math" panose="02040503050406030204" pitchFamily="18" charset="0"/>
                                  <a:ea typeface="Cambria Math" panose="02040503050406030204" pitchFamily="18" charset="0"/>
                                </a:rPr>
                              </m:ctrlPr>
                            </m:sSubPr>
                            <m:e>
                              <m:r>
                                <a:rPr lang="en-US" sz="1100" b="0" i="1" smtClean="0">
                                  <a:solidFill>
                                    <a:schemeClr val="tx1">
                                      <a:lumMod val="95000"/>
                                    </a:schemeClr>
                                  </a:solidFill>
                                  <a:latin typeface="Cambria Math" panose="02040503050406030204" pitchFamily="18" charset="0"/>
                                  <a:ea typeface="Cambria Math" panose="02040503050406030204" pitchFamily="18" charset="0"/>
                                </a:rPr>
                                <m:t>𝑃</m:t>
                              </m:r>
                            </m:e>
                            <m:sub>
                              <m:r>
                                <a:rPr lang="en-US" sz="1100" b="0" i="1" smtClean="0">
                                  <a:solidFill>
                                    <a:schemeClr val="tx1">
                                      <a:lumMod val="95000"/>
                                    </a:schemeClr>
                                  </a:solidFill>
                                  <a:latin typeface="Cambria Math" panose="02040503050406030204" pitchFamily="18" charset="0"/>
                                  <a:ea typeface="Cambria Math" panose="02040503050406030204" pitchFamily="18" charset="0"/>
                                </a:rPr>
                                <m:t>𝑒</m:t>
                              </m:r>
                            </m:sub>
                          </m:sSub>
                          <m:d>
                            <m:dPr>
                              <m:ctrlPr>
                                <a:rPr lang="en-US" sz="1100" b="0" i="1" smtClean="0">
                                  <a:solidFill>
                                    <a:schemeClr val="tx1">
                                      <a:lumMod val="95000"/>
                                    </a:schemeClr>
                                  </a:solidFill>
                                  <a:latin typeface="Cambria Math" panose="02040503050406030204" pitchFamily="18" charset="0"/>
                                  <a:ea typeface="Cambria Math" panose="02040503050406030204" pitchFamily="18" charset="0"/>
                                </a:rPr>
                              </m:ctrlPr>
                            </m:dPr>
                            <m:e>
                              <m:sSub>
                                <m:sSubPr>
                                  <m:ctrlPr>
                                    <a:rPr lang="ar-AE" sz="1100" i="1">
                                      <a:solidFill>
                                        <a:schemeClr val="tx1">
                                          <a:lumMod val="95000"/>
                                        </a:schemeClr>
                                      </a:solidFill>
                                      <a:latin typeface="Cambria Math" panose="02040503050406030204" pitchFamily="18" charset="0"/>
                                      <a:ea typeface="Cambria Math" panose="02040503050406030204" pitchFamily="18" charset="0"/>
                                    </a:rPr>
                                  </m:ctrlPr>
                                </m:sSubPr>
                                <m:e>
                                  <m:r>
                                    <a:rPr lang="ar-AE" sz="11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100">
                                      <a:solidFill>
                                        <a:schemeClr val="tx1">
                                          <a:lumMod val="95000"/>
                                        </a:schemeClr>
                                      </a:solidFill>
                                      <a:latin typeface="Cambria Math" panose="02040503050406030204" pitchFamily="18" charset="0"/>
                                      <a:ea typeface="Cambria Math" panose="02040503050406030204" pitchFamily="18" charset="0"/>
                                    </a:rPr>
                                    <m:t>i</m:t>
                                  </m:r>
                                </m:sub>
                              </m:sSub>
                              <m:r>
                                <a:rPr lang="en-US" sz="1100" b="0" i="1" smtClean="0">
                                  <a:solidFill>
                                    <a:schemeClr val="tx1">
                                      <a:lumMod val="95000"/>
                                    </a:schemeClr>
                                  </a:solidFill>
                                  <a:latin typeface="Cambria Math" panose="02040503050406030204" pitchFamily="18" charset="0"/>
                                  <a:ea typeface="Cambria Math" panose="02040503050406030204" pitchFamily="18" charset="0"/>
                                </a:rPr>
                                <m:t>=1</m:t>
                              </m:r>
                            </m:e>
                          </m:d>
                        </m:e>
                      </m:nary>
                      <m:nary>
                        <m:naryPr>
                          <m:chr m:val="∏"/>
                          <m:supHide m:val="on"/>
                          <m:ctrlPr>
                            <a:rPr lang="en-US" sz="1100" i="1" smtClean="0">
                              <a:latin typeface="Cambria Math" panose="02040503050406030204" pitchFamily="18" charset="0"/>
                              <a:ea typeface="Cambria Math" panose="02040503050406030204" pitchFamily="18" charset="0"/>
                            </a:rPr>
                          </m:ctrlPr>
                        </m:naryPr>
                        <m:sub>
                          <m:sSub>
                            <m:sSubPr>
                              <m:ctrlPr>
                                <a:rPr lang="en-US" sz="1100" i="1">
                                  <a:latin typeface="Cambria Math" panose="02040503050406030204" pitchFamily="18" charset="0"/>
                                  <a:ea typeface="Cambria Math" panose="02040503050406030204" pitchFamily="18" charset="0"/>
                                </a:rPr>
                              </m:ctrlPr>
                            </m:sSubPr>
                            <m:e>
                              <m:r>
                                <m:rPr>
                                  <m:brk m:alnAt="7"/>
                                </m:rPr>
                                <a:rPr lang="en-US" sz="1100" i="1">
                                  <a:latin typeface="Cambria Math" panose="02040503050406030204" pitchFamily="18" charset="0"/>
                                  <a:ea typeface="Cambria Math" panose="02040503050406030204" pitchFamily="18" charset="0"/>
                                </a:rPr>
                                <m:t>𝑑</m:t>
                              </m:r>
                            </m:e>
                            <m:sub>
                              <m:r>
                                <m:rPr>
                                  <m:brk m:alnAt="7"/>
                                </m:rPr>
                                <a:rPr lang="en-US" sz="1100" i="1">
                                  <a:latin typeface="Cambria Math" panose="02040503050406030204" pitchFamily="18" charset="0"/>
                                  <a:ea typeface="Cambria Math" panose="02040503050406030204" pitchFamily="18" charset="0"/>
                                </a:rPr>
                                <m:t>𝑖</m:t>
                              </m:r>
                            </m:sub>
                          </m:sSub>
                          <m:r>
                            <m:rPr>
                              <m:brk m:alnAt="7"/>
                            </m:rPr>
                            <a:rPr lang="en-US" sz="1100" i="1">
                              <a:latin typeface="Cambria Math" panose="02040503050406030204" pitchFamily="18" charset="0"/>
                              <a:ea typeface="Cambria Math" panose="02040503050406030204" pitchFamily="18" charset="0"/>
                            </a:rPr>
                            <m:t>=</m:t>
                          </m:r>
                          <m:r>
                            <a:rPr lang="en-US" sz="1100" b="0" i="1" smtClean="0">
                              <a:latin typeface="Cambria Math" panose="02040503050406030204" pitchFamily="18" charset="0"/>
                              <a:ea typeface="Cambria Math" panose="02040503050406030204" pitchFamily="18" charset="0"/>
                            </a:rPr>
                            <m:t>0</m:t>
                          </m:r>
                        </m:sub>
                        <m:sup/>
                        <m:e>
                          <m:sSub>
                            <m:sSubPr>
                              <m:ctrlPr>
                                <a:rPr lang="en-US" sz="1100" i="1">
                                  <a:solidFill>
                                    <a:schemeClr val="tx1">
                                      <a:lumMod val="95000"/>
                                    </a:schemeClr>
                                  </a:solidFill>
                                  <a:latin typeface="Cambria Math" panose="02040503050406030204" pitchFamily="18" charset="0"/>
                                  <a:ea typeface="Cambria Math" panose="02040503050406030204" pitchFamily="18" charset="0"/>
                                </a:rPr>
                              </m:ctrlPr>
                            </m:sSubPr>
                            <m:e>
                              <m:r>
                                <a:rPr lang="en-US" sz="1100" i="1">
                                  <a:solidFill>
                                    <a:schemeClr val="tx1">
                                      <a:lumMod val="95000"/>
                                    </a:schemeClr>
                                  </a:solidFill>
                                  <a:latin typeface="Cambria Math" panose="02040503050406030204" pitchFamily="18" charset="0"/>
                                  <a:ea typeface="Cambria Math" panose="02040503050406030204" pitchFamily="18" charset="0"/>
                                </a:rPr>
                                <m:t>𝑃</m:t>
                              </m:r>
                            </m:e>
                            <m:sub>
                              <m:r>
                                <a:rPr lang="en-US" sz="1100" i="1">
                                  <a:solidFill>
                                    <a:schemeClr val="tx1">
                                      <a:lumMod val="95000"/>
                                    </a:schemeClr>
                                  </a:solidFill>
                                  <a:latin typeface="Cambria Math" panose="02040503050406030204" pitchFamily="18" charset="0"/>
                                  <a:ea typeface="Cambria Math" panose="02040503050406030204" pitchFamily="18" charset="0"/>
                                </a:rPr>
                                <m:t>𝑒</m:t>
                              </m:r>
                            </m:sub>
                          </m:sSub>
                          <m:d>
                            <m:dPr>
                              <m:ctrlPr>
                                <a:rPr lang="en-US" sz="1100" i="1">
                                  <a:solidFill>
                                    <a:schemeClr val="tx1">
                                      <a:lumMod val="95000"/>
                                    </a:schemeClr>
                                  </a:solidFill>
                                  <a:latin typeface="Cambria Math" panose="02040503050406030204" pitchFamily="18" charset="0"/>
                                  <a:ea typeface="Cambria Math" panose="02040503050406030204" pitchFamily="18" charset="0"/>
                                </a:rPr>
                              </m:ctrlPr>
                            </m:dPr>
                            <m:e>
                              <m:sSub>
                                <m:sSubPr>
                                  <m:ctrlPr>
                                    <a:rPr lang="ar-AE" sz="1100" i="1">
                                      <a:solidFill>
                                        <a:schemeClr val="tx1">
                                          <a:lumMod val="95000"/>
                                        </a:schemeClr>
                                      </a:solidFill>
                                      <a:latin typeface="Cambria Math" panose="02040503050406030204" pitchFamily="18" charset="0"/>
                                      <a:ea typeface="Cambria Math" panose="02040503050406030204" pitchFamily="18" charset="0"/>
                                    </a:rPr>
                                  </m:ctrlPr>
                                </m:sSubPr>
                                <m:e>
                                  <m:r>
                                    <a:rPr lang="ar-AE" sz="11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100">
                                      <a:solidFill>
                                        <a:schemeClr val="tx1">
                                          <a:lumMod val="95000"/>
                                        </a:schemeClr>
                                      </a:solidFill>
                                      <a:latin typeface="Cambria Math" panose="02040503050406030204" pitchFamily="18" charset="0"/>
                                      <a:ea typeface="Cambria Math" panose="02040503050406030204" pitchFamily="18" charset="0"/>
                                    </a:rPr>
                                    <m:t>i</m:t>
                                  </m:r>
                                </m:sub>
                              </m:sSub>
                              <m:r>
                                <a:rPr lang="en-US" sz="1100" i="1">
                                  <a:solidFill>
                                    <a:schemeClr val="tx1">
                                      <a:lumMod val="95000"/>
                                    </a:schemeClr>
                                  </a:solidFill>
                                  <a:latin typeface="Cambria Math" panose="02040503050406030204" pitchFamily="18" charset="0"/>
                                  <a:ea typeface="Cambria Math" panose="02040503050406030204" pitchFamily="18" charset="0"/>
                                </a:rPr>
                                <m:t>=</m:t>
                              </m:r>
                              <m:r>
                                <a:rPr lang="en-US" sz="1100" b="0" i="1" smtClean="0">
                                  <a:solidFill>
                                    <a:schemeClr val="tx1">
                                      <a:lumMod val="95000"/>
                                    </a:schemeClr>
                                  </a:solidFill>
                                  <a:latin typeface="Cambria Math" panose="02040503050406030204" pitchFamily="18" charset="0"/>
                                  <a:ea typeface="Cambria Math" panose="02040503050406030204" pitchFamily="18" charset="0"/>
                                </a:rPr>
                                <m:t>0</m:t>
                              </m:r>
                            </m:e>
                          </m:d>
                          <m:r>
                            <a:rPr lang="en-US" sz="1100" b="0" i="1" smtClean="0">
                              <a:solidFill>
                                <a:schemeClr val="tx1">
                                  <a:lumMod val="95000"/>
                                </a:schemeClr>
                              </a:solidFill>
                              <a:latin typeface="Cambria Math" panose="02040503050406030204" pitchFamily="18" charset="0"/>
                              <a:ea typeface="Cambria Math" panose="02040503050406030204" pitchFamily="18" charset="0"/>
                            </a:rPr>
                            <m:t> </m:t>
                          </m:r>
                        </m:e>
                      </m:nary>
                    </m:oMath>
                  </m:oMathPara>
                </a14:m>
                <a:endParaRPr lang="en-GB" sz="1200" dirty="0"/>
              </a:p>
              <a:p>
                <a:r>
                  <a:rPr lang="en-GB" sz="1200" dirty="0"/>
                  <a:t>For proposed events, we evaluate each component of the likelihood (for example, we evaluate the probability of the non-detects </a:t>
                </a:r>
                <a14:m>
                  <m:oMath xmlns:m="http://schemas.openxmlformats.org/officeDocument/2006/math">
                    <m:nary>
                      <m:naryPr>
                        <m:chr m:val="∏"/>
                        <m:supHide m:val="on"/>
                        <m:ctrlPr>
                          <a:rPr lang="en-US" sz="1200" i="1">
                            <a:latin typeface="Cambria Math" panose="02040503050406030204" pitchFamily="18" charset="0"/>
                            <a:ea typeface="Cambria Math" panose="02040503050406030204" pitchFamily="18" charset="0"/>
                          </a:rPr>
                        </m:ctrlPr>
                      </m:naryPr>
                      <m:sub>
                        <m:sSub>
                          <m:sSubPr>
                            <m:ctrlPr>
                              <a:rPr lang="en-US" sz="1200" i="1" smtClean="0">
                                <a:latin typeface="Cambria Math" panose="02040503050406030204" pitchFamily="18" charset="0"/>
                                <a:ea typeface="Cambria Math" panose="02040503050406030204" pitchFamily="18" charset="0"/>
                              </a:rPr>
                            </m:ctrlPr>
                          </m:sSubPr>
                          <m:e>
                            <m:r>
                              <m:rPr>
                                <m:brk m:alnAt="7"/>
                              </m:rPr>
                              <a:rPr lang="en-US" sz="1200" i="1">
                                <a:latin typeface="Cambria Math" panose="02040503050406030204" pitchFamily="18" charset="0"/>
                                <a:ea typeface="Cambria Math" panose="02040503050406030204" pitchFamily="18" charset="0"/>
                              </a:rPr>
                              <m:t>𝑑</m:t>
                            </m:r>
                          </m:e>
                          <m:sub>
                            <m:r>
                              <m:rPr>
                                <m:brk m:alnAt="7"/>
                              </m:rPr>
                              <a:rPr lang="en-US" sz="1200" i="1">
                                <a:latin typeface="Cambria Math" panose="02040503050406030204" pitchFamily="18" charset="0"/>
                                <a:ea typeface="Cambria Math" panose="02040503050406030204" pitchFamily="18" charset="0"/>
                              </a:rPr>
                              <m:t>𝑖</m:t>
                            </m:r>
                          </m:sub>
                        </m:sSub>
                        <m:r>
                          <m:rPr>
                            <m:brk m:alnAt="7"/>
                          </m:rP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0</m:t>
                        </m:r>
                      </m:sub>
                      <m:sup/>
                      <m:e>
                        <m:sSub>
                          <m:sSubPr>
                            <m:ctrlPr>
                              <a:rPr lang="en-US" sz="1200" i="1">
                                <a:solidFill>
                                  <a:schemeClr val="tx1">
                                    <a:lumMod val="95000"/>
                                  </a:schemeClr>
                                </a:solidFill>
                                <a:latin typeface="Cambria Math" panose="02040503050406030204" pitchFamily="18" charset="0"/>
                                <a:ea typeface="Cambria Math" panose="02040503050406030204" pitchFamily="18" charset="0"/>
                              </a:rPr>
                            </m:ctrlPr>
                          </m:sSubPr>
                          <m:e>
                            <m:r>
                              <a:rPr lang="en-US" sz="1200" i="1">
                                <a:solidFill>
                                  <a:schemeClr val="tx1">
                                    <a:lumMod val="95000"/>
                                  </a:schemeClr>
                                </a:solidFill>
                                <a:latin typeface="Cambria Math" panose="02040503050406030204" pitchFamily="18" charset="0"/>
                                <a:ea typeface="Cambria Math" panose="02040503050406030204" pitchFamily="18" charset="0"/>
                              </a:rPr>
                              <m:t>𝑃</m:t>
                            </m:r>
                          </m:e>
                          <m:sub>
                            <m:r>
                              <a:rPr lang="en-US" sz="1200" b="0" i="1" smtClean="0">
                                <a:solidFill>
                                  <a:schemeClr val="tx1">
                                    <a:lumMod val="95000"/>
                                  </a:schemeClr>
                                </a:solidFill>
                                <a:latin typeface="Cambria Math" panose="02040503050406030204" pitchFamily="18" charset="0"/>
                                <a:ea typeface="Cambria Math" panose="02040503050406030204" pitchFamily="18" charset="0"/>
                              </a:rPr>
                              <m:t>𝑒</m:t>
                            </m:r>
                            <m:r>
                              <a:rPr lang="en-US" sz="1200" b="0" i="1" smtClean="0">
                                <a:solidFill>
                                  <a:schemeClr val="tx1">
                                    <a:lumMod val="95000"/>
                                  </a:schemeClr>
                                </a:solidFill>
                                <a:latin typeface="Cambria Math" panose="02040503050406030204" pitchFamily="18" charset="0"/>
                                <a:ea typeface="Cambria Math" panose="02040503050406030204" pitchFamily="18" charset="0"/>
                              </a:rPr>
                              <m:t>=</m:t>
                            </m:r>
                            <m:r>
                              <a:rPr lang="en-US" sz="1200" b="0" i="1" smtClean="0">
                                <a:solidFill>
                                  <a:schemeClr val="tx1">
                                    <a:lumMod val="95000"/>
                                  </a:schemeClr>
                                </a:solidFill>
                                <a:latin typeface="Cambria Math" panose="02040503050406030204" pitchFamily="18" charset="0"/>
                                <a:ea typeface="Cambria Math" panose="02040503050406030204" pitchFamily="18" charset="0"/>
                              </a:rPr>
                              <m:t>𝑆𝐸𝐿</m:t>
                            </m:r>
                            <m:r>
                              <a:rPr lang="en-US" sz="1200" b="0" i="1" smtClean="0">
                                <a:solidFill>
                                  <a:schemeClr val="tx1">
                                    <a:lumMod val="95000"/>
                                  </a:schemeClr>
                                </a:solidFill>
                                <a:latin typeface="Cambria Math" panose="02040503050406030204" pitchFamily="18" charset="0"/>
                                <a:ea typeface="Cambria Math" panose="02040503050406030204" pitchFamily="18" charset="0"/>
                              </a:rPr>
                              <m:t>1 </m:t>
                            </m:r>
                            <m:r>
                              <a:rPr lang="en-US" sz="1200" b="0" i="1" smtClean="0">
                                <a:solidFill>
                                  <a:schemeClr val="tx1">
                                    <a:lumMod val="95000"/>
                                  </a:schemeClr>
                                </a:solidFill>
                                <a:latin typeface="Cambria Math" panose="02040503050406030204" pitchFamily="18" charset="0"/>
                                <a:ea typeface="Cambria Math" panose="02040503050406030204" pitchFamily="18" charset="0"/>
                              </a:rPr>
                              <m:t>𝑒𝑣𝑒𝑛𝑡</m:t>
                            </m:r>
                          </m:sub>
                        </m:sSub>
                        <m:d>
                          <m:dPr>
                            <m:ctrlPr>
                              <a:rPr lang="en-US" sz="1200" i="1">
                                <a:solidFill>
                                  <a:schemeClr val="tx1">
                                    <a:lumMod val="95000"/>
                                  </a:schemeClr>
                                </a:solidFill>
                                <a:latin typeface="Cambria Math" panose="02040503050406030204" pitchFamily="18" charset="0"/>
                                <a:ea typeface="Cambria Math" panose="02040503050406030204" pitchFamily="18" charset="0"/>
                              </a:rPr>
                            </m:ctrlPr>
                          </m:dPr>
                          <m:e>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en-US" sz="1200" i="1">
                                <a:solidFill>
                                  <a:schemeClr val="tx1">
                                    <a:lumMod val="95000"/>
                                  </a:schemeClr>
                                </a:solidFill>
                                <a:latin typeface="Cambria Math" panose="02040503050406030204" pitchFamily="18" charset="0"/>
                                <a:ea typeface="Cambria Math" panose="02040503050406030204" pitchFamily="18" charset="0"/>
                              </a:rPr>
                              <m:t>=</m:t>
                            </m:r>
                            <m:r>
                              <a:rPr lang="en-US" sz="1200" b="0" i="1" smtClean="0">
                                <a:solidFill>
                                  <a:schemeClr val="tx1">
                                    <a:lumMod val="95000"/>
                                  </a:schemeClr>
                                </a:solidFill>
                                <a:latin typeface="Cambria Math" panose="02040503050406030204" pitchFamily="18" charset="0"/>
                                <a:ea typeface="Cambria Math" panose="02040503050406030204" pitchFamily="18" charset="0"/>
                              </a:rPr>
                              <m:t>0</m:t>
                            </m:r>
                          </m:e>
                        </m:d>
                      </m:e>
                    </m:nary>
                  </m:oMath>
                </a14:m>
                <a:r>
                  <a:rPr lang="en-GB" sz="1200" dirty="0"/>
                  <a:t>).</a:t>
                </a:r>
              </a:p>
              <a:p>
                <a:endParaRPr lang="en-GB" sz="1200" u="sng" dirty="0"/>
              </a:p>
              <a:p>
                <a:r>
                  <a:rPr lang="en-GB" sz="1200" u="sng" dirty="0"/>
                  <a:t>Part 3 - use </a:t>
                </a:r>
                <a:r>
                  <a:rPr lang="en-US" sz="1200" u="sng" dirty="0">
                    <a:solidFill>
                      <a:schemeClr val="tx1">
                        <a:lumMod val="95000"/>
                      </a:schemeClr>
                    </a:solidFill>
                  </a:rPr>
                  <a:t>SEL1-LEB matching:</a:t>
                </a:r>
                <a:endParaRPr lang="en-GB" sz="1200" u="sng" dirty="0"/>
              </a:p>
              <a:p>
                <a:pPr marL="171450" indent="-171450">
                  <a:buFont typeface="Wingdings" pitchFamily="2" charset="2"/>
                  <a:buChar char="§"/>
                </a:pPr>
                <a:r>
                  <a:rPr lang="en-US" sz="1200" dirty="0">
                    <a:solidFill>
                      <a:schemeClr val="tx1">
                        <a:lumMod val="95000"/>
                      </a:schemeClr>
                    </a:solidFill>
                  </a:rPr>
                  <a:t>Proposed events (SEL1): </a:t>
                </a:r>
                <a14:m>
                  <m:oMath xmlns:m="http://schemas.openxmlformats.org/officeDocument/2006/math">
                    <m:sSup>
                      <m:sSupPr>
                        <m:ctrlPr>
                          <a:rPr lang="en-US" sz="1200" i="1">
                            <a:solidFill>
                              <a:schemeClr val="tx1">
                                <a:lumMod val="95000"/>
                              </a:schemeClr>
                            </a:solidFill>
                            <a:latin typeface="Cambria Math" panose="02040503050406030204" pitchFamily="18" charset="0"/>
                          </a:rPr>
                        </m:ctrlPr>
                      </m:sSupPr>
                      <m:e>
                        <m:acc>
                          <m:accPr>
                            <m:chr m:val="̂"/>
                            <m:ctrlPr>
                              <a:rPr lang="en-US" sz="1200" i="1">
                                <a:solidFill>
                                  <a:schemeClr val="tx1">
                                    <a:lumMod val="95000"/>
                                  </a:schemeClr>
                                </a:solidFill>
                                <a:latin typeface="Cambria Math" panose="02040503050406030204" pitchFamily="18" charset="0"/>
                              </a:rPr>
                            </m:ctrlPr>
                          </m:accPr>
                          <m:e>
                            <m:r>
                              <a:rPr lang="en-US" sz="1200" i="1">
                                <a:solidFill>
                                  <a:schemeClr val="tx1">
                                    <a:lumMod val="95000"/>
                                  </a:schemeClr>
                                </a:solidFill>
                                <a:latin typeface="Cambria Math" panose="02040503050406030204" pitchFamily="18" charset="0"/>
                              </a:rPr>
                              <m:t>𝑒</m:t>
                            </m:r>
                          </m:e>
                        </m:acc>
                      </m:e>
                      <m:sup>
                        <m:r>
                          <a:rPr lang="en-US" sz="1200" i="1">
                            <a:solidFill>
                              <a:schemeClr val="tx1">
                                <a:lumMod val="95000"/>
                              </a:schemeClr>
                            </a:solidFill>
                            <a:latin typeface="Cambria Math" panose="02040503050406030204" pitchFamily="18" charset="0"/>
                          </a:rPr>
                          <m:t>𝑗</m:t>
                        </m:r>
                      </m:sup>
                    </m:sSup>
                    <m:r>
                      <a:rPr lang="en-US" sz="1200" i="1">
                        <a:solidFill>
                          <a:schemeClr val="tx1">
                            <a:lumMod val="95000"/>
                          </a:schemeClr>
                        </a:solidFill>
                        <a:latin typeface="Cambria Math" panose="02040503050406030204" pitchFamily="18" charset="0"/>
                      </a:rPr>
                      <m:t>, </m:t>
                    </m:r>
                    <m:r>
                      <a:rPr lang="en-US" sz="1200" i="1">
                        <a:solidFill>
                          <a:schemeClr val="tx1">
                            <a:lumMod val="95000"/>
                          </a:schemeClr>
                        </a:solidFill>
                        <a:latin typeface="Cambria Math" panose="02040503050406030204" pitchFamily="18" charset="0"/>
                      </a:rPr>
                      <m:t>𝑗</m:t>
                    </m:r>
                    <m:r>
                      <a:rPr lang="en-US" sz="1200" i="1">
                        <a:solidFill>
                          <a:schemeClr val="tx1">
                            <a:lumMod val="95000"/>
                          </a:schemeClr>
                        </a:solidFill>
                        <a:latin typeface="Cambria Math" panose="02040503050406030204" pitchFamily="18" charset="0"/>
                      </a:rPr>
                      <m:t>=1,..,</m:t>
                    </m:r>
                    <m:sSub>
                      <m:sSubPr>
                        <m:ctrlPr>
                          <a:rPr lang="en-US" sz="1200" i="1">
                            <a:solidFill>
                              <a:schemeClr val="tx1">
                                <a:lumMod val="95000"/>
                              </a:schemeClr>
                            </a:solidFill>
                            <a:latin typeface="Cambria Math" panose="02040503050406030204" pitchFamily="18" charset="0"/>
                          </a:rPr>
                        </m:ctrlPr>
                      </m:sSubPr>
                      <m:e>
                        <m:r>
                          <a:rPr lang="en-US" sz="1200" i="1">
                            <a:solidFill>
                              <a:schemeClr val="tx1">
                                <a:lumMod val="95000"/>
                              </a:schemeClr>
                            </a:solidFill>
                            <a:latin typeface="Cambria Math" panose="02040503050406030204" pitchFamily="18" charset="0"/>
                          </a:rPr>
                          <m:t>𝑁</m:t>
                        </m:r>
                      </m:e>
                      <m:sub>
                        <m:r>
                          <a:rPr lang="en-US" sz="1200" i="1">
                            <a:solidFill>
                              <a:schemeClr val="tx1">
                                <a:lumMod val="95000"/>
                              </a:schemeClr>
                            </a:solidFill>
                            <a:latin typeface="Cambria Math" panose="02040503050406030204" pitchFamily="18" charset="0"/>
                          </a:rPr>
                          <m:t>2</m:t>
                        </m:r>
                      </m:sub>
                    </m:sSub>
                  </m:oMath>
                </a14:m>
                <a:r>
                  <a:rPr lang="en-US" sz="1200" dirty="0">
                    <a:solidFill>
                      <a:schemeClr val="tx1">
                        <a:lumMod val="95000"/>
                      </a:schemeClr>
                    </a:solidFill>
                  </a:rPr>
                  <a:t>.</a:t>
                </a:r>
              </a:p>
              <a:p>
                <a:pPr marL="171450" indent="-171450">
                  <a:buFont typeface="Wingdings" pitchFamily="2" charset="2"/>
                  <a:buChar char="§"/>
                </a:pPr>
                <a:r>
                  <a:rPr lang="en-US" sz="1200" dirty="0">
                    <a:solidFill>
                      <a:schemeClr val="tx1">
                        <a:lumMod val="95000"/>
                      </a:schemeClr>
                    </a:solidFill>
                  </a:rPr>
                  <a:t>Stations’ observations (SEL1): </a:t>
                </a:r>
                <a14:m>
                  <m:oMath xmlns:m="http://schemas.openxmlformats.org/officeDocument/2006/math">
                    <m:sSubSup>
                      <m:sSubSupPr>
                        <m:ctrlPr>
                          <a:rPr lang="en-US" sz="1200" i="1">
                            <a:solidFill>
                              <a:schemeClr val="tx1">
                                <a:lumMod val="95000"/>
                              </a:schemeClr>
                            </a:solidFill>
                            <a:latin typeface="Cambria Math" panose="02040503050406030204" pitchFamily="18" charset="0"/>
                          </a:rPr>
                        </m:ctrlPr>
                      </m:sSubSupPr>
                      <m:e>
                        <m:d>
                          <m:dPr>
                            <m:begChr m:val="{"/>
                            <m:endChr m:val="}"/>
                            <m:ctrlPr>
                              <a:rPr lang="en-US" sz="1200" i="1">
                                <a:solidFill>
                                  <a:schemeClr val="tx1">
                                    <a:lumMod val="95000"/>
                                  </a:schemeClr>
                                </a:solidFill>
                                <a:latin typeface="Cambria Math" panose="02040503050406030204" pitchFamily="18" charset="0"/>
                              </a:rPr>
                            </m:ctrlPr>
                          </m:dPr>
                          <m:e>
                            <m:sSubSup>
                              <m:sSubSupPr>
                                <m:ctrlPr>
                                  <a:rPr lang="en-US" sz="1200" i="1">
                                    <a:solidFill>
                                      <a:schemeClr val="tx1">
                                        <a:lumMod val="95000"/>
                                      </a:schemeClr>
                                    </a:solidFill>
                                    <a:latin typeface="Cambria Math" panose="02040503050406030204" pitchFamily="18" charset="0"/>
                                  </a:rPr>
                                </m:ctrlPr>
                              </m:sSubSupPr>
                              <m:e>
                                <m:d>
                                  <m:dPr>
                                    <m:ctrlPr>
                                      <a:rPr lang="en-US" sz="1200" i="1">
                                        <a:solidFill>
                                          <a:schemeClr val="tx1">
                                            <a:lumMod val="95000"/>
                                          </a:schemeClr>
                                        </a:solidFill>
                                        <a:latin typeface="Cambria Math" panose="02040503050406030204" pitchFamily="18" charset="0"/>
                                      </a:rPr>
                                    </m:ctrlPr>
                                  </m:dPr>
                                  <m:e>
                                    <m:sSubSup>
                                      <m:sSubSupPr>
                                        <m:ctrlPr>
                                          <a:rPr lang="en-US" sz="1200" i="1">
                                            <a:solidFill>
                                              <a:schemeClr val="tx1">
                                                <a:lumMod val="95000"/>
                                              </a:schemeClr>
                                            </a:solidFill>
                                            <a:latin typeface="Cambria Math" panose="02040503050406030204" pitchFamily="18" charset="0"/>
                                          </a:rPr>
                                        </m:ctrlPr>
                                      </m:sSubSupPr>
                                      <m:e>
                                        <m:sSup>
                                          <m:sSupPr>
                                            <m:ctrlPr>
                                              <a:rPr lang="en-US" sz="1200" i="1">
                                                <a:solidFill>
                                                  <a:schemeClr val="tx1">
                                                    <a:lumMod val="95000"/>
                                                  </a:schemeClr>
                                                </a:solidFill>
                                                <a:latin typeface="Cambria Math" panose="02040503050406030204" pitchFamily="18" charset="0"/>
                                              </a:rPr>
                                            </m:ctrlPr>
                                          </m:sSupPr>
                                          <m:e>
                                            <m:r>
                                              <a:rPr lang="en-US" sz="1200" i="1">
                                                <a:solidFill>
                                                  <a:schemeClr val="tx1">
                                                    <a:lumMod val="95000"/>
                                                  </a:schemeClr>
                                                </a:solidFill>
                                                <a:latin typeface="Cambria Math" panose="02040503050406030204" pitchFamily="18" charset="0"/>
                                              </a:rPr>
                                              <m:t>𝑑</m:t>
                                            </m:r>
                                          </m:e>
                                          <m:sup>
                                            <m:r>
                                              <a:rPr lang="en-US" sz="1200" i="1">
                                                <a:solidFill>
                                                  <a:schemeClr val="tx1">
                                                    <a:lumMod val="95000"/>
                                                  </a:schemeClr>
                                                </a:solidFill>
                                                <a:latin typeface="Cambria Math" panose="02040503050406030204" pitchFamily="18" charset="0"/>
                                              </a:rPr>
                                              <m:t>′</m:t>
                                            </m:r>
                                          </m:sup>
                                        </m:sSup>
                                      </m:e>
                                      <m:sub>
                                        <m:r>
                                          <a:rPr lang="en-US" sz="1200" i="1">
                                            <a:solidFill>
                                              <a:schemeClr val="tx1">
                                                <a:lumMod val="95000"/>
                                              </a:schemeClr>
                                            </a:solidFill>
                                            <a:latin typeface="Cambria Math" panose="02040503050406030204" pitchFamily="18" charset="0"/>
                                          </a:rPr>
                                          <m:t>𝑖</m:t>
                                        </m:r>
                                      </m:sub>
                                      <m:sup>
                                        <m:r>
                                          <a:rPr lang="en-US" sz="1200" i="1">
                                            <a:solidFill>
                                              <a:schemeClr val="tx1">
                                                <a:lumMod val="95000"/>
                                              </a:schemeClr>
                                            </a:solidFill>
                                            <a:latin typeface="Cambria Math" panose="02040503050406030204" pitchFamily="18" charset="0"/>
                                          </a:rPr>
                                          <m:t>𝑗</m:t>
                                        </m:r>
                                      </m:sup>
                                    </m:sSubSup>
                                    <m:r>
                                      <a:rPr lang="en-US" sz="1200" i="1">
                                        <a:solidFill>
                                          <a:schemeClr val="tx1">
                                            <a:lumMod val="95000"/>
                                          </a:schemeClr>
                                        </a:solidFill>
                                        <a:latin typeface="Cambria Math" panose="02040503050406030204" pitchFamily="18" charset="0"/>
                                      </a:rPr>
                                      <m:t>,</m:t>
                                    </m:r>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sSup>
                                          <m:sSupPr>
                                            <m:ctrlPr>
                                              <a:rPr lang="en-US" sz="1200" i="1">
                                                <a:solidFill>
                                                  <a:schemeClr val="tx1">
                                                    <a:lumMod val="95000"/>
                                                  </a:schemeClr>
                                                </a:solidFill>
                                                <a:latin typeface="Cambria Math" panose="02040503050406030204" pitchFamily="18" charset="0"/>
                                                <a:ea typeface="Cambria Math" panose="02040503050406030204" pitchFamily="18" charset="0"/>
                                              </a:rPr>
                                            </m:ctrlPr>
                                          </m:sSupPr>
                                          <m:e>
                                            <m:r>
                                              <a:rPr lang="en-US" sz="1200" i="1">
                                                <a:solidFill>
                                                  <a:schemeClr val="tx1">
                                                    <a:lumMod val="95000"/>
                                                  </a:schemeClr>
                                                </a:solidFill>
                                                <a:latin typeface="Cambria Math" panose="02040503050406030204" pitchFamily="18" charset="0"/>
                                                <a:ea typeface="Cambria Math" panose="02040503050406030204" pitchFamily="18" charset="0"/>
                                              </a:rPr>
                                              <m:t>𝜆</m:t>
                                            </m:r>
                                          </m:e>
                                          <m:sup>
                                            <m:r>
                                              <a:rPr lang="en-US" sz="1200" i="1">
                                                <a:solidFill>
                                                  <a:schemeClr val="tx1">
                                                    <a:lumMod val="95000"/>
                                                  </a:schemeClr>
                                                </a:solidFill>
                                                <a:latin typeface="Cambria Math" panose="02040503050406030204" pitchFamily="18" charset="0"/>
                                                <a:ea typeface="Cambria Math" panose="02040503050406030204" pitchFamily="18" charset="0"/>
                                              </a:rPr>
                                              <m:t>′</m:t>
                                            </m:r>
                                          </m:sup>
                                        </m:sSup>
                                      </m:e>
                                      <m:sub>
                                        <m:r>
                                          <a:rPr lang="en-US"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𝑗</m:t>
                                        </m:r>
                                      </m:sup>
                                    </m:sSubSup>
                                  </m:e>
                                </m:d>
                              </m:e>
                              <m:sub>
                                <m:r>
                                  <a:rPr lang="en-US" sz="1200" i="1">
                                    <a:solidFill>
                                      <a:schemeClr val="tx1">
                                        <a:lumMod val="95000"/>
                                      </a:schemeClr>
                                    </a:solidFill>
                                    <a:latin typeface="Cambria Math" panose="02040503050406030204" pitchFamily="18" charset="0"/>
                                  </a:rPr>
                                  <m:t>𝑖</m:t>
                                </m:r>
                                <m:r>
                                  <a:rPr lang="en-US" sz="1200" i="1">
                                    <a:solidFill>
                                      <a:schemeClr val="tx1">
                                        <a:lumMod val="95000"/>
                                      </a:schemeClr>
                                    </a:solidFill>
                                    <a:latin typeface="Cambria Math" panose="02040503050406030204" pitchFamily="18" charset="0"/>
                                  </a:rPr>
                                  <m:t>=1</m:t>
                                </m:r>
                              </m:sub>
                              <m:sup>
                                <m:r>
                                  <a:rPr lang="en-US" sz="1200" i="1">
                                    <a:solidFill>
                                      <a:schemeClr val="tx1">
                                        <a:lumMod val="95000"/>
                                      </a:schemeClr>
                                    </a:solidFill>
                                    <a:latin typeface="Cambria Math" panose="02040503050406030204" pitchFamily="18" charset="0"/>
                                  </a:rPr>
                                  <m:t>𝐾</m:t>
                                </m:r>
                              </m:sup>
                            </m:sSubSup>
                          </m:e>
                        </m:d>
                      </m:e>
                      <m:sub>
                        <m:r>
                          <a:rPr lang="en-US" sz="1200" i="1">
                            <a:solidFill>
                              <a:schemeClr val="tx1">
                                <a:lumMod val="95000"/>
                              </a:schemeClr>
                            </a:solidFill>
                            <a:latin typeface="Cambria Math" panose="02040503050406030204" pitchFamily="18" charset="0"/>
                          </a:rPr>
                          <m:t>𝑗</m:t>
                        </m:r>
                        <m:r>
                          <a:rPr lang="en-US" sz="1200" i="1">
                            <a:solidFill>
                              <a:schemeClr val="tx1">
                                <a:lumMod val="95000"/>
                              </a:schemeClr>
                            </a:solidFill>
                            <a:latin typeface="Cambria Math" panose="02040503050406030204" pitchFamily="18" charset="0"/>
                          </a:rPr>
                          <m:t>=1</m:t>
                        </m:r>
                      </m:sub>
                      <m:sup>
                        <m:sSub>
                          <m:sSubPr>
                            <m:ctrlPr>
                              <a:rPr lang="en-US" sz="1200" i="1">
                                <a:solidFill>
                                  <a:schemeClr val="tx1">
                                    <a:lumMod val="95000"/>
                                  </a:schemeClr>
                                </a:solidFill>
                                <a:latin typeface="Cambria Math" panose="02040503050406030204" pitchFamily="18" charset="0"/>
                              </a:rPr>
                            </m:ctrlPr>
                          </m:sSubPr>
                          <m:e>
                            <m:r>
                              <a:rPr lang="en-US" sz="1200" i="1">
                                <a:solidFill>
                                  <a:schemeClr val="tx1">
                                    <a:lumMod val="95000"/>
                                  </a:schemeClr>
                                </a:solidFill>
                                <a:latin typeface="Cambria Math" panose="02040503050406030204" pitchFamily="18" charset="0"/>
                              </a:rPr>
                              <m:t>𝑁</m:t>
                            </m:r>
                          </m:e>
                          <m:sub>
                            <m:r>
                              <a:rPr lang="en-US" sz="1200" i="1">
                                <a:solidFill>
                                  <a:schemeClr val="tx1">
                                    <a:lumMod val="95000"/>
                                  </a:schemeClr>
                                </a:solidFill>
                                <a:latin typeface="Cambria Math" panose="02040503050406030204" pitchFamily="18" charset="0"/>
                              </a:rPr>
                              <m:t>2</m:t>
                            </m:r>
                          </m:sub>
                        </m:sSub>
                      </m:sup>
                    </m:sSubSup>
                  </m:oMath>
                </a14:m>
                <a:endParaRPr lang="en-US" sz="1200" dirty="0"/>
              </a:p>
              <a:p>
                <a:pPr marL="171450" indent="-171450">
                  <a:buFont typeface="Wingdings" pitchFamily="2" charset="2"/>
                  <a:buChar char="§"/>
                </a:pPr>
                <a:r>
                  <a:rPr lang="en-US" sz="1200" dirty="0">
                    <a:solidFill>
                      <a:schemeClr val="tx1">
                        <a:lumMod val="95000"/>
                      </a:schemeClr>
                    </a:solidFill>
                  </a:rPr>
                  <a:t>Indicator for passing analyst review (SEL1-LEB): </a:t>
                </a:r>
                <a14:m>
                  <m:oMath xmlns:m="http://schemas.openxmlformats.org/officeDocument/2006/math">
                    <m:sSub>
                      <m:sSubPr>
                        <m:ctrlPr>
                          <a:rPr lang="en-US" sz="1200" i="1">
                            <a:solidFill>
                              <a:schemeClr val="tx1">
                                <a:lumMod val="95000"/>
                              </a:schemeClr>
                            </a:solidFill>
                            <a:latin typeface="Cambria Math" panose="02040503050406030204" pitchFamily="18" charset="0"/>
                          </a:rPr>
                        </m:ctrlPr>
                      </m:sSubPr>
                      <m:e>
                        <m:r>
                          <a:rPr lang="en-US" sz="1200" i="1">
                            <a:solidFill>
                              <a:schemeClr val="tx1">
                                <a:lumMod val="95000"/>
                              </a:schemeClr>
                            </a:solidFill>
                            <a:latin typeface="Cambria Math" panose="02040503050406030204" pitchFamily="18" charset="0"/>
                          </a:rPr>
                          <m:t>𝑌</m:t>
                        </m:r>
                      </m:e>
                      <m:sub>
                        <m:r>
                          <a:rPr lang="en-US" sz="1200" i="1">
                            <a:solidFill>
                              <a:schemeClr val="tx1">
                                <a:lumMod val="95000"/>
                              </a:schemeClr>
                            </a:solidFill>
                            <a:latin typeface="Cambria Math" panose="02040503050406030204" pitchFamily="18" charset="0"/>
                          </a:rPr>
                          <m:t>𝑗</m:t>
                        </m:r>
                      </m:sub>
                    </m:sSub>
                  </m:oMath>
                </a14:m>
                <a:r>
                  <a:rPr lang="en-US" sz="1200" dirty="0">
                    <a:solidFill>
                      <a:schemeClr val="tx1">
                        <a:lumMod val="95000"/>
                      </a:schemeClr>
                    </a:solidFill>
                  </a:rPr>
                  <a:t>.</a:t>
                </a:r>
              </a:p>
              <a:p>
                <a:r>
                  <a:rPr lang="en-US" sz="1200" dirty="0">
                    <a:solidFill>
                      <a:schemeClr val="tx1">
                        <a:lumMod val="95000"/>
                      </a:schemeClr>
                    </a:solidFill>
                  </a:rPr>
                  <a:t>We train classifiers (RF, MLP, etc.) to predict </a:t>
                </a:r>
                <a14:m>
                  <m:oMath xmlns:m="http://schemas.openxmlformats.org/officeDocument/2006/math">
                    <m:sSub>
                      <m:sSubPr>
                        <m:ctrlPr>
                          <a:rPr lang="en-US" sz="1200" i="1">
                            <a:solidFill>
                              <a:schemeClr val="tx1">
                                <a:lumMod val="95000"/>
                              </a:schemeClr>
                            </a:solidFill>
                            <a:latin typeface="Cambria Math" panose="02040503050406030204" pitchFamily="18" charset="0"/>
                          </a:rPr>
                        </m:ctrlPr>
                      </m:sSubPr>
                      <m:e>
                        <m:r>
                          <a:rPr lang="en-US" sz="1200" i="1">
                            <a:solidFill>
                              <a:schemeClr val="tx1">
                                <a:lumMod val="95000"/>
                              </a:schemeClr>
                            </a:solidFill>
                            <a:latin typeface="Cambria Math" panose="02040503050406030204" pitchFamily="18" charset="0"/>
                          </a:rPr>
                          <m:t>𝑌</m:t>
                        </m:r>
                      </m:e>
                      <m:sub>
                        <m:r>
                          <a:rPr lang="en-US" sz="1200" i="1">
                            <a:solidFill>
                              <a:schemeClr val="tx1">
                                <a:lumMod val="95000"/>
                              </a:schemeClr>
                            </a:solidFill>
                            <a:latin typeface="Cambria Math" panose="02040503050406030204" pitchFamily="18" charset="0"/>
                          </a:rPr>
                          <m:t>𝑗</m:t>
                        </m:r>
                      </m:sub>
                    </m:sSub>
                  </m:oMath>
                </a14:m>
                <a:r>
                  <a:rPr lang="en-US" sz="1200" dirty="0">
                    <a:solidFill>
                      <a:schemeClr val="tx1">
                        <a:lumMod val="95000"/>
                      </a:schemeClr>
                    </a:solidFill>
                  </a:rPr>
                  <a:t> using </a:t>
                </a:r>
                <a14:m>
                  <m:oMath xmlns:m="http://schemas.openxmlformats.org/officeDocument/2006/math">
                    <m:sSup>
                      <m:sSupPr>
                        <m:ctrlPr>
                          <a:rPr lang="en-US" sz="1200" i="1">
                            <a:solidFill>
                              <a:schemeClr val="tx1">
                                <a:lumMod val="95000"/>
                              </a:schemeClr>
                            </a:solidFill>
                            <a:latin typeface="Cambria Math" panose="02040503050406030204" pitchFamily="18" charset="0"/>
                          </a:rPr>
                        </m:ctrlPr>
                      </m:sSupPr>
                      <m:e>
                        <m:acc>
                          <m:accPr>
                            <m:chr m:val="̂"/>
                            <m:ctrlPr>
                              <a:rPr lang="en-US" sz="1200" i="1">
                                <a:solidFill>
                                  <a:schemeClr val="tx1">
                                    <a:lumMod val="95000"/>
                                  </a:schemeClr>
                                </a:solidFill>
                                <a:latin typeface="Cambria Math" panose="02040503050406030204" pitchFamily="18" charset="0"/>
                              </a:rPr>
                            </m:ctrlPr>
                          </m:accPr>
                          <m:e>
                            <m:r>
                              <a:rPr lang="en-US" sz="1200" i="1">
                                <a:solidFill>
                                  <a:schemeClr val="tx1">
                                    <a:lumMod val="95000"/>
                                  </a:schemeClr>
                                </a:solidFill>
                                <a:latin typeface="Cambria Math" panose="02040503050406030204" pitchFamily="18" charset="0"/>
                              </a:rPr>
                              <m:t>𝑒</m:t>
                            </m:r>
                          </m:e>
                        </m:acc>
                      </m:e>
                      <m:sup>
                        <m:r>
                          <a:rPr lang="en-US" sz="1200" i="1">
                            <a:solidFill>
                              <a:schemeClr val="tx1">
                                <a:lumMod val="95000"/>
                              </a:schemeClr>
                            </a:solidFill>
                            <a:latin typeface="Cambria Math" panose="02040503050406030204" pitchFamily="18" charset="0"/>
                          </a:rPr>
                          <m:t>𝑗</m:t>
                        </m:r>
                      </m:sup>
                    </m:sSup>
                    <m:r>
                      <a:rPr lang="en-US" sz="1200" b="0" i="0" smtClean="0">
                        <a:solidFill>
                          <a:schemeClr val="tx1">
                            <a:lumMod val="95000"/>
                          </a:schemeClr>
                        </a:solidFill>
                        <a:latin typeface="Cambria Math" panose="02040503050406030204" pitchFamily="18" charset="0"/>
                      </a:rPr>
                      <m:t>, </m:t>
                    </m:r>
                    <m:sSubSup>
                      <m:sSubSupPr>
                        <m:ctrlPr>
                          <a:rPr lang="en-US" sz="1200" i="1">
                            <a:solidFill>
                              <a:schemeClr val="tx1">
                                <a:lumMod val="95000"/>
                              </a:schemeClr>
                            </a:solidFill>
                            <a:latin typeface="Cambria Math" panose="02040503050406030204" pitchFamily="18" charset="0"/>
                          </a:rPr>
                        </m:ctrlPr>
                      </m:sSubSupPr>
                      <m:e>
                        <m:d>
                          <m:dPr>
                            <m:ctrlPr>
                              <a:rPr lang="en-US" sz="1200" i="1">
                                <a:solidFill>
                                  <a:schemeClr val="tx1">
                                    <a:lumMod val="95000"/>
                                  </a:schemeClr>
                                </a:solidFill>
                                <a:latin typeface="Cambria Math" panose="02040503050406030204" pitchFamily="18" charset="0"/>
                              </a:rPr>
                            </m:ctrlPr>
                          </m:dPr>
                          <m:e>
                            <m:sSubSup>
                              <m:sSubSupPr>
                                <m:ctrlPr>
                                  <a:rPr lang="en-US" sz="1200" i="1">
                                    <a:solidFill>
                                      <a:schemeClr val="tx1">
                                        <a:lumMod val="95000"/>
                                      </a:schemeClr>
                                    </a:solidFill>
                                    <a:latin typeface="Cambria Math" panose="02040503050406030204" pitchFamily="18" charset="0"/>
                                  </a:rPr>
                                </m:ctrlPr>
                              </m:sSubSupPr>
                              <m:e>
                                <m:sSup>
                                  <m:sSupPr>
                                    <m:ctrlPr>
                                      <a:rPr lang="en-US" sz="1200" i="1">
                                        <a:solidFill>
                                          <a:schemeClr val="tx1">
                                            <a:lumMod val="95000"/>
                                          </a:schemeClr>
                                        </a:solidFill>
                                        <a:latin typeface="Cambria Math" panose="02040503050406030204" pitchFamily="18" charset="0"/>
                                      </a:rPr>
                                    </m:ctrlPr>
                                  </m:sSupPr>
                                  <m:e>
                                    <m:r>
                                      <a:rPr lang="en-US" sz="1200" i="1">
                                        <a:solidFill>
                                          <a:schemeClr val="tx1">
                                            <a:lumMod val="95000"/>
                                          </a:schemeClr>
                                        </a:solidFill>
                                        <a:latin typeface="Cambria Math" panose="02040503050406030204" pitchFamily="18" charset="0"/>
                                      </a:rPr>
                                      <m:t>𝑑</m:t>
                                    </m:r>
                                  </m:e>
                                  <m:sup>
                                    <m:r>
                                      <a:rPr lang="en-US" sz="1200" i="1">
                                        <a:solidFill>
                                          <a:schemeClr val="tx1">
                                            <a:lumMod val="95000"/>
                                          </a:schemeClr>
                                        </a:solidFill>
                                        <a:latin typeface="Cambria Math" panose="02040503050406030204" pitchFamily="18" charset="0"/>
                                      </a:rPr>
                                      <m:t>′</m:t>
                                    </m:r>
                                  </m:sup>
                                </m:sSup>
                              </m:e>
                              <m:sub>
                                <m:r>
                                  <a:rPr lang="en-US" sz="1200" i="1">
                                    <a:solidFill>
                                      <a:schemeClr val="tx1">
                                        <a:lumMod val="95000"/>
                                      </a:schemeClr>
                                    </a:solidFill>
                                    <a:latin typeface="Cambria Math" panose="02040503050406030204" pitchFamily="18" charset="0"/>
                                  </a:rPr>
                                  <m:t>𝑖</m:t>
                                </m:r>
                              </m:sub>
                              <m:sup>
                                <m:r>
                                  <a:rPr lang="en-US" sz="1200" i="1">
                                    <a:solidFill>
                                      <a:schemeClr val="tx1">
                                        <a:lumMod val="95000"/>
                                      </a:schemeClr>
                                    </a:solidFill>
                                    <a:latin typeface="Cambria Math" panose="02040503050406030204" pitchFamily="18" charset="0"/>
                                  </a:rPr>
                                  <m:t>𝑗</m:t>
                                </m:r>
                              </m:sup>
                            </m:sSubSup>
                            <m:r>
                              <a:rPr lang="en-US" sz="1200" i="1">
                                <a:solidFill>
                                  <a:schemeClr val="tx1">
                                    <a:lumMod val="95000"/>
                                  </a:schemeClr>
                                </a:solidFill>
                                <a:latin typeface="Cambria Math" panose="02040503050406030204" pitchFamily="18" charset="0"/>
                              </a:rPr>
                              <m:t>,</m:t>
                            </m:r>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sSup>
                                  <m:sSupPr>
                                    <m:ctrlPr>
                                      <a:rPr lang="en-US" sz="1200" i="1">
                                        <a:solidFill>
                                          <a:schemeClr val="tx1">
                                            <a:lumMod val="95000"/>
                                          </a:schemeClr>
                                        </a:solidFill>
                                        <a:latin typeface="Cambria Math" panose="02040503050406030204" pitchFamily="18" charset="0"/>
                                        <a:ea typeface="Cambria Math" panose="02040503050406030204" pitchFamily="18" charset="0"/>
                                      </a:rPr>
                                    </m:ctrlPr>
                                  </m:sSupPr>
                                  <m:e>
                                    <m:r>
                                      <a:rPr lang="en-US" sz="1200" i="1">
                                        <a:solidFill>
                                          <a:schemeClr val="tx1">
                                            <a:lumMod val="95000"/>
                                          </a:schemeClr>
                                        </a:solidFill>
                                        <a:latin typeface="Cambria Math" panose="02040503050406030204" pitchFamily="18" charset="0"/>
                                        <a:ea typeface="Cambria Math" panose="02040503050406030204" pitchFamily="18" charset="0"/>
                                      </a:rPr>
                                      <m:t>𝜆</m:t>
                                    </m:r>
                                  </m:e>
                                  <m:sup>
                                    <m:r>
                                      <a:rPr lang="en-US" sz="1200" i="1">
                                        <a:solidFill>
                                          <a:schemeClr val="tx1">
                                            <a:lumMod val="95000"/>
                                          </a:schemeClr>
                                        </a:solidFill>
                                        <a:latin typeface="Cambria Math" panose="02040503050406030204" pitchFamily="18" charset="0"/>
                                        <a:ea typeface="Cambria Math" panose="02040503050406030204" pitchFamily="18" charset="0"/>
                                      </a:rPr>
                                      <m:t>′</m:t>
                                    </m:r>
                                  </m:sup>
                                </m:sSup>
                              </m:e>
                              <m:sub>
                                <m:r>
                                  <a:rPr lang="en-US"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𝑗</m:t>
                                </m:r>
                              </m:sup>
                            </m:sSubSup>
                          </m:e>
                        </m:d>
                      </m:e>
                      <m:sub>
                        <m:r>
                          <a:rPr lang="en-US" sz="1200" i="1">
                            <a:solidFill>
                              <a:schemeClr val="tx1">
                                <a:lumMod val="95000"/>
                              </a:schemeClr>
                            </a:solidFill>
                            <a:latin typeface="Cambria Math" panose="02040503050406030204" pitchFamily="18" charset="0"/>
                          </a:rPr>
                          <m:t>𝑖</m:t>
                        </m:r>
                        <m:r>
                          <a:rPr lang="en-US" sz="1200" i="1">
                            <a:solidFill>
                              <a:schemeClr val="tx1">
                                <a:lumMod val="95000"/>
                              </a:schemeClr>
                            </a:solidFill>
                            <a:latin typeface="Cambria Math" panose="02040503050406030204" pitchFamily="18" charset="0"/>
                          </a:rPr>
                          <m:t>=1</m:t>
                        </m:r>
                      </m:sub>
                      <m:sup>
                        <m:r>
                          <a:rPr lang="en-US" sz="1200" i="1">
                            <a:solidFill>
                              <a:schemeClr val="tx1">
                                <a:lumMod val="95000"/>
                              </a:schemeClr>
                            </a:solidFill>
                            <a:latin typeface="Cambria Math" panose="02040503050406030204" pitchFamily="18" charset="0"/>
                          </a:rPr>
                          <m:t>𝐾</m:t>
                        </m:r>
                      </m:sup>
                    </m:sSubSup>
                  </m:oMath>
                </a14:m>
                <a:r>
                  <a:rPr lang="en-US" sz="1200" dirty="0">
                    <a:solidFill>
                      <a:schemeClr val="tx1">
                        <a:lumMod val="95000"/>
                      </a:schemeClr>
                    </a:solidFill>
                  </a:rPr>
                  <a:t> and the likelihood features. </a:t>
                </a:r>
                <a:r>
                  <a:rPr lang="en-US" sz="1200" dirty="0"/>
                  <a:t>The classifier outputs a 0–1 score showing how likely it is that the event is legitimate.</a:t>
                </a:r>
              </a:p>
              <a:p>
                <a:endParaRPr lang="en-GB" sz="1200" dirty="0"/>
              </a:p>
            </p:txBody>
          </p:sp>
        </mc:Choice>
        <mc:Fallback xmlns="">
          <p:sp>
            <p:nvSpPr>
              <p:cNvPr id="20" name="TextBox 3">
                <a:extLst>
                  <a:ext uri="{FF2B5EF4-FFF2-40B4-BE49-F238E27FC236}">
                    <a16:creationId xmlns:a16="http://schemas.microsoft.com/office/drawing/2014/main" id="{1E89CD43-FF80-3593-7026-BDF338BBFF94}"/>
                  </a:ext>
                </a:extLst>
              </p:cNvPr>
              <p:cNvSpPr txBox="1">
                <a:spLocks noRot="1" noChangeAspect="1" noMove="1" noResize="1" noEditPoints="1" noAdjustHandles="1" noChangeArrowheads="1" noChangeShapeType="1" noTextEdit="1"/>
              </p:cNvSpPr>
              <p:nvPr/>
            </p:nvSpPr>
            <p:spPr>
              <a:xfrm>
                <a:off x="4196997" y="1272006"/>
                <a:ext cx="3798000" cy="4985980"/>
              </a:xfrm>
              <a:prstGeom prst="rect">
                <a:avLst/>
              </a:prstGeom>
              <a:blipFill>
                <a:blip r:embed="rId3"/>
                <a:stretch>
                  <a:fillRect l="-2333" t="-1018" r="-2333" b="-12468"/>
                </a:stretch>
              </a:blipFill>
            </p:spPr>
            <p:txBody>
              <a:bodyPr/>
              <a:lstStyle/>
              <a:p>
                <a:r>
                  <a:rPr lang="en-IL">
                    <a:noFill/>
                  </a:rPr>
                  <a:t> </a:t>
                </a:r>
              </a:p>
            </p:txBody>
          </p:sp>
        </mc:Fallback>
      </mc:AlternateContent>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Identifying </a:t>
            </a:r>
            <a:r>
              <a:rPr lang="en-US" sz="1600" b="1" dirty="0" err="1">
                <a:solidFill>
                  <a:schemeClr val="bg1"/>
                </a:solidFill>
                <a:latin typeface="Arial" panose="020B0604020202020204" pitchFamily="34" charset="0"/>
                <a:cs typeface="Arial" panose="020B0604020202020204" pitchFamily="34" charset="0"/>
              </a:rPr>
              <a:t>Misformed</a:t>
            </a:r>
            <a:r>
              <a:rPr lang="en-US" sz="1600" b="1" dirty="0">
                <a:solidFill>
                  <a:schemeClr val="bg1"/>
                </a:solidFill>
                <a:latin typeface="Arial" panose="020B0604020202020204" pitchFamily="34" charset="0"/>
                <a:cs typeface="Arial" panose="020B0604020202020204" pitchFamily="34" charset="0"/>
              </a:rPr>
              <a:t> Events Using Classification Techniques and Likelihood-Based Model Fit Scores</a:t>
            </a:r>
          </a:p>
        </p:txBody>
      </p:sp>
      <mc:AlternateContent xmlns:mc="http://schemas.openxmlformats.org/markup-compatibility/2006" xmlns:a14="http://schemas.microsoft.com/office/drawing/2010/main">
        <mc:Choice Requires="a14">
          <p:sp>
            <p:nvSpPr>
              <p:cNvPr id="8" name="TextBox 3">
                <a:extLst>
                  <a:ext uri="{FF2B5EF4-FFF2-40B4-BE49-F238E27FC236}">
                    <a16:creationId xmlns:a16="http://schemas.microsoft.com/office/drawing/2014/main" id="{E90810EB-C9FE-C1F2-4CE1-32C95CB36FE8}"/>
                  </a:ext>
                </a:extLst>
              </p:cNvPr>
              <p:cNvSpPr txBox="1"/>
              <p:nvPr/>
            </p:nvSpPr>
            <p:spPr>
              <a:xfrm>
                <a:off x="160019" y="1272006"/>
                <a:ext cx="3798000" cy="5547429"/>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u="sng" dirty="0"/>
                  <a:t>Data:</a:t>
                </a:r>
              </a:p>
              <a:p>
                <a:pPr marL="171450" indent="-171450">
                  <a:buFont typeface="Arial" panose="020B0604020202020204" pitchFamily="34" charset="0"/>
                  <a:buChar char="•"/>
                </a:pPr>
                <a:r>
                  <a:rPr lang="en-GB" sz="1200" dirty="0"/>
                  <a:t>SEL1: data from October 2013 – October 2023</a:t>
                </a:r>
              </a:p>
              <a:p>
                <a:pPr marL="628650" lvl="1" indent="-171450">
                  <a:buFont typeface="Arial" panose="020B0604020202020204" pitchFamily="34" charset="0"/>
                  <a:buChar char="•"/>
                </a:pPr>
                <a:r>
                  <a:rPr lang="en-GB" sz="1200" dirty="0"/>
                  <a:t>~587k events, 3.1M first primary arrivals.</a:t>
                </a:r>
              </a:p>
              <a:p>
                <a:pPr marL="171450" indent="-171450">
                  <a:buFont typeface="Arial" panose="020B0604020202020204" pitchFamily="34" charset="0"/>
                  <a:buChar char="•"/>
                </a:pPr>
                <a:r>
                  <a:rPr lang="en-GB" sz="1200" dirty="0"/>
                  <a:t>LEB: data from July 2004 – October 2023</a:t>
                </a:r>
              </a:p>
              <a:p>
                <a:pPr marL="628650" lvl="1" indent="-171450">
                  <a:buFont typeface="Arial" panose="020B0604020202020204" pitchFamily="34" charset="0"/>
                  <a:buChar char="•"/>
                </a:pPr>
                <a:r>
                  <a:rPr lang="en-GB" sz="1200" dirty="0"/>
                  <a:t>~717k events, 5.9M first primary arrivals.</a:t>
                </a:r>
              </a:p>
              <a:p>
                <a:pPr marL="628650" lvl="1" indent="-171450">
                  <a:buFont typeface="Arial" panose="020B0604020202020204" pitchFamily="34" charset="0"/>
                  <a:buChar char="•"/>
                </a:pPr>
                <a:endParaRPr lang="en-GB" sz="500" dirty="0"/>
              </a:p>
              <a:p>
                <a:r>
                  <a:rPr lang="en-GB" sz="1200" u="sng" dirty="0"/>
                  <a:t>Motivation</a:t>
                </a:r>
                <a:r>
                  <a:rPr lang="en-GB" sz="1200" dirty="0"/>
                  <a:t>:</a:t>
                </a:r>
              </a:p>
              <a:p>
                <a:pPr marL="171450" indent="-171450">
                  <a:buFont typeface="Arial" panose="020B0604020202020204" pitchFamily="34" charset="0"/>
                  <a:buChar char="•"/>
                </a:pPr>
                <a:r>
                  <a:rPr lang="en-GB" sz="1200" dirty="0"/>
                  <a:t>Only about 42% of SEL1 events had a matching LEB event. Matching criterion: spatial distance </a:t>
                </a:r>
                <a14:m>
                  <m:oMath xmlns:m="http://schemas.openxmlformats.org/officeDocument/2006/math">
                    <m:r>
                      <a:rPr lang="en-GB" sz="1200" i="1" dirty="0" smtClean="0">
                        <a:latin typeface="Cambria Math" panose="02040503050406030204" pitchFamily="18" charset="0"/>
                      </a:rPr>
                      <m:t>&lt;5</m:t>
                    </m:r>
                    <m:r>
                      <a:rPr lang="en-GB" sz="1200" i="1" dirty="0" smtClean="0">
                        <a:latin typeface="Cambria Math" panose="02040503050406030204" pitchFamily="18" charset="0"/>
                        <a:ea typeface="Cambria Math" panose="02040503050406030204" pitchFamily="18" charset="0"/>
                      </a:rPr>
                      <m:t>°</m:t>
                    </m:r>
                  </m:oMath>
                </a14:m>
                <a:r>
                  <a:rPr lang="en-GB" sz="1200" dirty="0"/>
                  <a:t>, temporal difference within ±60 seconds, </a:t>
                </a:r>
                <a:r>
                  <a:rPr lang="en-US" sz="1200" dirty="0"/>
                  <a:t>and at least two common phases</a:t>
                </a:r>
                <a:r>
                  <a:rPr lang="en-GB" sz="1200" dirty="0"/>
                  <a:t>.</a:t>
                </a:r>
              </a:p>
              <a:p>
                <a:pPr marL="171450" indent="-171450">
                  <a:buFont typeface="Arial" panose="020B0604020202020204" pitchFamily="34" charset="0"/>
                  <a:buChar char="•"/>
                </a:pPr>
                <a:r>
                  <a:rPr lang="en-GB" sz="1200" dirty="0"/>
                  <a:t>Non-detects (</a:t>
                </a:r>
                <a:r>
                  <a:rPr lang="en-US" sz="1200" dirty="0"/>
                  <a:t>an atypical absence of detection by a station)</a:t>
                </a:r>
                <a:r>
                  <a:rPr lang="en-GB" sz="1200" dirty="0"/>
                  <a:t> can point to implausible events. The example </a:t>
                </a:r>
                <a:r>
                  <a:rPr lang="en-US" sz="1200" dirty="0"/>
                  <a:t>below</a:t>
                </a:r>
                <a:r>
                  <a:rPr lang="en-GB" sz="1200" dirty="0"/>
                  <a:t> shows a proposed event (green) located close to non-detecting stations (blue). </a:t>
                </a:r>
              </a:p>
              <a:p>
                <a:endParaRPr lang="en-GB" sz="1200" dirty="0"/>
              </a:p>
              <a:p>
                <a:endParaRPr lang="en-GB" sz="1200" dirty="0"/>
              </a:p>
              <a:p>
                <a:endParaRPr lang="en-GB" sz="1200" dirty="0"/>
              </a:p>
              <a:p>
                <a:endParaRPr lang="en-GB" sz="1200" dirty="0"/>
              </a:p>
              <a:p>
                <a:r>
                  <a:rPr lang="en-GB" sz="1200" u="sng" dirty="0"/>
                  <a:t>Outline:</a:t>
                </a:r>
              </a:p>
              <a:p>
                <a:pPr marL="228600" indent="-228600">
                  <a:buAutoNum type="arabicPeriod"/>
                </a:pPr>
                <a:r>
                  <a:rPr lang="en-GB" sz="1200" dirty="0"/>
                  <a:t>We use the reliable LEB to model the probability of detection and </a:t>
                </a:r>
                <a:r>
                  <a:rPr lang="en-US" sz="1200" dirty="0"/>
                  <a:t>distributions of detection attributes </a:t>
                </a:r>
                <a:r>
                  <a:rPr lang="en-GB" sz="1200" dirty="0"/>
                  <a:t>as a function of event attributes, for every station.</a:t>
                </a:r>
              </a:p>
              <a:p>
                <a:pPr marL="228600" indent="-228600">
                  <a:buAutoNum type="arabicPeriod"/>
                </a:pPr>
                <a:r>
                  <a:rPr lang="en-GB" sz="1200" dirty="0"/>
                  <a:t>We use the SEL1-LEB matching as a labelled dataset to train a classifier to distinguish legitimate proposed events from false proposals. </a:t>
                </a:r>
                <a:r>
                  <a:rPr lang="en-US" sz="1200" dirty="0"/>
                  <a:t>We then use this classifier to score SEL1 events.</a:t>
                </a:r>
              </a:p>
              <a:p>
                <a:pPr marL="228600" indent="-228600">
                  <a:buAutoNum type="arabicPeriod"/>
                </a:pPr>
                <a:r>
                  <a:rPr lang="en-GB" sz="1200" dirty="0"/>
                  <a:t>Combine the two: The models and the resulting likelihood from (1) are used for feature extraction before the classification in (2).</a:t>
                </a:r>
                <a:endParaRPr lang="en-GB" sz="1200" noProof="0" dirty="0"/>
              </a:p>
              <a:p>
                <a:endParaRPr lang="en-GB" sz="1200" noProof="0" dirty="0"/>
              </a:p>
              <a:p>
                <a:endParaRPr lang="en-GB" sz="1200" noProof="0" dirty="0"/>
              </a:p>
            </p:txBody>
          </p:sp>
        </mc:Choice>
        <mc:Fallback xmlns="">
          <p:sp>
            <p:nvSpPr>
              <p:cNvPr id="8" name="TextBox 3">
                <a:extLst>
                  <a:ext uri="{FF2B5EF4-FFF2-40B4-BE49-F238E27FC236}">
                    <a16:creationId xmlns:a16="http://schemas.microsoft.com/office/drawing/2014/main" id="{E90810EB-C9FE-C1F2-4CE1-32C95CB36FE8}"/>
                  </a:ext>
                </a:extLst>
              </p:cNvPr>
              <p:cNvSpPr txBox="1">
                <a:spLocks noRot="1" noChangeAspect="1" noMove="1" noResize="1" noEditPoints="1" noAdjustHandles="1" noChangeArrowheads="1" noChangeShapeType="1" noTextEdit="1"/>
              </p:cNvSpPr>
              <p:nvPr/>
            </p:nvSpPr>
            <p:spPr>
              <a:xfrm>
                <a:off x="160019" y="1272006"/>
                <a:ext cx="3798000" cy="5547429"/>
              </a:xfrm>
              <a:prstGeom prst="rect">
                <a:avLst/>
              </a:prstGeom>
              <a:blipFill>
                <a:blip r:embed="rId4"/>
                <a:stretch>
                  <a:fillRect l="-2333" t="-913" r="-2333"/>
                </a:stretch>
              </a:blipFill>
            </p:spPr>
            <p:txBody>
              <a:bodyPr/>
              <a:lstStyle/>
              <a:p>
                <a:r>
                  <a:rPr lang="en-IL">
                    <a:noFill/>
                  </a:rPr>
                  <a:t> </a:t>
                </a:r>
              </a:p>
            </p:txBody>
          </p:sp>
        </mc:Fallback>
      </mc:AlternateContent>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US" sz="1200" dirty="0">
                <a:solidFill>
                  <a:srgbClr val="1A3A64"/>
                </a:solidFill>
                <a:latin typeface="Arial" panose="020B0604020202020204" pitchFamily="34" charset="0"/>
                <a:cs typeface="Arial" panose="020B0604020202020204" pitchFamily="34" charset="0"/>
              </a:rPr>
              <a:t>Shahar Cohen, David M. Steinberg, Yael Radzyner, Yochai Ben-Horin </a:t>
            </a:r>
            <a:endParaRPr lang="en-GB" sz="1200" dirty="0">
              <a:solidFill>
                <a:srgbClr val="1A3A64"/>
              </a:solidFill>
              <a:latin typeface="Arial" panose="020B0604020202020204" pitchFamily="34" charset="0"/>
              <a:cs typeface="Arial" panose="020B0604020202020204" pitchFamily="34" charset="0"/>
            </a:endParaRPr>
          </a:p>
          <a:p>
            <a:endParaRPr lang="en-GB" sz="1200" noProof="0" dirty="0">
              <a:solidFill>
                <a:srgbClr val="1A3A64"/>
              </a:solidFill>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946135"/>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Introduction, Data and Motivation</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946135"/>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Methodology</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43022" y="946135"/>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Results</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33329"/>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P4.1-385</a:t>
            </a:r>
            <a:endParaRPr lang="en-GB" sz="2800" b="1" dirty="0">
              <a:solidFill>
                <a:srgbClr val="1B3B65"/>
              </a:solidFill>
              <a:latin typeface="Arial" panose="020B0604020202020204" pitchFamily="34" charset="0"/>
              <a:cs typeface="Arial" panose="020B0604020202020204" pitchFamily="34" charset="0"/>
            </a:endParaRPr>
          </a:p>
        </p:txBody>
      </p:sp>
      <p:pic>
        <p:nvPicPr>
          <p:cNvPr id="31" name="Picture 30" descr="A graph with blue and orange lines&#10;&#10;Description automatically generated">
            <a:extLst>
              <a:ext uri="{FF2B5EF4-FFF2-40B4-BE49-F238E27FC236}">
                <a16:creationId xmlns:a16="http://schemas.microsoft.com/office/drawing/2014/main" id="{3579D257-1C7D-0BF8-7166-725A6E3E8A61}"/>
              </a:ext>
            </a:extLst>
          </p:cNvPr>
          <p:cNvPicPr>
            <a:picLocks noChangeAspect="1"/>
          </p:cNvPicPr>
          <p:nvPr/>
        </p:nvPicPr>
        <p:blipFill>
          <a:blip r:embed="rId5"/>
          <a:srcRect l="13231" r="12702" b="26699"/>
          <a:stretch>
            <a:fillRect/>
          </a:stretch>
        </p:blipFill>
        <p:spPr>
          <a:xfrm>
            <a:off x="8753738" y="4356880"/>
            <a:ext cx="2806795" cy="1725221"/>
          </a:xfrm>
          <a:prstGeom prst="rect">
            <a:avLst/>
          </a:prstGeom>
          <a:ln>
            <a:solidFill>
              <a:schemeClr val="tx1"/>
            </a:solidFill>
          </a:ln>
        </p:spPr>
      </p:pic>
      <p:pic>
        <p:nvPicPr>
          <p:cNvPr id="33" name="Picture 32" descr="A map of the world with different colored dots&#10;&#10;Description automatically generated">
            <a:extLst>
              <a:ext uri="{FF2B5EF4-FFF2-40B4-BE49-F238E27FC236}">
                <a16:creationId xmlns:a16="http://schemas.microsoft.com/office/drawing/2014/main" id="{E901A437-B029-3141-8657-4B3DA0064E9C}"/>
              </a:ext>
            </a:extLst>
          </p:cNvPr>
          <p:cNvPicPr>
            <a:picLocks noChangeAspect="1"/>
          </p:cNvPicPr>
          <p:nvPr/>
        </p:nvPicPr>
        <p:blipFill>
          <a:blip r:embed="rId6"/>
          <a:srcRect l="61875" t="2003" r="1580" b="54504"/>
          <a:stretch>
            <a:fillRect/>
          </a:stretch>
        </p:blipFill>
        <p:spPr>
          <a:xfrm>
            <a:off x="2628925" y="3884203"/>
            <a:ext cx="1310998" cy="756167"/>
          </a:xfrm>
          <a:prstGeom prst="rect">
            <a:avLst/>
          </a:prstGeom>
          <a:ln>
            <a:solidFill>
              <a:schemeClr val="tx1"/>
            </a:solidFill>
          </a:ln>
        </p:spPr>
      </p:pic>
      <p:pic>
        <p:nvPicPr>
          <p:cNvPr id="4" name="Picture 3">
            <a:extLst>
              <a:ext uri="{FF2B5EF4-FFF2-40B4-BE49-F238E27FC236}">
                <a16:creationId xmlns:a16="http://schemas.microsoft.com/office/drawing/2014/main" id="{7CB4A8A2-1170-C302-7CB6-9152AB503BE2}"/>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950193" y="6267223"/>
            <a:ext cx="833960" cy="4519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white background with black dots&#10;&#10;AI-generated content may be incorrect.">
            <a:extLst>
              <a:ext uri="{FF2B5EF4-FFF2-40B4-BE49-F238E27FC236}">
                <a16:creationId xmlns:a16="http://schemas.microsoft.com/office/drawing/2014/main" id="{3907F716-8E69-757C-414A-A839B075AA34}"/>
              </a:ext>
            </a:extLst>
          </p:cNvPr>
          <p:cNvPicPr>
            <a:picLocks noChangeAspect="1"/>
          </p:cNvPicPr>
          <p:nvPr/>
        </p:nvPicPr>
        <p:blipFill>
          <a:blip r:embed="rId8">
            <a:extLst>
              <a:ext uri="{28A0092B-C50C-407E-A947-70E740481C1C}">
                <a14:useLocalDpi xmlns:a14="http://schemas.microsoft.com/office/drawing/2010/main" val="0"/>
              </a:ext>
            </a:extLst>
          </a:blip>
          <a:srcRect t="71" r="87096" b="89591"/>
          <a:stretch>
            <a:fillRect/>
          </a:stretch>
        </p:blipFill>
        <p:spPr>
          <a:xfrm>
            <a:off x="10937986" y="6272130"/>
            <a:ext cx="1002951" cy="451946"/>
          </a:xfrm>
          <a:prstGeom prst="rect">
            <a:avLst/>
          </a:prstGeom>
          <a:ln>
            <a:solidFill>
              <a:schemeClr val="tx1"/>
            </a:solidFill>
          </a:ln>
        </p:spPr>
      </p:pic>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44EF6-C0A0-B06C-8569-D91EACCA2D8C}"/>
            </a:ext>
          </a:extLst>
        </p:cNvPr>
        <p:cNvGrpSpPr/>
        <p:nvPr/>
      </p:nvGrpSpPr>
      <p:grpSpPr>
        <a:xfrm>
          <a:off x="0" y="0"/>
          <a:ext cx="0" cy="0"/>
          <a:chOff x="0" y="0"/>
          <a:chExt cx="0" cy="0"/>
        </a:xfrm>
      </p:grpSpPr>
      <p:sp>
        <p:nvSpPr>
          <p:cNvPr id="9" name="TextBox 3">
            <a:extLst>
              <a:ext uri="{FF2B5EF4-FFF2-40B4-BE49-F238E27FC236}">
                <a16:creationId xmlns:a16="http://schemas.microsoft.com/office/drawing/2014/main" id="{CA1213EF-AB44-E8B0-9E0F-C260D6A74658}"/>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A SEL1 proposed event with low score, and </a:t>
            </a:r>
            <a:r>
              <a:rPr lang="en-GB" sz="1200" dirty="0"/>
              <a:t>its matching LEB event. Two non-detecting stations in SEL1 are corrected to detects in SEL1, leading to a significant score improvement.</a:t>
            </a:r>
            <a:endParaRPr lang="en-GB" sz="1200" noProof="0" dirty="0"/>
          </a:p>
          <a:p>
            <a:endParaRPr lang="en-GB" sz="1200" dirty="0"/>
          </a:p>
          <a:p>
            <a:endParaRPr lang="en-GB" sz="1200" noProof="0" dirty="0"/>
          </a:p>
        </p:txBody>
      </p:sp>
      <p:sp>
        <p:nvSpPr>
          <p:cNvPr id="20" name="TextBox 3">
            <a:extLst>
              <a:ext uri="{FF2B5EF4-FFF2-40B4-BE49-F238E27FC236}">
                <a16:creationId xmlns:a16="http://schemas.microsoft.com/office/drawing/2014/main" id="{452E27DF-1964-C74D-1190-879E0B7657AE}"/>
              </a:ext>
            </a:extLst>
          </p:cNvPr>
          <p:cNvSpPr txBox="1"/>
          <p:nvPr/>
        </p:nvSpPr>
        <p:spPr>
          <a:xfrm>
            <a:off x="4196999" y="1555168"/>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Detection probability for ASAR (top) and KSRS (bottom), models (right) and empirical detection probabilities (left):</a:t>
            </a:r>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dirty="0"/>
          </a:p>
        </p:txBody>
      </p:sp>
      <p:sp>
        <p:nvSpPr>
          <p:cNvPr id="7" name="TextBox 3">
            <a:extLst>
              <a:ext uri="{FF2B5EF4-FFF2-40B4-BE49-F238E27FC236}">
                <a16:creationId xmlns:a16="http://schemas.microsoft.com/office/drawing/2014/main" id="{4E79BD89-8443-5A14-A090-04A316FB1A45}"/>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Identifying </a:t>
            </a:r>
            <a:r>
              <a:rPr lang="en-US" sz="1600" b="1" dirty="0" err="1">
                <a:solidFill>
                  <a:schemeClr val="bg1"/>
                </a:solidFill>
                <a:latin typeface="Arial" panose="020B0604020202020204" pitchFamily="34" charset="0"/>
                <a:cs typeface="Arial" panose="020B0604020202020204" pitchFamily="34" charset="0"/>
              </a:rPr>
              <a:t>Misformed</a:t>
            </a:r>
            <a:r>
              <a:rPr lang="en-US" sz="1600" b="1" dirty="0">
                <a:solidFill>
                  <a:schemeClr val="bg1"/>
                </a:solidFill>
                <a:latin typeface="Arial" panose="020B0604020202020204" pitchFamily="34" charset="0"/>
                <a:cs typeface="Arial" panose="020B0604020202020204" pitchFamily="34" charset="0"/>
              </a:rPr>
              <a:t> Events Using Classification Techniques and Likelihood-Based Model Fit Scores</a:t>
            </a:r>
          </a:p>
        </p:txBody>
      </p:sp>
      <p:sp>
        <p:nvSpPr>
          <p:cNvPr id="8" name="TextBox 3">
            <a:extLst>
              <a:ext uri="{FF2B5EF4-FFF2-40B4-BE49-F238E27FC236}">
                <a16:creationId xmlns:a16="http://schemas.microsoft.com/office/drawing/2014/main" id="{22BA2B7F-2035-3E96-CAC3-18BC9C73F866}"/>
              </a:ext>
            </a:extLst>
          </p:cNvPr>
          <p:cNvSpPr txBox="1"/>
          <p:nvPr/>
        </p:nvSpPr>
        <p:spPr>
          <a:xfrm>
            <a:off x="150973" y="1569208"/>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An </a:t>
            </a:r>
            <a:r>
              <a:rPr lang="en-GB" sz="1200" noProof="0" dirty="0" err="1"/>
              <a:t>exampl</a:t>
            </a:r>
            <a:r>
              <a:rPr lang="en-GB" sz="1200" dirty="0"/>
              <a:t>e of a </a:t>
            </a:r>
            <a:r>
              <a:rPr lang="en-GB" sz="1200" noProof="0" dirty="0"/>
              <a:t>SEL1 </a:t>
            </a:r>
            <a:r>
              <a:rPr lang="en-GB" sz="1200" dirty="0"/>
              <a:t>m</a:t>
            </a:r>
            <a:r>
              <a:rPr lang="en-GB" sz="1200" noProof="0" dirty="0" err="1"/>
              <a:t>isformed</a:t>
            </a:r>
            <a:r>
              <a:rPr lang="en-GB" sz="1200" noProof="0" dirty="0"/>
              <a:t> event, i.e.</a:t>
            </a:r>
            <a:r>
              <a:rPr lang="en-GB" sz="1200" dirty="0"/>
              <a:t>, a proposed event from SEL1 </a:t>
            </a:r>
            <a:r>
              <a:rPr lang="en-GB" sz="1200" noProof="0" dirty="0"/>
              <a:t>with no existing matching LEB event. </a:t>
            </a:r>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noProof="0" dirty="0"/>
          </a:p>
          <a:p>
            <a:endParaRPr lang="en-GB" sz="1200" dirty="0"/>
          </a:p>
        </p:txBody>
      </p:sp>
      <p:sp>
        <p:nvSpPr>
          <p:cNvPr id="15" name="TextBox 3">
            <a:extLst>
              <a:ext uri="{FF2B5EF4-FFF2-40B4-BE49-F238E27FC236}">
                <a16:creationId xmlns:a16="http://schemas.microsoft.com/office/drawing/2014/main" id="{422033FF-DE1B-D54B-8039-3D37A9E2E2C6}"/>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US" sz="1200" dirty="0">
                <a:solidFill>
                  <a:srgbClr val="1A3A64"/>
                </a:solidFill>
                <a:latin typeface="Arial" panose="020B0604020202020204" pitchFamily="34" charset="0"/>
                <a:cs typeface="Arial" panose="020B0604020202020204" pitchFamily="34" charset="0"/>
              </a:rPr>
              <a:t>Shahar Cohen, David M. Steinberg, Yael </a:t>
            </a:r>
            <a:r>
              <a:rPr lang="en-US" sz="1200" dirty="0" err="1">
                <a:solidFill>
                  <a:srgbClr val="1A3A64"/>
                </a:solidFill>
                <a:latin typeface="Arial" panose="020B0604020202020204" pitchFamily="34" charset="0"/>
                <a:cs typeface="Arial" panose="020B0604020202020204" pitchFamily="34" charset="0"/>
              </a:rPr>
              <a:t>Radzyner</a:t>
            </a:r>
            <a:r>
              <a:rPr lang="en-US" sz="1200" dirty="0">
                <a:solidFill>
                  <a:srgbClr val="1A3A64"/>
                </a:solidFill>
                <a:latin typeface="Arial" panose="020B0604020202020204" pitchFamily="34" charset="0"/>
                <a:cs typeface="Arial" panose="020B0604020202020204" pitchFamily="34" charset="0"/>
              </a:rPr>
              <a:t>, Yochai Ben-Horin </a:t>
            </a:r>
            <a:endParaRPr lang="en-GB" sz="1200" dirty="0">
              <a:solidFill>
                <a:srgbClr val="1A3A64"/>
              </a:solidFill>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D9CC2330-47C3-78ED-0E88-2C66C1AF4485}"/>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0B28F2D5-A394-B628-3768-33E04C48386C}"/>
              </a:ext>
            </a:extLst>
          </p:cNvPr>
          <p:cNvSpPr txBox="1"/>
          <p:nvPr/>
        </p:nvSpPr>
        <p:spPr>
          <a:xfrm>
            <a:off x="160021" y="1036659"/>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Misformed Event – Example</a:t>
            </a:r>
          </a:p>
        </p:txBody>
      </p:sp>
      <p:sp>
        <p:nvSpPr>
          <p:cNvPr id="26" name="TextBox 3">
            <a:extLst>
              <a:ext uri="{FF2B5EF4-FFF2-40B4-BE49-F238E27FC236}">
                <a16:creationId xmlns:a16="http://schemas.microsoft.com/office/drawing/2014/main" id="{6065EE2D-A439-B668-BE05-2FB36C63B3BE}"/>
              </a:ext>
            </a:extLst>
          </p:cNvPr>
          <p:cNvSpPr txBox="1"/>
          <p:nvPr/>
        </p:nvSpPr>
        <p:spPr>
          <a:xfrm>
            <a:off x="4187953" y="1036659"/>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Models – Example</a:t>
            </a:r>
          </a:p>
        </p:txBody>
      </p:sp>
      <p:sp>
        <p:nvSpPr>
          <p:cNvPr id="27" name="TextBox 3">
            <a:extLst>
              <a:ext uri="{FF2B5EF4-FFF2-40B4-BE49-F238E27FC236}">
                <a16:creationId xmlns:a16="http://schemas.microsoft.com/office/drawing/2014/main" id="{BC4042D4-DF84-7097-6182-0A9CF4CECCA5}"/>
              </a:ext>
            </a:extLst>
          </p:cNvPr>
          <p:cNvSpPr txBox="1"/>
          <p:nvPr/>
        </p:nvSpPr>
        <p:spPr>
          <a:xfrm>
            <a:off x="8233978" y="1052093"/>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Low Score Event – Example</a:t>
            </a:r>
          </a:p>
        </p:txBody>
      </p:sp>
      <p:sp>
        <p:nvSpPr>
          <p:cNvPr id="2" name="Title 1">
            <a:extLst>
              <a:ext uri="{FF2B5EF4-FFF2-40B4-BE49-F238E27FC236}">
                <a16:creationId xmlns:a16="http://schemas.microsoft.com/office/drawing/2014/main" id="{DA7DA21C-18B9-709F-50BC-D022E2D30038}"/>
              </a:ext>
            </a:extLst>
          </p:cNvPr>
          <p:cNvSpPr txBox="1">
            <a:spLocks/>
          </p:cNvSpPr>
          <p:nvPr/>
        </p:nvSpPr>
        <p:spPr>
          <a:xfrm>
            <a:off x="11490959" y="-232272"/>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P4.1-385</a:t>
            </a:r>
            <a:endParaRPr lang="en-GB" sz="2800" b="1" dirty="0">
              <a:solidFill>
                <a:srgbClr val="1B3B65"/>
              </a:solidFill>
              <a:latin typeface="Arial" panose="020B0604020202020204" pitchFamily="34" charset="0"/>
              <a:cs typeface="Arial" panose="020B0604020202020204" pitchFamily="34" charset="0"/>
            </a:endParaRPr>
          </a:p>
        </p:txBody>
      </p:sp>
      <p:pic>
        <p:nvPicPr>
          <p:cNvPr id="4" name="Picture 3" descr="A map of the world&#10;&#10;Description automatically generated">
            <a:extLst>
              <a:ext uri="{FF2B5EF4-FFF2-40B4-BE49-F238E27FC236}">
                <a16:creationId xmlns:a16="http://schemas.microsoft.com/office/drawing/2014/main" id="{28C1225B-BB93-92A3-AB1A-2C24BFFC53BF}"/>
              </a:ext>
            </a:extLst>
          </p:cNvPr>
          <p:cNvPicPr>
            <a:picLocks noChangeAspect="1"/>
          </p:cNvPicPr>
          <p:nvPr/>
        </p:nvPicPr>
        <p:blipFill>
          <a:blip r:embed="rId3"/>
          <a:srcRect r="51386" b="51375"/>
          <a:stretch>
            <a:fillRect/>
          </a:stretch>
        </p:blipFill>
        <p:spPr>
          <a:xfrm>
            <a:off x="8453851" y="4244023"/>
            <a:ext cx="3398006" cy="1704820"/>
          </a:xfrm>
          <a:prstGeom prst="rect">
            <a:avLst/>
          </a:prstGeom>
          <a:ln>
            <a:solidFill>
              <a:schemeClr val="tx1"/>
            </a:solidFill>
          </a:ln>
        </p:spPr>
      </p:pic>
      <p:pic>
        <p:nvPicPr>
          <p:cNvPr id="6" name="Picture 5" descr="A map of the world&#10;&#10;Description automatically generated">
            <a:extLst>
              <a:ext uri="{FF2B5EF4-FFF2-40B4-BE49-F238E27FC236}">
                <a16:creationId xmlns:a16="http://schemas.microsoft.com/office/drawing/2014/main" id="{C5F8A01F-4A29-5816-EF75-3B6CE87919A1}"/>
              </a:ext>
            </a:extLst>
          </p:cNvPr>
          <p:cNvPicPr>
            <a:picLocks noChangeAspect="1"/>
          </p:cNvPicPr>
          <p:nvPr/>
        </p:nvPicPr>
        <p:blipFill>
          <a:blip r:embed="rId3"/>
          <a:srcRect l="51386" b="51375"/>
          <a:stretch>
            <a:fillRect/>
          </a:stretch>
        </p:blipFill>
        <p:spPr>
          <a:xfrm>
            <a:off x="8453851" y="2493281"/>
            <a:ext cx="3398006" cy="1704820"/>
          </a:xfrm>
          <a:prstGeom prst="rect">
            <a:avLst/>
          </a:prstGeom>
          <a:ln>
            <a:solidFill>
              <a:schemeClr val="tx1"/>
            </a:solidFill>
          </a:ln>
        </p:spPr>
      </p:pic>
      <p:pic>
        <p:nvPicPr>
          <p:cNvPr id="10" name="Picture 9" descr="A screenshot of a graph&#10;&#10;Description automatically generated">
            <a:extLst>
              <a:ext uri="{FF2B5EF4-FFF2-40B4-BE49-F238E27FC236}">
                <a16:creationId xmlns:a16="http://schemas.microsoft.com/office/drawing/2014/main" id="{6D304756-4D58-7FDC-8CAE-F8489D15FCE7}"/>
              </a:ext>
            </a:extLst>
          </p:cNvPr>
          <p:cNvPicPr>
            <a:picLocks noChangeAspect="1"/>
          </p:cNvPicPr>
          <p:nvPr/>
        </p:nvPicPr>
        <p:blipFill>
          <a:blip r:embed="rId4"/>
          <a:stretch>
            <a:fillRect/>
          </a:stretch>
        </p:blipFill>
        <p:spPr>
          <a:xfrm>
            <a:off x="4224141" y="2175475"/>
            <a:ext cx="3779905" cy="1369099"/>
          </a:xfrm>
          <a:prstGeom prst="rect">
            <a:avLst/>
          </a:prstGeom>
        </p:spPr>
      </p:pic>
      <p:pic>
        <p:nvPicPr>
          <p:cNvPr id="13" name="Picture 12" descr="A yellow and purple squares&#10;&#10;Description automatically generated">
            <a:extLst>
              <a:ext uri="{FF2B5EF4-FFF2-40B4-BE49-F238E27FC236}">
                <a16:creationId xmlns:a16="http://schemas.microsoft.com/office/drawing/2014/main" id="{D8C797D3-D3CF-CF36-53A8-03099A6F961B}"/>
              </a:ext>
            </a:extLst>
          </p:cNvPr>
          <p:cNvPicPr>
            <a:picLocks noChangeAspect="1"/>
          </p:cNvPicPr>
          <p:nvPr/>
        </p:nvPicPr>
        <p:blipFill>
          <a:blip r:embed="rId5"/>
          <a:stretch>
            <a:fillRect/>
          </a:stretch>
        </p:blipFill>
        <p:spPr>
          <a:xfrm>
            <a:off x="4224141" y="3534811"/>
            <a:ext cx="3779905" cy="1369099"/>
          </a:xfrm>
          <a:prstGeom prst="rect">
            <a:avLst/>
          </a:prstGeom>
        </p:spPr>
      </p:pic>
      <p:pic>
        <p:nvPicPr>
          <p:cNvPr id="14" name="Picture 13" descr="A group of blue and black graphs&#10;&#10;Description automatically generated">
            <a:extLst>
              <a:ext uri="{FF2B5EF4-FFF2-40B4-BE49-F238E27FC236}">
                <a16:creationId xmlns:a16="http://schemas.microsoft.com/office/drawing/2014/main" id="{9021D917-3A94-E694-64A0-DD0BF0C69720}"/>
              </a:ext>
            </a:extLst>
          </p:cNvPr>
          <p:cNvPicPr>
            <a:picLocks noChangeAspect="1"/>
          </p:cNvPicPr>
          <p:nvPr/>
        </p:nvPicPr>
        <p:blipFill rotWithShape="1">
          <a:blip r:embed="rId6"/>
          <a:srcRect b="55443"/>
          <a:stretch>
            <a:fillRect/>
          </a:stretch>
        </p:blipFill>
        <p:spPr>
          <a:xfrm>
            <a:off x="444236" y="5449424"/>
            <a:ext cx="3779905" cy="1205411"/>
          </a:xfrm>
          <a:prstGeom prst="rect">
            <a:avLst/>
          </a:prstGeom>
        </p:spPr>
      </p:pic>
      <p:pic>
        <p:nvPicPr>
          <p:cNvPr id="22" name="Picture 21" descr="A map of the world with different colored dots&#10;&#10;Description automatically generated">
            <a:extLst>
              <a:ext uri="{FF2B5EF4-FFF2-40B4-BE49-F238E27FC236}">
                <a16:creationId xmlns:a16="http://schemas.microsoft.com/office/drawing/2014/main" id="{AB6B1CB6-CFAE-B809-2007-38D8E0878BA7}"/>
              </a:ext>
            </a:extLst>
          </p:cNvPr>
          <p:cNvPicPr>
            <a:picLocks noChangeAspect="1"/>
          </p:cNvPicPr>
          <p:nvPr/>
        </p:nvPicPr>
        <p:blipFill>
          <a:blip r:embed="rId7"/>
          <a:srcRect l="458" t="1024" r="498" b="617"/>
          <a:stretch>
            <a:fillRect/>
          </a:stretch>
        </p:blipFill>
        <p:spPr>
          <a:xfrm>
            <a:off x="141926" y="2307727"/>
            <a:ext cx="3779905" cy="1819205"/>
          </a:xfrm>
          <a:prstGeom prst="rect">
            <a:avLst/>
          </a:prstGeom>
          <a:ln>
            <a:solidFill>
              <a:schemeClr val="tx1"/>
            </a:solidFill>
          </a:ln>
        </p:spPr>
      </p:pic>
      <p:pic>
        <p:nvPicPr>
          <p:cNvPr id="23" name="Picture 22" descr="A group of blue and black graphs&#10;&#10;Description automatically generated">
            <a:extLst>
              <a:ext uri="{FF2B5EF4-FFF2-40B4-BE49-F238E27FC236}">
                <a16:creationId xmlns:a16="http://schemas.microsoft.com/office/drawing/2014/main" id="{01359AEC-EEBD-2706-27B5-F13913D095E5}"/>
              </a:ext>
            </a:extLst>
          </p:cNvPr>
          <p:cNvPicPr>
            <a:picLocks noChangeAspect="1"/>
          </p:cNvPicPr>
          <p:nvPr/>
        </p:nvPicPr>
        <p:blipFill rotWithShape="1">
          <a:blip r:embed="rId6"/>
          <a:srcRect t="43749" b="11694"/>
          <a:stretch>
            <a:fillRect/>
          </a:stretch>
        </p:blipFill>
        <p:spPr>
          <a:xfrm>
            <a:off x="4224141" y="5449424"/>
            <a:ext cx="3779905" cy="1205411"/>
          </a:xfrm>
          <a:prstGeom prst="rect">
            <a:avLst/>
          </a:prstGeom>
        </p:spPr>
      </p:pic>
      <p:sp>
        <p:nvSpPr>
          <p:cNvPr id="28" name="TextBox 27">
            <a:extLst>
              <a:ext uri="{FF2B5EF4-FFF2-40B4-BE49-F238E27FC236}">
                <a16:creationId xmlns:a16="http://schemas.microsoft.com/office/drawing/2014/main" id="{0E04DADE-098B-9218-0EB3-4F502F6CA733}"/>
              </a:ext>
            </a:extLst>
          </p:cNvPr>
          <p:cNvSpPr txBox="1"/>
          <p:nvPr/>
        </p:nvSpPr>
        <p:spPr>
          <a:xfrm>
            <a:off x="1882497" y="5036462"/>
            <a:ext cx="4683287" cy="276999"/>
          </a:xfrm>
          <a:prstGeom prst="rect">
            <a:avLst/>
          </a:prstGeom>
          <a:noFill/>
        </p:spPr>
        <p:txBody>
          <a:bodyPr wrap="square">
            <a:spAutoFit/>
          </a:bodyPr>
          <a:lstStyle/>
          <a:p>
            <a:pPr algn="ctr"/>
            <a:r>
              <a:rPr lang="en-GB" sz="1200" dirty="0">
                <a:latin typeface="Arial" panose="020B0604020202020204" pitchFamily="34" charset="0"/>
                <a:cs typeface="Arial" panose="020B0604020202020204" pitchFamily="34" charset="0"/>
              </a:rPr>
              <a:t>Travel time residual model (black line) with empirical histogram</a:t>
            </a:r>
            <a:r>
              <a:rPr lang="en-GB" sz="1200" noProof="0" dirty="0"/>
              <a:t>:</a:t>
            </a:r>
          </a:p>
        </p:txBody>
      </p:sp>
      <p:pic>
        <p:nvPicPr>
          <p:cNvPr id="3" name="Picture 2">
            <a:extLst>
              <a:ext uri="{FF2B5EF4-FFF2-40B4-BE49-F238E27FC236}">
                <a16:creationId xmlns:a16="http://schemas.microsoft.com/office/drawing/2014/main" id="{63D856B8-7BDC-C78F-A32B-AEFB6C5BFF44}"/>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950193" y="6267222"/>
            <a:ext cx="833962" cy="4519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hite background with black dots&#10;&#10;AI-generated content may be incorrect.">
            <a:extLst>
              <a:ext uri="{FF2B5EF4-FFF2-40B4-BE49-F238E27FC236}">
                <a16:creationId xmlns:a16="http://schemas.microsoft.com/office/drawing/2014/main" id="{CE7B460D-A3B7-4BE6-E7C9-5E13457F2939}"/>
              </a:ext>
            </a:extLst>
          </p:cNvPr>
          <p:cNvPicPr>
            <a:picLocks noChangeAspect="1"/>
          </p:cNvPicPr>
          <p:nvPr/>
        </p:nvPicPr>
        <p:blipFill>
          <a:blip r:embed="rId9">
            <a:extLst>
              <a:ext uri="{28A0092B-C50C-407E-A947-70E740481C1C}">
                <a14:useLocalDpi xmlns:a14="http://schemas.microsoft.com/office/drawing/2010/main" val="0"/>
              </a:ext>
            </a:extLst>
          </a:blip>
          <a:srcRect t="71" r="87096" b="89591"/>
          <a:stretch>
            <a:fillRect/>
          </a:stretch>
        </p:blipFill>
        <p:spPr>
          <a:xfrm>
            <a:off x="10937986" y="6272130"/>
            <a:ext cx="1002951" cy="451946"/>
          </a:xfrm>
          <a:prstGeom prst="rect">
            <a:avLst/>
          </a:prstGeom>
          <a:ln>
            <a:solidFill>
              <a:schemeClr val="tx1"/>
            </a:solidFill>
          </a:ln>
        </p:spPr>
      </p:pic>
      <p:sp>
        <p:nvSpPr>
          <p:cNvPr id="11" name="Rectangle 10">
            <a:extLst>
              <a:ext uri="{FF2B5EF4-FFF2-40B4-BE49-F238E27FC236}">
                <a16:creationId xmlns:a16="http://schemas.microsoft.com/office/drawing/2014/main" id="{E020D311-85C6-A1A1-A662-6F130769DA92}"/>
              </a:ext>
            </a:extLst>
          </p:cNvPr>
          <p:cNvSpPr/>
          <p:nvPr/>
        </p:nvSpPr>
        <p:spPr>
          <a:xfrm>
            <a:off x="4224141" y="2175475"/>
            <a:ext cx="3770858" cy="272843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Rectangle 11">
            <a:extLst>
              <a:ext uri="{FF2B5EF4-FFF2-40B4-BE49-F238E27FC236}">
                <a16:creationId xmlns:a16="http://schemas.microsoft.com/office/drawing/2014/main" id="{E576C266-FA77-6E23-BEDA-7A945D3A2C2E}"/>
              </a:ext>
            </a:extLst>
          </p:cNvPr>
          <p:cNvSpPr/>
          <p:nvPr/>
        </p:nvSpPr>
        <p:spPr>
          <a:xfrm>
            <a:off x="457806" y="5446013"/>
            <a:ext cx="7546239" cy="1206996"/>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78037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77DE6-E762-BC80-CBB5-D4847D522735}"/>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9D63ABEE-1B03-12EF-6E07-D0CCFBD8DD94}"/>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Identifying </a:t>
            </a:r>
            <a:r>
              <a:rPr lang="en-US" sz="1600" b="1" dirty="0" err="1">
                <a:solidFill>
                  <a:schemeClr val="bg1"/>
                </a:solidFill>
                <a:latin typeface="Arial" panose="020B0604020202020204" pitchFamily="34" charset="0"/>
                <a:cs typeface="Arial" panose="020B0604020202020204" pitchFamily="34" charset="0"/>
              </a:rPr>
              <a:t>Misformed</a:t>
            </a:r>
            <a:r>
              <a:rPr lang="en-US" sz="1600" b="1" dirty="0">
                <a:solidFill>
                  <a:schemeClr val="bg1"/>
                </a:solidFill>
                <a:latin typeface="Arial" panose="020B0604020202020204" pitchFamily="34" charset="0"/>
                <a:cs typeface="Arial" panose="020B0604020202020204" pitchFamily="34" charset="0"/>
              </a:rPr>
              <a:t> Events Using Classification Techniques and Likelihood-Based Model Fit Scores</a:t>
            </a:r>
          </a:p>
        </p:txBody>
      </p:sp>
      <p:sp>
        <p:nvSpPr>
          <p:cNvPr id="15" name="TextBox 3">
            <a:extLst>
              <a:ext uri="{FF2B5EF4-FFF2-40B4-BE49-F238E27FC236}">
                <a16:creationId xmlns:a16="http://schemas.microsoft.com/office/drawing/2014/main" id="{ADDFAA0B-25D0-6719-F1DE-AB06494A6E2B}"/>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US" sz="1200" dirty="0">
                <a:solidFill>
                  <a:srgbClr val="1A3A64"/>
                </a:solidFill>
                <a:latin typeface="Arial" panose="020B0604020202020204" pitchFamily="34" charset="0"/>
                <a:cs typeface="Arial" panose="020B0604020202020204" pitchFamily="34" charset="0"/>
              </a:rPr>
              <a:t>Shahar Cohen, David M. Steinberg, Yael Radzyner, Yochai Ben-Horin </a:t>
            </a:r>
            <a:endParaRPr lang="en-GB" sz="1200" dirty="0">
              <a:solidFill>
                <a:srgbClr val="1A3A64"/>
              </a:solidFill>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05F914A0-F329-E23E-AA9B-19631E408F31}"/>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B2AB124-369D-EDBE-9E3D-5D6C8302C5ED}"/>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Model Assumptions</a:t>
            </a:r>
          </a:p>
        </p:txBody>
      </p:sp>
      <p:sp>
        <p:nvSpPr>
          <p:cNvPr id="26" name="TextBox 3">
            <a:extLst>
              <a:ext uri="{FF2B5EF4-FFF2-40B4-BE49-F238E27FC236}">
                <a16:creationId xmlns:a16="http://schemas.microsoft.com/office/drawing/2014/main" id="{1A14D2B4-0ACB-5A08-8D3D-D5460FD0F9B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Feature Extraction – Details </a:t>
            </a:r>
          </a:p>
        </p:txBody>
      </p:sp>
      <p:sp>
        <p:nvSpPr>
          <p:cNvPr id="2" name="Title 1">
            <a:extLst>
              <a:ext uri="{FF2B5EF4-FFF2-40B4-BE49-F238E27FC236}">
                <a16:creationId xmlns:a16="http://schemas.microsoft.com/office/drawing/2014/main" id="{57F08F9A-345A-458B-A485-0FB0BAC506D0}"/>
              </a:ext>
            </a:extLst>
          </p:cNvPr>
          <p:cNvSpPr txBox="1">
            <a:spLocks/>
          </p:cNvSpPr>
          <p:nvPr/>
        </p:nvSpPr>
        <p:spPr>
          <a:xfrm>
            <a:off x="11490959" y="-242211"/>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dirty="0">
                <a:solidFill>
                  <a:srgbClr val="1B3B65"/>
                </a:solidFill>
                <a:latin typeface="Arial" panose="020B0604020202020204" pitchFamily="34" charset="0"/>
                <a:cs typeface="Arial" panose="020B0604020202020204" pitchFamily="34" charset="0"/>
              </a:rPr>
              <a:t>P4.1-385</a:t>
            </a:r>
            <a:endParaRPr lang="en-GB" sz="2800" b="1" dirty="0">
              <a:solidFill>
                <a:srgbClr val="1B3B65"/>
              </a:solidFill>
              <a:latin typeface="Arial" panose="020B0604020202020204" pitchFamily="34" charset="0"/>
              <a:cs typeface="Arial" panose="020B0604020202020204" pitchFamily="34" charset="0"/>
            </a:endParaRPr>
          </a:p>
        </p:txBody>
      </p:sp>
      <p:sp>
        <p:nvSpPr>
          <p:cNvPr id="9" name="TextBox 3">
            <a:extLst>
              <a:ext uri="{FF2B5EF4-FFF2-40B4-BE49-F238E27FC236}">
                <a16:creationId xmlns:a16="http://schemas.microsoft.com/office/drawing/2014/main" id="{4AF43397-3AEC-45F4-6171-ED47E7172644}"/>
              </a:ext>
            </a:extLst>
          </p:cNvPr>
          <p:cNvSpPr txBox="1"/>
          <p:nvPr/>
        </p:nvSpPr>
        <p:spPr>
          <a:xfrm>
            <a:off x="8224930" y="1471928"/>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p:txBody>
      </p:sp>
      <mc:AlternateContent xmlns:mc="http://schemas.openxmlformats.org/markup-compatibility/2006" xmlns:a14="http://schemas.microsoft.com/office/drawing/2010/main">
        <mc:Choice Requires="a14">
          <p:sp>
            <p:nvSpPr>
              <p:cNvPr id="21" name="TextBox 3">
                <a:extLst>
                  <a:ext uri="{FF2B5EF4-FFF2-40B4-BE49-F238E27FC236}">
                    <a16:creationId xmlns:a16="http://schemas.microsoft.com/office/drawing/2014/main" id="{DCFCF99C-E3DA-88DE-8AB9-0429D5ED7FE9}"/>
                  </a:ext>
                </a:extLst>
              </p:cNvPr>
              <p:cNvSpPr txBox="1"/>
              <p:nvPr/>
            </p:nvSpPr>
            <p:spPr>
              <a:xfrm>
                <a:off x="150973" y="1569208"/>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u="sng" dirty="0"/>
                  <a:t>Likelihood</a:t>
                </a:r>
                <a:r>
                  <a:rPr lang="en-GB" sz="1200" dirty="0"/>
                  <a:t>:</a:t>
                </a:r>
              </a:p>
              <a:p>
                <a:endParaRPr lang="en-GB" sz="1200" dirty="0"/>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𝐿</m:t>
                      </m:r>
                      <m:d>
                        <m:dPr>
                          <m:ctrlPr>
                            <a:rPr lang="en-US" sz="1200" i="1">
                              <a:latin typeface="Cambria Math" panose="02040503050406030204" pitchFamily="18" charset="0"/>
                            </a:rPr>
                          </m:ctrlPr>
                        </m:dPr>
                        <m:e>
                          <m:r>
                            <a:rPr lang="en-US" sz="1200" i="1">
                              <a:latin typeface="Cambria Math" panose="02040503050406030204" pitchFamily="18" charset="0"/>
                            </a:rPr>
                            <m:t>𝑒</m:t>
                          </m:r>
                          <m:r>
                            <a:rPr lang="en-US" sz="1200" i="1">
                              <a:latin typeface="Cambria Math" panose="02040503050406030204" pitchFamily="18" charset="0"/>
                            </a:rPr>
                            <m:t>;</m:t>
                          </m:r>
                          <m:sSubSup>
                            <m:sSubSupPr>
                              <m:ctrlPr>
                                <a:rPr lang="en-US" sz="1200" i="1">
                                  <a:latin typeface="Cambria Math" panose="02040503050406030204" pitchFamily="18" charset="0"/>
                                  <a:ea typeface="Cambria Math" panose="02040503050406030204" pitchFamily="18" charset="0"/>
                                </a:rPr>
                              </m:ctrlPr>
                            </m:sSubSupPr>
                            <m:e>
                              <m:d>
                                <m:dPr>
                                  <m:beg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𝑖</m:t>
                                      </m:r>
                                    </m:sub>
                                  </m:sSub>
                                  <m:r>
                                    <a:rPr lang="en-US" sz="1200" i="1">
                                      <a:latin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𝜆</m:t>
                                      </m:r>
                                    </m:e>
                                    <m:sub>
                                      <m:r>
                                        <a:rPr lang="en-US" sz="1200" i="1">
                                          <a:latin typeface="Cambria Math" panose="02040503050406030204" pitchFamily="18" charset="0"/>
                                          <a:ea typeface="Cambria Math" panose="02040503050406030204" pitchFamily="18" charset="0"/>
                                        </a:rPr>
                                        <m:t>𝑖</m:t>
                                      </m:r>
                                    </m:sub>
                                  </m:sSub>
                                </m:e>
                              </m:d>
                            </m:e>
                            <m:sub>
                              <m:r>
                                <a:rPr lang="en-US" sz="1200" i="1">
                                  <a:latin typeface="Cambria Math" panose="02040503050406030204" pitchFamily="18" charset="0"/>
                                  <a:ea typeface="Cambria Math" panose="02040503050406030204" pitchFamily="18" charset="0"/>
                                </a:rPr>
                                <m:t>𝑖</m:t>
                              </m:r>
                              <m:r>
                                <a:rPr lang="en-US" sz="1200" i="1">
                                  <a:latin typeface="Cambria Math" panose="02040503050406030204" pitchFamily="18" charset="0"/>
                                  <a:ea typeface="Cambria Math" panose="02040503050406030204" pitchFamily="18" charset="0"/>
                                </a:rPr>
                                <m:t>=1</m:t>
                              </m:r>
                            </m:sub>
                            <m:sup>
                              <m:r>
                                <a:rPr lang="en-US" sz="1200" i="1">
                                  <a:latin typeface="Cambria Math" panose="02040503050406030204" pitchFamily="18" charset="0"/>
                                  <a:ea typeface="Cambria Math" panose="02040503050406030204" pitchFamily="18" charset="0"/>
                                </a:rPr>
                                <m:t>𝐾</m:t>
                              </m:r>
                            </m:sup>
                          </m:sSubSup>
                        </m:e>
                      </m:d>
                      <m:r>
                        <a:rPr lang="en-US" sz="1200" b="0" i="1" smtClean="0">
                          <a:solidFill>
                            <a:schemeClr val="tx1">
                              <a:lumMod val="95000"/>
                            </a:schemeClr>
                          </a:solidFill>
                          <a:latin typeface="Cambria Math" panose="02040503050406030204" pitchFamily="18" charset="0"/>
                          <a:ea typeface="Cambria Math" panose="02040503050406030204" pitchFamily="18" charset="0"/>
                        </a:rPr>
                        <m:t>=</m:t>
                      </m:r>
                      <m:nary>
                        <m:naryPr>
                          <m:chr m:val="∏"/>
                          <m:supHide m:val="on"/>
                          <m:ctrlPr>
                            <a:rPr lang="en-US" sz="1200" i="1">
                              <a:latin typeface="Cambria Math" panose="02040503050406030204" pitchFamily="18" charset="0"/>
                              <a:ea typeface="Cambria Math" panose="02040503050406030204" pitchFamily="18" charset="0"/>
                            </a:rPr>
                          </m:ctrlPr>
                        </m:naryPr>
                        <m:sub>
                          <m:sSub>
                            <m:sSubPr>
                              <m:ctrlPr>
                                <a:rPr lang="en-US" sz="1200" i="1">
                                  <a:latin typeface="Cambria Math" panose="02040503050406030204" pitchFamily="18" charset="0"/>
                                  <a:ea typeface="Cambria Math" panose="02040503050406030204" pitchFamily="18" charset="0"/>
                                </a:rPr>
                              </m:ctrlPr>
                            </m:sSubPr>
                            <m:e>
                              <m:r>
                                <m:rPr>
                                  <m:brk m:alnAt="7"/>
                                </m:rPr>
                                <a:rPr lang="en-US" sz="1200" i="1">
                                  <a:latin typeface="Cambria Math" panose="02040503050406030204" pitchFamily="18" charset="0"/>
                                  <a:ea typeface="Cambria Math" panose="02040503050406030204" pitchFamily="18" charset="0"/>
                                </a:rPr>
                                <m:t>𝑑</m:t>
                              </m:r>
                            </m:e>
                            <m:sub>
                              <m:r>
                                <m:rPr>
                                  <m:brk m:alnAt="7"/>
                                </m:rPr>
                                <a:rPr lang="en-US" sz="1200" i="1">
                                  <a:latin typeface="Cambria Math" panose="02040503050406030204" pitchFamily="18" charset="0"/>
                                  <a:ea typeface="Cambria Math" panose="02040503050406030204" pitchFamily="18" charset="0"/>
                                </a:rPr>
                                <m:t>𝑖</m:t>
                              </m:r>
                            </m:sub>
                          </m:sSub>
                          <m:r>
                            <m:rPr>
                              <m:brk m:alnAt="7"/>
                            </m:rP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1</m:t>
                          </m:r>
                        </m:sub>
                        <m:sup/>
                        <m:e>
                          <m:sSub>
                            <m:sSubPr>
                              <m:ctrlPr>
                                <a:rPr lang="ar-AE" sz="1200" i="1">
                                  <a:solidFill>
                                    <a:schemeClr val="tx1">
                                      <a:lumMod val="95000"/>
                                    </a:schemeClr>
                                  </a:solidFill>
                                  <a:latin typeface="Cambria Math" panose="02040503050406030204" pitchFamily="18" charset="0"/>
                                </a:rPr>
                              </m:ctrlPr>
                            </m:sSubPr>
                            <m:e>
                              <m:r>
                                <a:rPr lang="ar-AE" sz="1200" i="1">
                                  <a:solidFill>
                                    <a:schemeClr val="tx1">
                                      <a:lumMod val="95000"/>
                                    </a:schemeClr>
                                  </a:solidFill>
                                  <a:latin typeface="Cambria Math" panose="02040503050406030204" pitchFamily="18" charset="0"/>
                                </a:rPr>
                                <m:t>𝑓</m:t>
                              </m:r>
                            </m:e>
                            <m:sub>
                              <m:sSubSup>
                                <m:sSubSupPr>
                                  <m:ctrlPr>
                                    <a:rPr lang="en-US" sz="1200" b="0" i="1" smtClean="0">
                                      <a:solidFill>
                                        <a:schemeClr val="tx1">
                                          <a:lumMod val="95000"/>
                                        </a:schemeClr>
                                      </a:solidFill>
                                      <a:latin typeface="Cambria Math" panose="02040503050406030204" pitchFamily="18" charset="0"/>
                                      <a:ea typeface="Cambria Math" panose="02040503050406030204" pitchFamily="18" charset="0"/>
                                    </a:rPr>
                                  </m:ctrlPr>
                                </m:sSubSupPr>
                                <m:e>
                                  <m:r>
                                    <m:rPr>
                                      <m:sty m:val="p"/>
                                    </m:rPr>
                                    <a:rPr lang="el-GR" sz="1200" i="1">
                                      <a:solidFill>
                                        <a:schemeClr val="tx1">
                                          <a:lumMod val="95000"/>
                                        </a:schemeClr>
                                      </a:solidFill>
                                      <a:latin typeface="Cambria Math" panose="02040503050406030204" pitchFamily="18" charset="0"/>
                                      <a:ea typeface="Cambria Math" panose="02040503050406030204" pitchFamily="18" charset="0"/>
                                    </a:rPr>
                                    <m:t>Λ</m:t>
                                  </m:r>
                                </m:e>
                                <m:sub>
                                  <m:r>
                                    <a:rPr lang="en-US"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b="0" i="1" smtClean="0">
                                      <a:solidFill>
                                        <a:schemeClr val="tx1">
                                          <a:lumMod val="95000"/>
                                        </a:schemeClr>
                                      </a:solidFill>
                                      <a:latin typeface="Cambria Math" panose="02040503050406030204" pitchFamily="18" charset="0"/>
                                      <a:ea typeface="Cambria Math" panose="02040503050406030204" pitchFamily="18" charset="0"/>
                                    </a:rPr>
                                    <m:t>𝑡</m:t>
                                  </m:r>
                                </m:sup>
                              </m:sSubSup>
                              <m:r>
                                <a:rPr lang="ar-AE" sz="1200" i="1">
                                  <a:solidFill>
                                    <a:schemeClr val="tx1">
                                      <a:lumMod val="95000"/>
                                    </a:schemeClr>
                                  </a:solidFill>
                                  <a:latin typeface="Cambria Math" panose="02040503050406030204" pitchFamily="18" charset="0"/>
                                </a:rPr>
                                <m:t>|</m:t>
                              </m:r>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ar-AE" sz="1200" i="1">
                                  <a:solidFill>
                                    <a:schemeClr val="tx1">
                                      <a:lumMod val="95000"/>
                                    </a:schemeClr>
                                  </a:solidFill>
                                  <a:latin typeface="Cambria Math" panose="02040503050406030204" pitchFamily="18" charset="0"/>
                                  <a:ea typeface="Cambria Math" panose="02040503050406030204" pitchFamily="18" charset="0"/>
                                </a:rPr>
                                <m:t>=1</m:t>
                              </m:r>
                              <m:r>
                                <a:rPr lang="en-US" sz="1200" i="1">
                                  <a:solidFill>
                                    <a:schemeClr val="tx1">
                                      <a:lumMod val="95000"/>
                                    </a:schemeClr>
                                  </a:solidFill>
                                  <a:latin typeface="Cambria Math" panose="02040503050406030204" pitchFamily="18" charset="0"/>
                                  <a:ea typeface="Cambria Math" panose="02040503050406030204" pitchFamily="18" charset="0"/>
                                </a:rPr>
                                <m:t>,</m:t>
                              </m:r>
                              <m:r>
                                <a:rPr lang="ar-AE" sz="1200" i="1">
                                  <a:solidFill>
                                    <a:schemeClr val="tx1">
                                      <a:lumMod val="95000"/>
                                    </a:schemeClr>
                                  </a:solidFill>
                                  <a:latin typeface="Cambria Math" panose="02040503050406030204" pitchFamily="18" charset="0"/>
                                </a:rPr>
                                <m:t>𝑒</m:t>
                              </m:r>
                            </m:sub>
                          </m:sSub>
                          <m:d>
                            <m:dPr>
                              <m:ctrlPr>
                                <a:rPr lang="ar-AE" sz="1200" i="1">
                                  <a:solidFill>
                                    <a:schemeClr val="tx1">
                                      <a:lumMod val="95000"/>
                                    </a:schemeClr>
                                  </a:solidFill>
                                  <a:latin typeface="Cambria Math" panose="02040503050406030204" pitchFamily="18" charset="0"/>
                                </a:rPr>
                              </m:ctrlPr>
                            </m:dPr>
                            <m:e>
                              <m:sSubSup>
                                <m:sSubSupPr>
                                  <m:ctrlPr>
                                    <a:rPr lang="en-US" sz="1200" b="0" i="1" smtClean="0">
                                      <a:solidFill>
                                        <a:schemeClr val="tx1">
                                          <a:lumMod val="95000"/>
                                        </a:schemeClr>
                                      </a:solidFill>
                                      <a:latin typeface="Cambria Math" panose="02040503050406030204" pitchFamily="18" charset="0"/>
                                      <a:ea typeface="Cambria Math" panose="02040503050406030204" pitchFamily="18" charset="0"/>
                                    </a:rPr>
                                  </m:ctrlPr>
                                </m:sSubSupPr>
                                <m:e>
                                  <m:r>
                                    <a:rPr lang="ar-AE" sz="1200" i="1">
                                      <a:solidFill>
                                        <a:schemeClr val="tx1">
                                          <a:lumMod val="95000"/>
                                        </a:schemeClr>
                                      </a:solidFill>
                                      <a:latin typeface="Cambria Math" panose="02040503050406030204" pitchFamily="18" charset="0"/>
                                      <a:ea typeface="Cambria Math" panose="02040503050406030204" pitchFamily="18" charset="0"/>
                                    </a:rPr>
                                    <m:t>𝜆</m:t>
                                  </m:r>
                                </m:e>
                                <m:sub>
                                  <m:r>
                                    <a:rPr lang="ar-AE"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b="0" i="1" smtClean="0">
                                      <a:solidFill>
                                        <a:schemeClr val="tx1">
                                          <a:lumMod val="95000"/>
                                        </a:schemeClr>
                                      </a:solidFill>
                                      <a:latin typeface="Cambria Math" panose="02040503050406030204" pitchFamily="18" charset="0"/>
                                      <a:ea typeface="Cambria Math" panose="02040503050406030204" pitchFamily="18" charset="0"/>
                                    </a:rPr>
                                    <m:t>𝑡</m:t>
                                  </m:r>
                                </m:sup>
                              </m:sSubSup>
                            </m:e>
                          </m:d>
                        </m:e>
                      </m:nary>
                      <m:nary>
                        <m:naryPr>
                          <m:chr m:val="∏"/>
                          <m:supHide m:val="on"/>
                          <m:ctrlPr>
                            <a:rPr lang="en-US" sz="1200" i="1">
                              <a:latin typeface="Cambria Math" panose="02040503050406030204" pitchFamily="18" charset="0"/>
                              <a:ea typeface="Cambria Math" panose="02040503050406030204" pitchFamily="18" charset="0"/>
                            </a:rPr>
                          </m:ctrlPr>
                        </m:naryPr>
                        <m:sub>
                          <m:eqArr>
                            <m:eqArrPr>
                              <m:ctrlPr>
                                <a:rPr lang="en-US" sz="1200" i="1">
                                  <a:latin typeface="Cambria Math" panose="02040503050406030204" pitchFamily="18" charset="0"/>
                                  <a:ea typeface="Cambria Math" panose="02040503050406030204" pitchFamily="18" charset="0"/>
                                </a:rPr>
                              </m:ctrlPr>
                            </m:eqArrPr>
                            <m:e>
                              <m:sSub>
                                <m:sSubPr>
                                  <m:ctrlPr>
                                    <a:rPr lang="en-US" sz="1200" i="1">
                                      <a:latin typeface="Cambria Math" panose="02040503050406030204" pitchFamily="18" charset="0"/>
                                      <a:ea typeface="Cambria Math" panose="02040503050406030204" pitchFamily="18" charset="0"/>
                                    </a:rPr>
                                  </m:ctrlPr>
                                </m:sSubPr>
                                <m:e>
                                  <m:r>
                                    <m:rPr>
                                      <m:brk m:alnAt="7"/>
                                    </m:rPr>
                                    <a:rPr lang="en-US" sz="1200" i="1">
                                      <a:latin typeface="Cambria Math" panose="02040503050406030204" pitchFamily="18" charset="0"/>
                                      <a:ea typeface="Cambria Math" panose="02040503050406030204" pitchFamily="18" charset="0"/>
                                    </a:rPr>
                                    <m:t>𝑑</m:t>
                                  </m:r>
                                </m:e>
                                <m:sub>
                                  <m:r>
                                    <m:rPr>
                                      <m:brk m:alnAt="7"/>
                                    </m:rPr>
                                    <a:rPr lang="en-US" sz="1200" i="1">
                                      <a:latin typeface="Cambria Math" panose="02040503050406030204" pitchFamily="18" charset="0"/>
                                      <a:ea typeface="Cambria Math" panose="02040503050406030204" pitchFamily="18" charset="0"/>
                                    </a:rPr>
                                    <m:t>𝑖</m:t>
                                  </m:r>
                                </m:sub>
                              </m:sSub>
                              <m:r>
                                <m:rPr>
                                  <m:brk m:alnAt="7"/>
                                </m:rP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1</m:t>
                              </m:r>
                            </m:e>
                            <m:e>
                              <m:sSub>
                                <m:sSubPr>
                                  <m:ctrlPr>
                                    <a:rPr lang="en-US" sz="1200" b="0" i="1" smtClean="0">
                                      <a:latin typeface="Cambria Math" panose="02040503050406030204" pitchFamily="18" charset="0"/>
                                      <a:ea typeface="Cambria Math" panose="02040503050406030204" pitchFamily="18" charset="0"/>
                                    </a:rPr>
                                  </m:ctrlPr>
                                </m:sSubPr>
                                <m:e>
                                  <m:r>
                                    <m:rPr>
                                      <m:sty m:val="p"/>
                                    </m:rPr>
                                    <a:rPr lang="el-GR" sz="1200" b="0" i="1" smtClean="0">
                                      <a:latin typeface="Cambria Math" panose="02040503050406030204" pitchFamily="18" charset="0"/>
                                      <a:ea typeface="Cambria Math" panose="02040503050406030204" pitchFamily="18" charset="0"/>
                                    </a:rPr>
                                    <m:t>Δ</m:t>
                                  </m:r>
                                </m:e>
                                <m:sub>
                                  <m:r>
                                    <a:rPr lang="en-US" sz="1200" b="0" i="1" smtClean="0">
                                      <a:latin typeface="Cambria Math" panose="02040503050406030204" pitchFamily="18" charset="0"/>
                                      <a:ea typeface="Cambria Math" panose="02040503050406030204" pitchFamily="18" charset="0"/>
                                    </a:rPr>
                                    <m:t>𝑖</m:t>
                                  </m:r>
                                </m:sub>
                              </m:sSub>
                              <m:r>
                                <a:rPr lang="en-US" sz="1200" b="0" i="1" smtClean="0">
                                  <a:latin typeface="Cambria Math" panose="02040503050406030204" pitchFamily="18" charset="0"/>
                                  <a:ea typeface="Cambria Math" panose="02040503050406030204" pitchFamily="18" charset="0"/>
                                </a:rPr>
                                <m:t>∈</m:t>
                              </m:r>
                              <m:d>
                                <m:dPr>
                                  <m:begChr m:val="["/>
                                  <m:endChr m:val="]"/>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20,100</m:t>
                                  </m:r>
                                </m:e>
                              </m:d>
                            </m:e>
                          </m:eqArr>
                        </m:sub>
                        <m:sup/>
                        <m:e>
                          <m:sSub>
                            <m:sSubPr>
                              <m:ctrlPr>
                                <a:rPr lang="ar-AE" sz="1200" i="1">
                                  <a:solidFill>
                                    <a:schemeClr val="tx1">
                                      <a:lumMod val="95000"/>
                                    </a:schemeClr>
                                  </a:solidFill>
                                  <a:latin typeface="Cambria Math" panose="02040503050406030204" pitchFamily="18" charset="0"/>
                                </a:rPr>
                              </m:ctrlPr>
                            </m:sSubPr>
                            <m:e>
                              <m:r>
                                <a:rPr lang="ar-AE" sz="1200" i="1">
                                  <a:solidFill>
                                    <a:schemeClr val="tx1">
                                      <a:lumMod val="95000"/>
                                    </a:schemeClr>
                                  </a:solidFill>
                                  <a:latin typeface="Cambria Math" panose="02040503050406030204" pitchFamily="18" charset="0"/>
                                </a:rPr>
                                <m:t>𝑓</m:t>
                              </m:r>
                            </m:e>
                            <m:sub>
                              <m:sSubSup>
                                <m:sSubSupPr>
                                  <m:ctrlPr>
                                    <a:rPr lang="en-US" sz="1200" b="0" i="1" smtClean="0">
                                      <a:solidFill>
                                        <a:schemeClr val="tx1">
                                          <a:lumMod val="95000"/>
                                        </a:schemeClr>
                                      </a:solidFill>
                                      <a:latin typeface="Cambria Math" panose="02040503050406030204" pitchFamily="18" charset="0"/>
                                      <a:ea typeface="Cambria Math" panose="02040503050406030204" pitchFamily="18" charset="0"/>
                                    </a:rPr>
                                  </m:ctrlPr>
                                </m:sSubSupPr>
                                <m:e>
                                  <m:r>
                                    <m:rPr>
                                      <m:sty m:val="p"/>
                                    </m:rPr>
                                    <a:rPr lang="el-GR" sz="1200" i="1">
                                      <a:solidFill>
                                        <a:schemeClr val="tx1">
                                          <a:lumMod val="95000"/>
                                        </a:schemeClr>
                                      </a:solidFill>
                                      <a:latin typeface="Cambria Math" panose="02040503050406030204" pitchFamily="18" charset="0"/>
                                      <a:ea typeface="Cambria Math" panose="02040503050406030204" pitchFamily="18" charset="0"/>
                                    </a:rPr>
                                    <m:t>Λ</m:t>
                                  </m:r>
                                </m:e>
                                <m:sub>
                                  <m:r>
                                    <a:rPr lang="en-US"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b="0" i="1" smtClean="0">
                                      <a:solidFill>
                                        <a:schemeClr val="tx1">
                                          <a:lumMod val="95000"/>
                                        </a:schemeClr>
                                      </a:solidFill>
                                      <a:latin typeface="Cambria Math" panose="02040503050406030204" pitchFamily="18" charset="0"/>
                                      <a:ea typeface="Cambria Math" panose="02040503050406030204" pitchFamily="18" charset="0"/>
                                    </a:rPr>
                                    <m:t>𝑎𝑡</m:t>
                                  </m:r>
                                </m:sup>
                              </m:sSubSup>
                              <m:r>
                                <a:rPr lang="ar-AE" sz="1200" i="1">
                                  <a:solidFill>
                                    <a:schemeClr val="tx1">
                                      <a:lumMod val="95000"/>
                                    </a:schemeClr>
                                  </a:solidFill>
                                  <a:latin typeface="Cambria Math" panose="02040503050406030204" pitchFamily="18" charset="0"/>
                                </a:rPr>
                                <m:t>|</m:t>
                              </m:r>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ar-AE" sz="1200" i="1">
                                  <a:solidFill>
                                    <a:schemeClr val="tx1">
                                      <a:lumMod val="95000"/>
                                    </a:schemeClr>
                                  </a:solidFill>
                                  <a:latin typeface="Cambria Math" panose="02040503050406030204" pitchFamily="18" charset="0"/>
                                  <a:ea typeface="Cambria Math" panose="02040503050406030204" pitchFamily="18" charset="0"/>
                                </a:rPr>
                                <m:t>=1</m:t>
                              </m:r>
                              <m:r>
                                <a:rPr lang="en-US" sz="1200" i="1">
                                  <a:solidFill>
                                    <a:schemeClr val="tx1">
                                      <a:lumMod val="95000"/>
                                    </a:schemeClr>
                                  </a:solidFill>
                                  <a:latin typeface="Cambria Math" panose="02040503050406030204" pitchFamily="18" charset="0"/>
                                  <a:ea typeface="Cambria Math" panose="02040503050406030204" pitchFamily="18" charset="0"/>
                                </a:rPr>
                                <m:t>,</m:t>
                              </m:r>
                              <m:r>
                                <a:rPr lang="ar-AE" sz="1200" i="1">
                                  <a:solidFill>
                                    <a:schemeClr val="tx1">
                                      <a:lumMod val="95000"/>
                                    </a:schemeClr>
                                  </a:solidFill>
                                  <a:latin typeface="Cambria Math" panose="02040503050406030204" pitchFamily="18" charset="0"/>
                                </a:rPr>
                                <m:t>𝑒</m:t>
                              </m:r>
                            </m:sub>
                          </m:sSub>
                          <m:d>
                            <m:dPr>
                              <m:ctrlPr>
                                <a:rPr lang="ar-AE" sz="1200" i="1">
                                  <a:solidFill>
                                    <a:schemeClr val="tx1">
                                      <a:lumMod val="95000"/>
                                    </a:schemeClr>
                                  </a:solidFill>
                                  <a:latin typeface="Cambria Math" panose="02040503050406030204" pitchFamily="18" charset="0"/>
                                </a:rPr>
                              </m:ctrlPr>
                            </m:dPr>
                            <m:e>
                              <m:sSubSup>
                                <m:sSubSupPr>
                                  <m:ctrlPr>
                                    <a:rPr lang="en-US" sz="1200" b="0" i="1" smtClean="0">
                                      <a:solidFill>
                                        <a:schemeClr val="tx1">
                                          <a:lumMod val="95000"/>
                                        </a:schemeClr>
                                      </a:solidFill>
                                      <a:latin typeface="Cambria Math" panose="02040503050406030204" pitchFamily="18" charset="0"/>
                                      <a:ea typeface="Cambria Math" panose="02040503050406030204" pitchFamily="18" charset="0"/>
                                    </a:rPr>
                                  </m:ctrlPr>
                                </m:sSubSupPr>
                                <m:e>
                                  <m:r>
                                    <a:rPr lang="ar-AE" sz="1200" i="1">
                                      <a:solidFill>
                                        <a:schemeClr val="tx1">
                                          <a:lumMod val="95000"/>
                                        </a:schemeClr>
                                      </a:solidFill>
                                      <a:latin typeface="Cambria Math" panose="02040503050406030204" pitchFamily="18" charset="0"/>
                                      <a:ea typeface="Cambria Math" panose="02040503050406030204" pitchFamily="18" charset="0"/>
                                    </a:rPr>
                                    <m:t>𝜆</m:t>
                                  </m:r>
                                </m:e>
                                <m:sub>
                                  <m:r>
                                    <a:rPr lang="ar-AE"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b="0" i="1" smtClean="0">
                                      <a:solidFill>
                                        <a:schemeClr val="tx1">
                                          <a:lumMod val="95000"/>
                                        </a:schemeClr>
                                      </a:solidFill>
                                      <a:latin typeface="Cambria Math" panose="02040503050406030204" pitchFamily="18" charset="0"/>
                                      <a:ea typeface="Cambria Math" panose="02040503050406030204" pitchFamily="18" charset="0"/>
                                    </a:rPr>
                                    <m:t>𝑎𝑡</m:t>
                                  </m:r>
                                </m:sup>
                              </m:sSubSup>
                            </m:e>
                          </m:d>
                        </m:e>
                      </m:nary>
                    </m:oMath>
                  </m:oMathPara>
                </a14:m>
                <a:endParaRPr lang="en-US" sz="1200" i="1" dirty="0">
                  <a:solidFill>
                    <a:schemeClr val="tx1">
                      <a:lumMod val="95000"/>
                    </a:schemeClr>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ea typeface="Cambria Math" panose="02040503050406030204" pitchFamily="18" charset="0"/>
                        </a:rPr>
                        <m:t>×</m:t>
                      </m:r>
                      <m:nary>
                        <m:naryPr>
                          <m:chr m:val="∏"/>
                          <m:supHide m:val="on"/>
                          <m:ctrlPr>
                            <a:rPr lang="en-US" sz="1200" i="1">
                              <a:latin typeface="Cambria Math" panose="02040503050406030204" pitchFamily="18" charset="0"/>
                              <a:ea typeface="Cambria Math" panose="02040503050406030204" pitchFamily="18" charset="0"/>
                            </a:rPr>
                          </m:ctrlPr>
                        </m:naryPr>
                        <m:sub>
                          <m:sSub>
                            <m:sSubPr>
                              <m:ctrlPr>
                                <a:rPr lang="en-US" sz="1200" i="1">
                                  <a:latin typeface="Cambria Math" panose="02040503050406030204" pitchFamily="18" charset="0"/>
                                  <a:ea typeface="Cambria Math" panose="02040503050406030204" pitchFamily="18" charset="0"/>
                                </a:rPr>
                              </m:ctrlPr>
                            </m:sSubPr>
                            <m:e>
                              <m:r>
                                <m:rPr>
                                  <m:brk m:alnAt="7"/>
                                </m:rPr>
                                <a:rPr lang="en-US" sz="1200" i="1">
                                  <a:latin typeface="Cambria Math" panose="02040503050406030204" pitchFamily="18" charset="0"/>
                                  <a:ea typeface="Cambria Math" panose="02040503050406030204" pitchFamily="18" charset="0"/>
                                </a:rPr>
                                <m:t>𝑑</m:t>
                              </m:r>
                            </m:e>
                            <m:sub>
                              <m:r>
                                <m:rPr>
                                  <m:brk m:alnAt="7"/>
                                </m:rPr>
                                <a:rPr lang="en-US" sz="1200" i="1">
                                  <a:latin typeface="Cambria Math" panose="02040503050406030204" pitchFamily="18" charset="0"/>
                                  <a:ea typeface="Cambria Math" panose="02040503050406030204" pitchFamily="18" charset="0"/>
                                </a:rPr>
                                <m:t>𝑖</m:t>
                              </m:r>
                            </m:sub>
                          </m:sSub>
                          <m:r>
                            <m:rPr>
                              <m:brk m:alnAt="7"/>
                            </m:rP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1</m:t>
                          </m:r>
                        </m:sub>
                        <m:sup/>
                        <m:e>
                          <m:sSub>
                            <m:sSubPr>
                              <m:ctrlPr>
                                <a:rPr lang="en-US" sz="1200" i="1">
                                  <a:solidFill>
                                    <a:schemeClr val="tx1">
                                      <a:lumMod val="95000"/>
                                    </a:schemeClr>
                                  </a:solidFill>
                                  <a:latin typeface="Cambria Math" panose="02040503050406030204" pitchFamily="18" charset="0"/>
                                  <a:ea typeface="Cambria Math" panose="02040503050406030204" pitchFamily="18" charset="0"/>
                                </a:rPr>
                              </m:ctrlPr>
                            </m:sSubPr>
                            <m:e>
                              <m:r>
                                <a:rPr lang="en-US" sz="1200" i="1">
                                  <a:solidFill>
                                    <a:schemeClr val="tx1">
                                      <a:lumMod val="95000"/>
                                    </a:schemeClr>
                                  </a:solidFill>
                                  <a:latin typeface="Cambria Math" panose="02040503050406030204" pitchFamily="18" charset="0"/>
                                  <a:ea typeface="Cambria Math" panose="02040503050406030204" pitchFamily="18" charset="0"/>
                                </a:rPr>
                                <m:t>𝑃</m:t>
                              </m:r>
                            </m:e>
                            <m:sub>
                              <m:r>
                                <a:rPr lang="en-US" sz="1200" i="1">
                                  <a:solidFill>
                                    <a:schemeClr val="tx1">
                                      <a:lumMod val="95000"/>
                                    </a:schemeClr>
                                  </a:solidFill>
                                  <a:latin typeface="Cambria Math" panose="02040503050406030204" pitchFamily="18" charset="0"/>
                                  <a:ea typeface="Cambria Math" panose="02040503050406030204" pitchFamily="18" charset="0"/>
                                </a:rPr>
                                <m:t>𝑒</m:t>
                              </m:r>
                            </m:sub>
                          </m:sSub>
                          <m:d>
                            <m:dPr>
                              <m:ctrlPr>
                                <a:rPr lang="en-US" sz="1200" i="1">
                                  <a:solidFill>
                                    <a:schemeClr val="tx1">
                                      <a:lumMod val="95000"/>
                                    </a:schemeClr>
                                  </a:solidFill>
                                  <a:latin typeface="Cambria Math" panose="02040503050406030204" pitchFamily="18" charset="0"/>
                                  <a:ea typeface="Cambria Math" panose="02040503050406030204" pitchFamily="18" charset="0"/>
                                </a:rPr>
                              </m:ctrlPr>
                            </m:dPr>
                            <m:e>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en-US" sz="1200" i="1">
                                  <a:solidFill>
                                    <a:schemeClr val="tx1">
                                      <a:lumMod val="95000"/>
                                    </a:schemeClr>
                                  </a:solidFill>
                                  <a:latin typeface="Cambria Math" panose="02040503050406030204" pitchFamily="18" charset="0"/>
                                  <a:ea typeface="Cambria Math" panose="02040503050406030204" pitchFamily="18" charset="0"/>
                                </a:rPr>
                                <m:t>=</m:t>
                              </m:r>
                              <m:r>
                                <a:rPr lang="en-US" sz="1200" b="0" i="1" smtClean="0">
                                  <a:solidFill>
                                    <a:schemeClr val="tx1">
                                      <a:lumMod val="95000"/>
                                    </a:schemeClr>
                                  </a:solidFill>
                                  <a:latin typeface="Cambria Math" panose="02040503050406030204" pitchFamily="18" charset="0"/>
                                  <a:ea typeface="Cambria Math" panose="02040503050406030204" pitchFamily="18" charset="0"/>
                                </a:rPr>
                                <m:t>1</m:t>
                              </m:r>
                            </m:e>
                          </m:d>
                        </m:e>
                      </m:nary>
                      <m:nary>
                        <m:naryPr>
                          <m:chr m:val="∏"/>
                          <m:supHide m:val="on"/>
                          <m:ctrlPr>
                            <a:rPr lang="en-US" sz="1200" i="1">
                              <a:latin typeface="Cambria Math" panose="02040503050406030204" pitchFamily="18" charset="0"/>
                              <a:ea typeface="Cambria Math" panose="02040503050406030204" pitchFamily="18" charset="0"/>
                            </a:rPr>
                          </m:ctrlPr>
                        </m:naryPr>
                        <m:sub>
                          <m:sSub>
                            <m:sSubPr>
                              <m:ctrlPr>
                                <a:rPr lang="en-US" sz="1200" i="1">
                                  <a:latin typeface="Cambria Math" panose="02040503050406030204" pitchFamily="18" charset="0"/>
                                  <a:ea typeface="Cambria Math" panose="02040503050406030204" pitchFamily="18" charset="0"/>
                                </a:rPr>
                              </m:ctrlPr>
                            </m:sSubPr>
                            <m:e>
                              <m:r>
                                <m:rPr>
                                  <m:brk m:alnAt="7"/>
                                </m:rPr>
                                <a:rPr lang="en-US" sz="1200" i="1">
                                  <a:latin typeface="Cambria Math" panose="02040503050406030204" pitchFamily="18" charset="0"/>
                                  <a:ea typeface="Cambria Math" panose="02040503050406030204" pitchFamily="18" charset="0"/>
                                </a:rPr>
                                <m:t>𝑑</m:t>
                              </m:r>
                            </m:e>
                            <m:sub>
                              <m:r>
                                <m:rPr>
                                  <m:brk m:alnAt="7"/>
                                </m:rPr>
                                <a:rPr lang="en-US" sz="1200" i="1">
                                  <a:latin typeface="Cambria Math" panose="02040503050406030204" pitchFamily="18" charset="0"/>
                                  <a:ea typeface="Cambria Math" panose="02040503050406030204" pitchFamily="18" charset="0"/>
                                </a:rPr>
                                <m:t>𝑖</m:t>
                              </m:r>
                            </m:sub>
                          </m:sSub>
                          <m:r>
                            <m:rPr>
                              <m:brk m:alnAt="7"/>
                            </m:rP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0</m:t>
                          </m:r>
                        </m:sub>
                        <m:sup/>
                        <m:e>
                          <m:sSub>
                            <m:sSubPr>
                              <m:ctrlPr>
                                <a:rPr lang="en-US" sz="1200" i="1">
                                  <a:solidFill>
                                    <a:schemeClr val="tx1">
                                      <a:lumMod val="95000"/>
                                    </a:schemeClr>
                                  </a:solidFill>
                                  <a:latin typeface="Cambria Math" panose="02040503050406030204" pitchFamily="18" charset="0"/>
                                  <a:ea typeface="Cambria Math" panose="02040503050406030204" pitchFamily="18" charset="0"/>
                                </a:rPr>
                              </m:ctrlPr>
                            </m:sSubPr>
                            <m:e>
                              <m:r>
                                <a:rPr lang="en-US" sz="1200" i="1">
                                  <a:solidFill>
                                    <a:schemeClr val="tx1">
                                      <a:lumMod val="95000"/>
                                    </a:schemeClr>
                                  </a:solidFill>
                                  <a:latin typeface="Cambria Math" panose="02040503050406030204" pitchFamily="18" charset="0"/>
                                  <a:ea typeface="Cambria Math" panose="02040503050406030204" pitchFamily="18" charset="0"/>
                                </a:rPr>
                                <m:t>𝑃</m:t>
                              </m:r>
                            </m:e>
                            <m:sub>
                              <m:r>
                                <a:rPr lang="en-US" sz="1200" i="1">
                                  <a:solidFill>
                                    <a:schemeClr val="tx1">
                                      <a:lumMod val="95000"/>
                                    </a:schemeClr>
                                  </a:solidFill>
                                  <a:latin typeface="Cambria Math" panose="02040503050406030204" pitchFamily="18" charset="0"/>
                                  <a:ea typeface="Cambria Math" panose="02040503050406030204" pitchFamily="18" charset="0"/>
                                </a:rPr>
                                <m:t>𝑒</m:t>
                              </m:r>
                            </m:sub>
                          </m:sSub>
                          <m:d>
                            <m:dPr>
                              <m:ctrlPr>
                                <a:rPr lang="en-US" sz="1200" i="1">
                                  <a:solidFill>
                                    <a:schemeClr val="tx1">
                                      <a:lumMod val="95000"/>
                                    </a:schemeClr>
                                  </a:solidFill>
                                  <a:latin typeface="Cambria Math" panose="02040503050406030204" pitchFamily="18" charset="0"/>
                                  <a:ea typeface="Cambria Math" panose="02040503050406030204" pitchFamily="18" charset="0"/>
                                </a:rPr>
                              </m:ctrlPr>
                            </m:dPr>
                            <m:e>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en-US" sz="1200" i="1">
                                  <a:solidFill>
                                    <a:schemeClr val="tx1">
                                      <a:lumMod val="95000"/>
                                    </a:schemeClr>
                                  </a:solidFill>
                                  <a:latin typeface="Cambria Math" panose="02040503050406030204" pitchFamily="18" charset="0"/>
                                  <a:ea typeface="Cambria Math" panose="02040503050406030204" pitchFamily="18" charset="0"/>
                                </a:rPr>
                                <m:t>=0</m:t>
                              </m:r>
                            </m:e>
                          </m:d>
                          <m:r>
                            <a:rPr lang="en-US" sz="1200" i="1">
                              <a:solidFill>
                                <a:schemeClr val="tx1">
                                  <a:lumMod val="95000"/>
                                </a:schemeClr>
                              </a:solidFill>
                              <a:latin typeface="Cambria Math" panose="02040503050406030204" pitchFamily="18" charset="0"/>
                              <a:ea typeface="Cambria Math" panose="02040503050406030204" pitchFamily="18" charset="0"/>
                            </a:rPr>
                            <m:t> </m:t>
                          </m:r>
                        </m:e>
                      </m:nary>
                    </m:oMath>
                  </m:oMathPara>
                </a14:m>
                <a:endParaRPr lang="en-GB" sz="1200" dirty="0"/>
              </a:p>
              <a:p>
                <a:endParaRPr lang="en-GB" sz="1200" dirty="0"/>
              </a:p>
              <a:p>
                <a:r>
                  <a:rPr lang="en-GB" sz="1200" dirty="0"/>
                  <a:t>Modelling assumptions:</a:t>
                </a:r>
              </a:p>
              <a:p>
                <a:pPr marL="228600" indent="-228600">
                  <a:buFont typeface="+mj-lt"/>
                  <a:buAutoNum type="arabicPeriod"/>
                </a:pPr>
                <a:r>
                  <a:rPr lang="en-GB" sz="1200" dirty="0"/>
                  <a:t>We focus on travel time and log(A/T) values for signal summaries. We assume travel time residuals and magnitude residuals are independent (</a:t>
                </a:r>
                <a14:m>
                  <m:oMath xmlns:m="http://schemas.openxmlformats.org/officeDocument/2006/math">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m:rPr>
                            <m:sty m:val="p"/>
                          </m:rPr>
                          <a:rPr lang="el-GR" sz="1200" i="1">
                            <a:solidFill>
                              <a:schemeClr val="tx1">
                                <a:lumMod val="95000"/>
                              </a:schemeClr>
                            </a:solidFill>
                            <a:latin typeface="Cambria Math" panose="02040503050406030204" pitchFamily="18" charset="0"/>
                            <a:ea typeface="Cambria Math" panose="02040503050406030204" pitchFamily="18" charset="0"/>
                          </a:rPr>
                          <m:t>Λ</m:t>
                        </m:r>
                      </m:e>
                      <m:sub>
                        <m:r>
                          <a:rPr lang="en-US"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𝑡</m:t>
                        </m:r>
                      </m:sup>
                    </m:sSubSup>
                  </m:oMath>
                </a14:m>
                <a:r>
                  <a:rPr lang="en-GB" sz="1200" dirty="0"/>
                  <a:t>,</a:t>
                </a:r>
                <a:r>
                  <a:rPr lang="en-US" sz="1200" dirty="0">
                    <a:solidFill>
                      <a:schemeClr val="tx1">
                        <a:lumMod val="95000"/>
                      </a:schemeClr>
                    </a:solidFill>
                    <a:ea typeface="Cambria Math" panose="02040503050406030204" pitchFamily="18" charset="0"/>
                  </a:rPr>
                  <a:t> </a:t>
                </a:r>
                <a14:m>
                  <m:oMath xmlns:m="http://schemas.openxmlformats.org/officeDocument/2006/math">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m:rPr>
                            <m:sty m:val="p"/>
                          </m:rPr>
                          <a:rPr lang="el-GR" sz="1200" i="1">
                            <a:solidFill>
                              <a:schemeClr val="tx1">
                                <a:lumMod val="95000"/>
                              </a:schemeClr>
                            </a:solidFill>
                            <a:latin typeface="Cambria Math" panose="02040503050406030204" pitchFamily="18" charset="0"/>
                            <a:ea typeface="Cambria Math" panose="02040503050406030204" pitchFamily="18" charset="0"/>
                          </a:rPr>
                          <m:t>Λ</m:t>
                        </m:r>
                      </m:e>
                      <m:sub>
                        <m:r>
                          <a:rPr lang="en-US"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𝑎𝑡</m:t>
                        </m:r>
                      </m:sup>
                    </m:sSubSup>
                  </m:oMath>
                </a14:m>
                <a:r>
                  <a:rPr lang="en-GB" sz="1200" dirty="0"/>
                  <a:t>).</a:t>
                </a:r>
              </a:p>
              <a:p>
                <a:pPr marL="228600" indent="-228600">
                  <a:buFont typeface="+mj-lt"/>
                  <a:buAutoNum type="arabicPeriod"/>
                </a:pPr>
                <a:r>
                  <a:rPr lang="en-US" sz="1200" dirty="0">
                    <a:solidFill>
                      <a:schemeClr val="tx1">
                        <a:lumMod val="95000"/>
                      </a:schemeClr>
                    </a:solidFill>
                    <a:ea typeface="Cambria Math" panose="02040503050406030204" pitchFamily="18" charset="0"/>
                  </a:rPr>
                  <a:t>Travel time </a:t>
                </a:r>
                <a14:m>
                  <m:oMath xmlns:m="http://schemas.openxmlformats.org/officeDocument/2006/math">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m:rPr>
                            <m:sty m:val="p"/>
                          </m:rPr>
                          <a:rPr lang="el-GR" sz="1200" i="1">
                            <a:solidFill>
                              <a:schemeClr val="tx1">
                                <a:lumMod val="95000"/>
                              </a:schemeClr>
                            </a:solidFill>
                            <a:latin typeface="Cambria Math" panose="02040503050406030204" pitchFamily="18" charset="0"/>
                            <a:ea typeface="Cambria Math" panose="02040503050406030204" pitchFamily="18" charset="0"/>
                          </a:rPr>
                          <m:t>Λ</m:t>
                        </m:r>
                      </m:e>
                      <m:sub>
                        <m:r>
                          <a:rPr lang="en-US"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𝑡</m:t>
                        </m:r>
                      </m:sup>
                    </m:sSubSup>
                    <m:r>
                      <a:rPr lang="en-US" sz="1200" b="0" i="1" smtClean="0">
                        <a:solidFill>
                          <a:schemeClr val="tx1">
                            <a:lumMod val="95000"/>
                          </a:schemeClr>
                        </a:solidFill>
                        <a:latin typeface="Cambria Math" panose="02040503050406030204" pitchFamily="18" charset="0"/>
                        <a:ea typeface="Cambria Math" panose="02040503050406030204" pitchFamily="18" charset="0"/>
                      </a:rPr>
                      <m:t>=</m:t>
                    </m:r>
                    <m:sSup>
                      <m:sSupPr>
                        <m:ctrlPr>
                          <a:rPr lang="en-US" sz="1200" b="0" i="1" smtClean="0">
                            <a:solidFill>
                              <a:schemeClr val="tx1">
                                <a:lumMod val="95000"/>
                              </a:schemeClr>
                            </a:solidFill>
                            <a:latin typeface="Cambria Math" panose="02040503050406030204" pitchFamily="18" charset="0"/>
                            <a:ea typeface="Cambria Math" panose="02040503050406030204" pitchFamily="18" charset="0"/>
                          </a:rPr>
                        </m:ctrlPr>
                      </m:sSupPr>
                      <m:e>
                        <m:r>
                          <a:rPr lang="en-US" sz="1200" b="0" i="1" smtClean="0">
                            <a:solidFill>
                              <a:schemeClr val="tx1">
                                <a:lumMod val="95000"/>
                              </a:schemeClr>
                            </a:solidFill>
                            <a:latin typeface="Cambria Math" panose="02040503050406030204" pitchFamily="18" charset="0"/>
                            <a:ea typeface="Cambria Math" panose="02040503050406030204" pitchFamily="18" charset="0"/>
                          </a:rPr>
                          <m:t>𝑒</m:t>
                        </m:r>
                      </m:e>
                      <m:sup>
                        <m:r>
                          <a:rPr lang="en-US" sz="1200" b="0" i="1" smtClean="0">
                            <a:solidFill>
                              <a:schemeClr val="tx1">
                                <a:lumMod val="95000"/>
                              </a:schemeClr>
                            </a:solidFill>
                            <a:latin typeface="Cambria Math" panose="02040503050406030204" pitchFamily="18" charset="0"/>
                            <a:ea typeface="Cambria Math" panose="02040503050406030204" pitchFamily="18" charset="0"/>
                          </a:rPr>
                          <m:t>𝑡</m:t>
                        </m:r>
                      </m:sup>
                    </m:sSup>
                    <m:r>
                      <a:rPr lang="en-US" sz="1200" b="0" i="1" smtClean="0">
                        <a:solidFill>
                          <a:schemeClr val="tx1">
                            <a:lumMod val="95000"/>
                          </a:schemeClr>
                        </a:solidFill>
                        <a:latin typeface="Cambria Math" panose="02040503050406030204" pitchFamily="18" charset="0"/>
                        <a:ea typeface="Cambria Math" panose="02040503050406030204" pitchFamily="18" charset="0"/>
                      </a:rPr>
                      <m:t>+</m:t>
                    </m:r>
                    <m:r>
                      <a:rPr lang="en-US" sz="1200" b="0" i="1" smtClean="0">
                        <a:solidFill>
                          <a:schemeClr val="tx1">
                            <a:lumMod val="95000"/>
                          </a:schemeClr>
                        </a:solidFill>
                        <a:latin typeface="Cambria Math" panose="02040503050406030204" pitchFamily="18" charset="0"/>
                        <a:ea typeface="Cambria Math" panose="02040503050406030204" pitchFamily="18" charset="0"/>
                      </a:rPr>
                      <m:t>𝑇𝑇</m:t>
                    </m:r>
                    <m:d>
                      <m:dPr>
                        <m:ctrlPr>
                          <a:rPr lang="en-US" sz="1200" b="0" i="1" smtClean="0">
                            <a:solidFill>
                              <a:schemeClr val="tx1">
                                <a:lumMod val="95000"/>
                              </a:schemeClr>
                            </a:solidFill>
                            <a:latin typeface="Cambria Math" panose="02040503050406030204" pitchFamily="18" charset="0"/>
                            <a:ea typeface="Cambria Math" panose="02040503050406030204" pitchFamily="18" charset="0"/>
                          </a:rPr>
                        </m:ctrlPr>
                      </m:dPr>
                      <m:e>
                        <m:sSubSup>
                          <m:sSubSupPr>
                            <m:ctrlPr>
                              <a:rPr lang="en-US" sz="1200" b="0" i="1" smtClean="0">
                                <a:solidFill>
                                  <a:schemeClr val="tx1">
                                    <a:lumMod val="95000"/>
                                  </a:schemeClr>
                                </a:solidFill>
                                <a:latin typeface="Cambria Math" panose="02040503050406030204" pitchFamily="18" charset="0"/>
                                <a:ea typeface="Cambria Math" panose="02040503050406030204" pitchFamily="18" charset="0"/>
                              </a:rPr>
                            </m:ctrlPr>
                          </m:sSubSupPr>
                          <m:e>
                            <m:r>
                              <m:rPr>
                                <m:sty m:val="p"/>
                              </m:rPr>
                              <a:rPr lang="el-GR" sz="1200" i="1">
                                <a:latin typeface="Cambria Math" panose="02040503050406030204" pitchFamily="18" charset="0"/>
                                <a:ea typeface="Cambria Math" panose="02040503050406030204" pitchFamily="18" charset="0"/>
                              </a:rPr>
                              <m:t>Δ</m:t>
                            </m:r>
                          </m:e>
                          <m:sub>
                            <m:r>
                              <a:rPr lang="en-US" sz="1200" i="1">
                                <a:latin typeface="Cambria Math" panose="02040503050406030204" pitchFamily="18" charset="0"/>
                                <a:ea typeface="Cambria Math" panose="02040503050406030204" pitchFamily="18" charset="0"/>
                              </a:rPr>
                              <m:t>𝑖</m:t>
                            </m:r>
                          </m:sub>
                          <m:sup>
                            <m:r>
                              <a:rPr lang="en-US" sz="1200" b="0" i="1" smtClean="0">
                                <a:latin typeface="Cambria Math" panose="02040503050406030204" pitchFamily="18" charset="0"/>
                                <a:ea typeface="Cambria Math" panose="02040503050406030204" pitchFamily="18" charset="0"/>
                              </a:rPr>
                              <m:t>𝑒</m:t>
                            </m:r>
                          </m:sup>
                        </m:sSubSup>
                        <m:r>
                          <a:rPr lang="en-US" sz="1200" b="0" i="1" smtClean="0">
                            <a:latin typeface="Cambria Math" panose="02040503050406030204" pitchFamily="18" charset="0"/>
                            <a:ea typeface="Cambria Math" panose="02040503050406030204" pitchFamily="18" charset="0"/>
                          </a:rPr>
                          <m:t>,</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𝑑</m:t>
                            </m:r>
                          </m:sub>
                        </m:sSub>
                      </m:e>
                    </m:d>
                    <m:r>
                      <a:rPr lang="en-US" sz="1200" b="0" i="1" smtClean="0">
                        <a:latin typeface="Cambria Math" panose="02040503050406030204" pitchFamily="18" charset="0"/>
                        <a:ea typeface="Cambria Math" panose="02040503050406030204" pitchFamily="18" charset="0"/>
                      </a:rPr>
                      <m:t>+</m:t>
                    </m:r>
                    <m:sSubSup>
                      <m:sSubSupPr>
                        <m:ctrlPr>
                          <a:rPr lang="en-US" sz="1200" b="0" i="1" smtClean="0">
                            <a:latin typeface="Cambria Math" panose="02040503050406030204" pitchFamily="18" charset="0"/>
                            <a:ea typeface="Cambria Math" panose="02040503050406030204" pitchFamily="18" charset="0"/>
                          </a:rPr>
                        </m:ctrlPr>
                      </m:sSubSupPr>
                      <m:e>
                        <m:r>
                          <a:rPr lang="en-US" sz="1200" b="0" i="1" smtClean="0">
                            <a:latin typeface="Cambria Math" panose="02040503050406030204" pitchFamily="18" charset="0"/>
                            <a:ea typeface="Cambria Math" panose="02040503050406030204" pitchFamily="18" charset="0"/>
                          </a:rPr>
                          <m:t>𝜖</m:t>
                        </m:r>
                      </m:e>
                      <m:sub>
                        <m:r>
                          <a:rPr lang="en-US" sz="1200" b="0" i="1" smtClean="0">
                            <a:latin typeface="Cambria Math" panose="02040503050406030204" pitchFamily="18" charset="0"/>
                            <a:ea typeface="Cambria Math" panose="02040503050406030204" pitchFamily="18" charset="0"/>
                          </a:rPr>
                          <m:t>𝑖</m:t>
                        </m:r>
                      </m:sub>
                      <m:sup>
                        <m:r>
                          <a:rPr lang="en-US" sz="1200" b="0" i="1" smtClean="0">
                            <a:latin typeface="Cambria Math" panose="02040503050406030204" pitchFamily="18" charset="0"/>
                            <a:ea typeface="Cambria Math" panose="02040503050406030204" pitchFamily="18" charset="0"/>
                          </a:rPr>
                          <m:t>𝑡</m:t>
                        </m:r>
                      </m:sup>
                    </m:sSubSup>
                    <m:r>
                      <a:rPr lang="en-US" sz="1200" b="0" i="0" smtClean="0">
                        <a:latin typeface="Cambria Math" panose="02040503050406030204" pitchFamily="18" charset="0"/>
                        <a:ea typeface="Cambria Math" panose="02040503050406030204" pitchFamily="18" charset="0"/>
                      </a:rPr>
                      <m:t>,</m:t>
                    </m:r>
                  </m:oMath>
                </a14:m>
                <a:r>
                  <a:rPr lang="en-GB" sz="1200" dirty="0"/>
                  <a:t> where </a:t>
                </a:r>
                <a14:m>
                  <m:oMath xmlns:m="http://schemas.openxmlformats.org/officeDocument/2006/math">
                    <m:r>
                      <a:rPr lang="en-US" sz="1200" b="0" i="1" smtClean="0">
                        <a:latin typeface="Cambria Math" panose="02040503050406030204" pitchFamily="18" charset="0"/>
                      </a:rPr>
                      <m:t>𝑇𝑇</m:t>
                    </m:r>
                  </m:oMath>
                </a14:m>
                <a:r>
                  <a:rPr lang="en-GB" sz="1200" dirty="0"/>
                  <a:t> is the travel time function of the first primary phase, a function of the event-station distance </a:t>
                </a:r>
                <a14:m>
                  <m:oMath xmlns:m="http://schemas.openxmlformats.org/officeDocument/2006/math">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m:rPr>
                            <m:sty m:val="p"/>
                          </m:rPr>
                          <a:rPr lang="el-GR" sz="1200" i="1">
                            <a:latin typeface="Cambria Math" panose="02040503050406030204" pitchFamily="18" charset="0"/>
                            <a:ea typeface="Cambria Math" panose="02040503050406030204" pitchFamily="18" charset="0"/>
                          </a:rPr>
                          <m:t>Δ</m:t>
                        </m:r>
                      </m:e>
                      <m:sub>
                        <m:r>
                          <a:rPr lang="en-US" sz="1200" i="1">
                            <a:latin typeface="Cambria Math" panose="02040503050406030204" pitchFamily="18" charset="0"/>
                            <a:ea typeface="Cambria Math" panose="02040503050406030204" pitchFamily="18" charset="0"/>
                          </a:rPr>
                          <m:t>𝑖</m:t>
                        </m:r>
                      </m:sub>
                      <m:sup>
                        <m:r>
                          <a:rPr lang="en-US" sz="1200" i="1">
                            <a:latin typeface="Cambria Math" panose="02040503050406030204" pitchFamily="18" charset="0"/>
                            <a:ea typeface="Cambria Math" panose="02040503050406030204" pitchFamily="18" charset="0"/>
                          </a:rPr>
                          <m:t>𝑒</m:t>
                        </m:r>
                      </m:sup>
                    </m:sSubSup>
                  </m:oMath>
                </a14:m>
                <a:r>
                  <a:rPr lang="en-GB" sz="1200" dirty="0"/>
                  <a:t> and the event depth </a:t>
                </a:r>
                <a14:m>
                  <m:oMath xmlns:m="http://schemas.openxmlformats.org/officeDocument/2006/math">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𝑒</m:t>
                        </m:r>
                      </m:e>
                      <m:sub>
                        <m:r>
                          <a:rPr lang="en-US" sz="1200" i="1">
                            <a:latin typeface="Cambria Math" panose="02040503050406030204" pitchFamily="18" charset="0"/>
                            <a:ea typeface="Cambria Math" panose="02040503050406030204" pitchFamily="18" charset="0"/>
                          </a:rPr>
                          <m:t>𝑑</m:t>
                        </m:r>
                      </m:sub>
                    </m:sSub>
                  </m:oMath>
                </a14:m>
                <a:r>
                  <a:rPr lang="en-GB" sz="1200" dirty="0"/>
                  <a:t>.</a:t>
                </a:r>
              </a:p>
              <a:p>
                <a:pPr marL="228600" indent="-228600">
                  <a:buFont typeface="+mj-lt"/>
                  <a:buAutoNum type="arabicPeriod"/>
                </a:pPr>
                <a:r>
                  <a:rPr lang="en-GB" sz="1200" dirty="0"/>
                  <a:t>Log(A/T) </a:t>
                </a:r>
                <a14:m>
                  <m:oMath xmlns:m="http://schemas.openxmlformats.org/officeDocument/2006/math">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m:rPr>
                            <m:sty m:val="p"/>
                          </m:rPr>
                          <a:rPr lang="el-GR" sz="1200" i="1">
                            <a:solidFill>
                              <a:schemeClr val="tx1">
                                <a:lumMod val="95000"/>
                              </a:schemeClr>
                            </a:solidFill>
                            <a:latin typeface="Cambria Math" panose="02040503050406030204" pitchFamily="18" charset="0"/>
                            <a:ea typeface="Cambria Math" panose="02040503050406030204" pitchFamily="18" charset="0"/>
                          </a:rPr>
                          <m:t>Λ</m:t>
                        </m:r>
                      </m:e>
                      <m:sub>
                        <m:r>
                          <a:rPr lang="en-US"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𝑡</m:t>
                        </m:r>
                      </m:sup>
                    </m:sSubSup>
                    <m:r>
                      <a:rPr lang="en-US" sz="1200" i="1">
                        <a:solidFill>
                          <a:schemeClr val="tx1">
                            <a:lumMod val="95000"/>
                          </a:schemeClr>
                        </a:solidFill>
                        <a:latin typeface="Cambria Math" panose="02040503050406030204" pitchFamily="18" charset="0"/>
                        <a:ea typeface="Cambria Math" panose="02040503050406030204" pitchFamily="18" charset="0"/>
                      </a:rPr>
                      <m:t>=</m:t>
                    </m:r>
                    <m:sSub>
                      <m:sSubPr>
                        <m:ctrlPr>
                          <a:rPr lang="en-US" sz="1200" b="0" i="1" smtClean="0">
                            <a:solidFill>
                              <a:schemeClr val="tx1">
                                <a:lumMod val="95000"/>
                              </a:schemeClr>
                            </a:solidFill>
                            <a:latin typeface="Cambria Math" panose="02040503050406030204" pitchFamily="18" charset="0"/>
                            <a:ea typeface="Cambria Math" panose="02040503050406030204" pitchFamily="18" charset="0"/>
                          </a:rPr>
                        </m:ctrlPr>
                      </m:sSubPr>
                      <m:e>
                        <m:r>
                          <a:rPr lang="en-US" sz="1200" b="0" i="1" smtClean="0">
                            <a:solidFill>
                              <a:schemeClr val="tx1">
                                <a:lumMod val="95000"/>
                              </a:schemeClr>
                            </a:solidFill>
                            <a:latin typeface="Cambria Math" panose="02040503050406030204" pitchFamily="18" charset="0"/>
                            <a:ea typeface="Cambria Math" panose="02040503050406030204" pitchFamily="18" charset="0"/>
                          </a:rPr>
                          <m:t>𝑒</m:t>
                        </m:r>
                      </m:e>
                      <m:sub>
                        <m:r>
                          <a:rPr lang="en-US" sz="1200" b="0" i="1" smtClean="0">
                            <a:solidFill>
                              <a:schemeClr val="tx1">
                                <a:lumMod val="95000"/>
                              </a:schemeClr>
                            </a:solidFill>
                            <a:latin typeface="Cambria Math" panose="02040503050406030204" pitchFamily="18" charset="0"/>
                            <a:ea typeface="Cambria Math" panose="02040503050406030204" pitchFamily="18" charset="0"/>
                          </a:rPr>
                          <m:t>𝑚𝑏</m:t>
                        </m:r>
                      </m:sub>
                    </m:sSub>
                    <m:r>
                      <a:rPr lang="en-US" sz="1200" b="0" i="1" smtClean="0">
                        <a:solidFill>
                          <a:schemeClr val="tx1">
                            <a:lumMod val="95000"/>
                          </a:schemeClr>
                        </a:solidFill>
                        <a:latin typeface="Cambria Math" panose="02040503050406030204" pitchFamily="18" charset="0"/>
                        <a:ea typeface="Cambria Math" panose="02040503050406030204" pitchFamily="18" charset="0"/>
                      </a:rPr>
                      <m:t>−</m:t>
                    </m:r>
                    <m:r>
                      <a:rPr lang="en-US" sz="1200" b="0" i="1" smtClean="0">
                        <a:solidFill>
                          <a:schemeClr val="tx1">
                            <a:lumMod val="95000"/>
                          </a:schemeClr>
                        </a:solidFill>
                        <a:latin typeface="Cambria Math" panose="02040503050406030204" pitchFamily="18" charset="0"/>
                        <a:ea typeface="Cambria Math" panose="02040503050406030204" pitchFamily="18" charset="0"/>
                      </a:rPr>
                      <m:t>𝑉𝐶</m:t>
                    </m:r>
                    <m:d>
                      <m:dPr>
                        <m:ctrlPr>
                          <a:rPr lang="en-US" sz="1200" i="1">
                            <a:solidFill>
                              <a:schemeClr val="tx1">
                                <a:lumMod val="95000"/>
                              </a:schemeClr>
                            </a:solidFill>
                            <a:latin typeface="Cambria Math" panose="02040503050406030204" pitchFamily="18" charset="0"/>
                            <a:ea typeface="Cambria Math" panose="02040503050406030204" pitchFamily="18" charset="0"/>
                          </a:rPr>
                        </m:ctrlPr>
                      </m:dPr>
                      <m:e>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m:rPr>
                                <m:sty m:val="p"/>
                              </m:rPr>
                              <a:rPr lang="el-GR" sz="1200" i="1">
                                <a:latin typeface="Cambria Math" panose="02040503050406030204" pitchFamily="18" charset="0"/>
                                <a:ea typeface="Cambria Math" panose="02040503050406030204" pitchFamily="18" charset="0"/>
                              </a:rPr>
                              <m:t>Δ</m:t>
                            </m:r>
                          </m:e>
                          <m:sub>
                            <m:r>
                              <a:rPr lang="en-US" sz="1200" i="1">
                                <a:latin typeface="Cambria Math" panose="02040503050406030204" pitchFamily="18" charset="0"/>
                                <a:ea typeface="Cambria Math" panose="02040503050406030204" pitchFamily="18" charset="0"/>
                              </a:rPr>
                              <m:t>𝑖</m:t>
                            </m:r>
                          </m:sub>
                          <m:sup>
                            <m:r>
                              <a:rPr lang="en-US" sz="1200" i="1">
                                <a:latin typeface="Cambria Math" panose="02040503050406030204" pitchFamily="18" charset="0"/>
                                <a:ea typeface="Cambria Math" panose="02040503050406030204" pitchFamily="18" charset="0"/>
                              </a:rPr>
                              <m:t>𝑒</m:t>
                            </m:r>
                          </m:sup>
                        </m:sSubSup>
                        <m:r>
                          <a:rPr lang="en-US" sz="1200" i="1">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𝑒</m:t>
                            </m:r>
                          </m:e>
                          <m:sub>
                            <m:r>
                              <a:rPr lang="en-US" sz="1200" i="1">
                                <a:latin typeface="Cambria Math" panose="02040503050406030204" pitchFamily="18" charset="0"/>
                                <a:ea typeface="Cambria Math" panose="02040503050406030204" pitchFamily="18" charset="0"/>
                              </a:rPr>
                              <m:t>𝑑</m:t>
                            </m:r>
                          </m:sub>
                        </m:sSub>
                      </m:e>
                    </m:d>
                    <m:r>
                      <a:rPr lang="en-US" sz="1200" i="1">
                        <a:latin typeface="Cambria Math" panose="02040503050406030204" pitchFamily="18" charset="0"/>
                        <a:ea typeface="Cambria Math" panose="02040503050406030204" pitchFamily="18" charset="0"/>
                      </a:rPr>
                      <m:t>+</m:t>
                    </m:r>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𝜖</m:t>
                        </m:r>
                      </m:e>
                      <m:sub>
                        <m:r>
                          <a:rPr lang="en-US" sz="1200" i="1">
                            <a:latin typeface="Cambria Math" panose="02040503050406030204" pitchFamily="18" charset="0"/>
                            <a:ea typeface="Cambria Math" panose="02040503050406030204" pitchFamily="18" charset="0"/>
                          </a:rPr>
                          <m:t>𝑖</m:t>
                        </m:r>
                      </m:sub>
                      <m:sup>
                        <m:r>
                          <a:rPr lang="en-US" sz="1200" b="0" i="1" smtClean="0">
                            <a:latin typeface="Cambria Math" panose="02040503050406030204" pitchFamily="18" charset="0"/>
                            <a:ea typeface="Cambria Math" panose="02040503050406030204" pitchFamily="18" charset="0"/>
                          </a:rPr>
                          <m:t>𝑎</m:t>
                        </m:r>
                        <m:r>
                          <a:rPr lang="en-US" sz="1200" i="1">
                            <a:latin typeface="Cambria Math" panose="02040503050406030204" pitchFamily="18" charset="0"/>
                            <a:ea typeface="Cambria Math" panose="02040503050406030204" pitchFamily="18" charset="0"/>
                          </a:rPr>
                          <m:t>𝑡</m:t>
                        </m:r>
                      </m:sup>
                    </m:sSubSup>
                    <m:r>
                      <a:rPr lang="en-US" sz="1200" b="0" i="0" smtClean="0">
                        <a:latin typeface="Cambria Math" panose="02040503050406030204" pitchFamily="18" charset="0"/>
                        <a:ea typeface="Cambria Math" panose="02040503050406030204" pitchFamily="18" charset="0"/>
                      </a:rPr>
                      <m:t>, </m:t>
                    </m:r>
                  </m:oMath>
                </a14:m>
                <a:r>
                  <a:rPr lang="en-GB" sz="1200" dirty="0"/>
                  <a:t>where </a:t>
                </a:r>
                <a14:m>
                  <m:oMath xmlns:m="http://schemas.openxmlformats.org/officeDocument/2006/math">
                    <m:r>
                      <a:rPr lang="en-US" sz="1200" b="0" i="1" smtClean="0">
                        <a:latin typeface="Cambria Math" panose="02040503050406030204" pitchFamily="18" charset="0"/>
                      </a:rPr>
                      <m:t>𝑉𝐶</m:t>
                    </m:r>
                  </m:oMath>
                </a14:m>
                <a:r>
                  <a:rPr lang="en-GB" sz="1200" dirty="0"/>
                  <a:t> is the Veith and Clawson correction and </a:t>
                </a:r>
                <a14:m>
                  <m:oMath xmlns:m="http://schemas.openxmlformats.org/officeDocument/2006/math">
                    <m:sSub>
                      <m:sSubPr>
                        <m:ctrlPr>
                          <a:rPr lang="en-US" sz="1200" i="1">
                            <a:solidFill>
                              <a:schemeClr val="tx1">
                                <a:lumMod val="95000"/>
                              </a:schemeClr>
                            </a:solidFill>
                            <a:latin typeface="Cambria Math" panose="02040503050406030204" pitchFamily="18" charset="0"/>
                            <a:ea typeface="Cambria Math" panose="02040503050406030204" pitchFamily="18" charset="0"/>
                          </a:rPr>
                        </m:ctrlPr>
                      </m:sSubPr>
                      <m:e>
                        <m:r>
                          <a:rPr lang="en-US" sz="1200" i="1">
                            <a:solidFill>
                              <a:schemeClr val="tx1">
                                <a:lumMod val="95000"/>
                              </a:schemeClr>
                            </a:solidFill>
                            <a:latin typeface="Cambria Math" panose="02040503050406030204" pitchFamily="18" charset="0"/>
                            <a:ea typeface="Cambria Math" panose="02040503050406030204" pitchFamily="18" charset="0"/>
                          </a:rPr>
                          <m:t>𝑒</m:t>
                        </m:r>
                      </m:e>
                      <m:sub>
                        <m:r>
                          <a:rPr lang="en-US" sz="1200" i="1">
                            <a:solidFill>
                              <a:schemeClr val="tx1">
                                <a:lumMod val="95000"/>
                              </a:schemeClr>
                            </a:solidFill>
                            <a:latin typeface="Cambria Math" panose="02040503050406030204" pitchFamily="18" charset="0"/>
                            <a:ea typeface="Cambria Math" panose="02040503050406030204" pitchFamily="18" charset="0"/>
                          </a:rPr>
                          <m:t>𝑚𝑏</m:t>
                        </m:r>
                      </m:sub>
                    </m:sSub>
                  </m:oMath>
                </a14:m>
                <a:r>
                  <a:rPr lang="en-GB" sz="1200" dirty="0"/>
                  <a:t> is the event mb-magnitude.</a:t>
                </a:r>
              </a:p>
              <a:p>
                <a:endParaRPr lang="en-GB" sz="1200" dirty="0"/>
              </a:p>
              <a:p>
                <a:r>
                  <a:rPr lang="en-GB" sz="1200" dirty="0"/>
                  <a:t>We model </a:t>
                </a:r>
                <a14:m>
                  <m:oMath xmlns:m="http://schemas.openxmlformats.org/officeDocument/2006/math">
                    <m:sSub>
                      <m:sSubPr>
                        <m:ctrlPr>
                          <a:rPr lang="ar-AE" sz="1200" i="1">
                            <a:solidFill>
                              <a:schemeClr val="tx1">
                                <a:lumMod val="95000"/>
                              </a:schemeClr>
                            </a:solidFill>
                            <a:latin typeface="Cambria Math" panose="02040503050406030204" pitchFamily="18" charset="0"/>
                          </a:rPr>
                        </m:ctrlPr>
                      </m:sSubPr>
                      <m:e>
                        <m:r>
                          <a:rPr lang="ar-AE" sz="1200" i="1">
                            <a:solidFill>
                              <a:schemeClr val="tx1">
                                <a:lumMod val="95000"/>
                              </a:schemeClr>
                            </a:solidFill>
                            <a:latin typeface="Cambria Math" panose="02040503050406030204" pitchFamily="18" charset="0"/>
                          </a:rPr>
                          <m:t>𝑓</m:t>
                        </m:r>
                      </m:e>
                      <m:sub>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m:rPr>
                                <m:sty m:val="p"/>
                              </m:rPr>
                              <a:rPr lang="el-GR" sz="1200" i="1">
                                <a:solidFill>
                                  <a:schemeClr val="tx1">
                                    <a:lumMod val="95000"/>
                                  </a:schemeClr>
                                </a:solidFill>
                                <a:latin typeface="Cambria Math" panose="02040503050406030204" pitchFamily="18" charset="0"/>
                                <a:ea typeface="Cambria Math" panose="02040503050406030204" pitchFamily="18" charset="0"/>
                              </a:rPr>
                              <m:t>Λ</m:t>
                            </m:r>
                          </m:e>
                          <m:sub>
                            <m:r>
                              <a:rPr lang="en-US"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𝑡</m:t>
                            </m:r>
                          </m:sup>
                        </m:sSubSup>
                        <m:r>
                          <a:rPr lang="ar-AE" sz="1200" i="1">
                            <a:solidFill>
                              <a:schemeClr val="tx1">
                                <a:lumMod val="95000"/>
                              </a:schemeClr>
                            </a:solidFill>
                            <a:latin typeface="Cambria Math" panose="02040503050406030204" pitchFamily="18" charset="0"/>
                          </a:rPr>
                          <m:t>|</m:t>
                        </m:r>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ar-AE" sz="1200" i="1">
                            <a:solidFill>
                              <a:schemeClr val="tx1">
                                <a:lumMod val="95000"/>
                              </a:schemeClr>
                            </a:solidFill>
                            <a:latin typeface="Cambria Math" panose="02040503050406030204" pitchFamily="18" charset="0"/>
                            <a:ea typeface="Cambria Math" panose="02040503050406030204" pitchFamily="18" charset="0"/>
                          </a:rPr>
                          <m:t>=1</m:t>
                        </m:r>
                        <m:r>
                          <a:rPr lang="en-US" sz="1200" i="1">
                            <a:solidFill>
                              <a:schemeClr val="tx1">
                                <a:lumMod val="95000"/>
                              </a:schemeClr>
                            </a:solidFill>
                            <a:latin typeface="Cambria Math" panose="02040503050406030204" pitchFamily="18" charset="0"/>
                            <a:ea typeface="Cambria Math" panose="02040503050406030204" pitchFamily="18" charset="0"/>
                          </a:rPr>
                          <m:t>,</m:t>
                        </m:r>
                        <m:r>
                          <a:rPr lang="ar-AE" sz="1200" i="1">
                            <a:solidFill>
                              <a:schemeClr val="tx1">
                                <a:lumMod val="95000"/>
                              </a:schemeClr>
                            </a:solidFill>
                            <a:latin typeface="Cambria Math" panose="02040503050406030204" pitchFamily="18" charset="0"/>
                          </a:rPr>
                          <m:t>𝑒</m:t>
                        </m:r>
                      </m:sub>
                    </m:sSub>
                    <m:d>
                      <m:dPr>
                        <m:ctrlPr>
                          <a:rPr lang="ar-AE" sz="1200" i="1">
                            <a:solidFill>
                              <a:schemeClr val="tx1">
                                <a:lumMod val="95000"/>
                              </a:schemeClr>
                            </a:solidFill>
                            <a:latin typeface="Cambria Math" panose="02040503050406030204" pitchFamily="18" charset="0"/>
                          </a:rPr>
                        </m:ctrlPr>
                      </m:dPr>
                      <m:e>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a:rPr lang="ar-AE" sz="1200" i="1">
                                <a:solidFill>
                                  <a:schemeClr val="tx1">
                                    <a:lumMod val="95000"/>
                                  </a:schemeClr>
                                </a:solidFill>
                                <a:latin typeface="Cambria Math" panose="02040503050406030204" pitchFamily="18" charset="0"/>
                                <a:ea typeface="Cambria Math" panose="02040503050406030204" pitchFamily="18" charset="0"/>
                              </a:rPr>
                              <m:t>𝜆</m:t>
                            </m:r>
                          </m:e>
                          <m:sub>
                            <m:r>
                              <a:rPr lang="ar-AE"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𝑡</m:t>
                            </m:r>
                          </m:sup>
                        </m:sSubSup>
                      </m:e>
                    </m:d>
                  </m:oMath>
                </a14:m>
                <a:r>
                  <a:rPr lang="en-GB" sz="1200" dirty="0"/>
                  <a:t>, </a:t>
                </a:r>
                <a14:m>
                  <m:oMath xmlns:m="http://schemas.openxmlformats.org/officeDocument/2006/math">
                    <m:sSub>
                      <m:sSubPr>
                        <m:ctrlPr>
                          <a:rPr lang="ar-AE" sz="1200" i="1">
                            <a:solidFill>
                              <a:schemeClr val="tx1">
                                <a:lumMod val="95000"/>
                              </a:schemeClr>
                            </a:solidFill>
                            <a:latin typeface="Cambria Math" panose="02040503050406030204" pitchFamily="18" charset="0"/>
                          </a:rPr>
                        </m:ctrlPr>
                      </m:sSubPr>
                      <m:e>
                        <m:r>
                          <a:rPr lang="ar-AE" sz="1200" i="1">
                            <a:solidFill>
                              <a:schemeClr val="tx1">
                                <a:lumMod val="95000"/>
                              </a:schemeClr>
                            </a:solidFill>
                            <a:latin typeface="Cambria Math" panose="02040503050406030204" pitchFamily="18" charset="0"/>
                          </a:rPr>
                          <m:t>𝑓</m:t>
                        </m:r>
                      </m:e>
                      <m:sub>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m:rPr>
                                <m:sty m:val="p"/>
                              </m:rPr>
                              <a:rPr lang="el-GR" sz="1200" i="1">
                                <a:solidFill>
                                  <a:schemeClr val="tx1">
                                    <a:lumMod val="95000"/>
                                  </a:schemeClr>
                                </a:solidFill>
                                <a:latin typeface="Cambria Math" panose="02040503050406030204" pitchFamily="18" charset="0"/>
                                <a:ea typeface="Cambria Math" panose="02040503050406030204" pitchFamily="18" charset="0"/>
                              </a:rPr>
                              <m:t>Λ</m:t>
                            </m:r>
                          </m:e>
                          <m:sub>
                            <m:r>
                              <a:rPr lang="en-US"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𝑎𝑡</m:t>
                            </m:r>
                          </m:sup>
                        </m:sSubSup>
                        <m:r>
                          <a:rPr lang="ar-AE" sz="1200" i="1">
                            <a:solidFill>
                              <a:schemeClr val="tx1">
                                <a:lumMod val="95000"/>
                              </a:schemeClr>
                            </a:solidFill>
                            <a:latin typeface="Cambria Math" panose="02040503050406030204" pitchFamily="18" charset="0"/>
                          </a:rPr>
                          <m:t>|</m:t>
                        </m:r>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ar-AE" sz="1200" i="1">
                            <a:solidFill>
                              <a:schemeClr val="tx1">
                                <a:lumMod val="95000"/>
                              </a:schemeClr>
                            </a:solidFill>
                            <a:latin typeface="Cambria Math" panose="02040503050406030204" pitchFamily="18" charset="0"/>
                            <a:ea typeface="Cambria Math" panose="02040503050406030204" pitchFamily="18" charset="0"/>
                          </a:rPr>
                          <m:t>=1</m:t>
                        </m:r>
                        <m:r>
                          <a:rPr lang="en-US" sz="1200" i="1">
                            <a:solidFill>
                              <a:schemeClr val="tx1">
                                <a:lumMod val="95000"/>
                              </a:schemeClr>
                            </a:solidFill>
                            <a:latin typeface="Cambria Math" panose="02040503050406030204" pitchFamily="18" charset="0"/>
                            <a:ea typeface="Cambria Math" panose="02040503050406030204" pitchFamily="18" charset="0"/>
                          </a:rPr>
                          <m:t>,</m:t>
                        </m:r>
                        <m:r>
                          <a:rPr lang="ar-AE" sz="1200" i="1">
                            <a:solidFill>
                              <a:schemeClr val="tx1">
                                <a:lumMod val="95000"/>
                              </a:schemeClr>
                            </a:solidFill>
                            <a:latin typeface="Cambria Math" panose="02040503050406030204" pitchFamily="18" charset="0"/>
                          </a:rPr>
                          <m:t>𝑒</m:t>
                        </m:r>
                      </m:sub>
                    </m:sSub>
                    <m:d>
                      <m:dPr>
                        <m:ctrlPr>
                          <a:rPr lang="ar-AE" sz="1200" i="1">
                            <a:solidFill>
                              <a:schemeClr val="tx1">
                                <a:lumMod val="95000"/>
                              </a:schemeClr>
                            </a:solidFill>
                            <a:latin typeface="Cambria Math" panose="02040503050406030204" pitchFamily="18" charset="0"/>
                          </a:rPr>
                        </m:ctrlPr>
                      </m:dPr>
                      <m:e>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a:rPr lang="ar-AE" sz="1200" i="1">
                                <a:solidFill>
                                  <a:schemeClr val="tx1">
                                    <a:lumMod val="95000"/>
                                  </a:schemeClr>
                                </a:solidFill>
                                <a:latin typeface="Cambria Math" panose="02040503050406030204" pitchFamily="18" charset="0"/>
                                <a:ea typeface="Cambria Math" panose="02040503050406030204" pitchFamily="18" charset="0"/>
                              </a:rPr>
                              <m:t>𝜆</m:t>
                            </m:r>
                          </m:e>
                          <m:sub>
                            <m:r>
                              <a:rPr lang="ar-AE"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𝑎𝑡</m:t>
                            </m:r>
                          </m:sup>
                        </m:sSubSup>
                      </m:e>
                    </m:d>
                  </m:oMath>
                </a14:m>
                <a:r>
                  <a:rPr lang="en-GB" sz="1200" dirty="0"/>
                  <a:t> and </a:t>
                </a:r>
                <a14:m>
                  <m:oMath xmlns:m="http://schemas.openxmlformats.org/officeDocument/2006/math">
                    <m:sSub>
                      <m:sSubPr>
                        <m:ctrlPr>
                          <a:rPr lang="en-US" sz="1200" i="1">
                            <a:solidFill>
                              <a:schemeClr val="tx1">
                                <a:lumMod val="95000"/>
                              </a:schemeClr>
                            </a:solidFill>
                            <a:latin typeface="Cambria Math" panose="02040503050406030204" pitchFamily="18" charset="0"/>
                            <a:ea typeface="Cambria Math" panose="02040503050406030204" pitchFamily="18" charset="0"/>
                          </a:rPr>
                        </m:ctrlPr>
                      </m:sSubPr>
                      <m:e>
                        <m:r>
                          <a:rPr lang="en-US" sz="1200" i="1">
                            <a:solidFill>
                              <a:schemeClr val="tx1">
                                <a:lumMod val="95000"/>
                              </a:schemeClr>
                            </a:solidFill>
                            <a:latin typeface="Cambria Math" panose="02040503050406030204" pitchFamily="18" charset="0"/>
                            <a:ea typeface="Cambria Math" panose="02040503050406030204" pitchFamily="18" charset="0"/>
                          </a:rPr>
                          <m:t>𝑃</m:t>
                        </m:r>
                      </m:e>
                      <m:sub>
                        <m:r>
                          <a:rPr lang="en-US" sz="1200" i="1">
                            <a:solidFill>
                              <a:schemeClr val="tx1">
                                <a:lumMod val="95000"/>
                              </a:schemeClr>
                            </a:solidFill>
                            <a:latin typeface="Cambria Math" panose="02040503050406030204" pitchFamily="18" charset="0"/>
                            <a:ea typeface="Cambria Math" panose="02040503050406030204" pitchFamily="18" charset="0"/>
                          </a:rPr>
                          <m:t>𝑒</m:t>
                        </m:r>
                      </m:sub>
                    </m:sSub>
                    <m:d>
                      <m:dPr>
                        <m:ctrlPr>
                          <a:rPr lang="en-US" sz="1200" i="1">
                            <a:solidFill>
                              <a:schemeClr val="tx1">
                                <a:lumMod val="95000"/>
                              </a:schemeClr>
                            </a:solidFill>
                            <a:latin typeface="Cambria Math" panose="02040503050406030204" pitchFamily="18" charset="0"/>
                            <a:ea typeface="Cambria Math" panose="02040503050406030204" pitchFamily="18" charset="0"/>
                          </a:rPr>
                        </m:ctrlPr>
                      </m:dPr>
                      <m:e>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en-US" sz="1200" i="1">
                            <a:solidFill>
                              <a:schemeClr val="tx1">
                                <a:lumMod val="95000"/>
                              </a:schemeClr>
                            </a:solidFill>
                            <a:latin typeface="Cambria Math" panose="02040503050406030204" pitchFamily="18" charset="0"/>
                            <a:ea typeface="Cambria Math" panose="02040503050406030204" pitchFamily="18" charset="0"/>
                          </a:rPr>
                          <m:t>=1</m:t>
                        </m:r>
                      </m:e>
                    </m:d>
                  </m:oMath>
                </a14:m>
                <a:r>
                  <a:rPr lang="en-GB" sz="1200" dirty="0"/>
                  <a:t> separately based on these assumptions.</a:t>
                </a:r>
              </a:p>
              <a:p>
                <a:endParaRPr lang="en-GB" sz="1200" dirty="0"/>
              </a:p>
              <a:p>
                <a:endParaRPr lang="en-GB" sz="1200" dirty="0"/>
              </a:p>
              <a:p>
                <a:endParaRPr lang="en-GB" sz="1200" dirty="0"/>
              </a:p>
              <a:p>
                <a:endParaRPr lang="en-GB" sz="1200" dirty="0"/>
              </a:p>
            </p:txBody>
          </p:sp>
        </mc:Choice>
        <mc:Fallback xmlns="">
          <p:sp>
            <p:nvSpPr>
              <p:cNvPr id="21" name="TextBox 3">
                <a:extLst>
                  <a:ext uri="{FF2B5EF4-FFF2-40B4-BE49-F238E27FC236}">
                    <a16:creationId xmlns:a16="http://schemas.microsoft.com/office/drawing/2014/main" id="{DCFCF99C-E3DA-88DE-8AB9-0429D5ED7FE9}"/>
                  </a:ext>
                </a:extLst>
              </p:cNvPr>
              <p:cNvSpPr txBox="1">
                <a:spLocks noRot="1" noChangeAspect="1" noMove="1" noResize="1" noEditPoints="1" noAdjustHandles="1" noChangeArrowheads="1" noChangeShapeType="1" noTextEdit="1"/>
              </p:cNvSpPr>
              <p:nvPr/>
            </p:nvSpPr>
            <p:spPr>
              <a:xfrm>
                <a:off x="150973" y="1569208"/>
                <a:ext cx="3798000" cy="4985980"/>
              </a:xfrm>
              <a:prstGeom prst="rect">
                <a:avLst/>
              </a:prstGeom>
              <a:blipFill>
                <a:blip r:embed="rId3"/>
                <a:stretch>
                  <a:fillRect l="-2568" t="-1956" r="-240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2" name="TextBox 3">
                <a:extLst>
                  <a:ext uri="{FF2B5EF4-FFF2-40B4-BE49-F238E27FC236}">
                    <a16:creationId xmlns:a16="http://schemas.microsoft.com/office/drawing/2014/main" id="{38DC39B5-83A8-21C1-1674-2F5EEAE32A21}"/>
                  </a:ext>
                </a:extLst>
              </p:cNvPr>
              <p:cNvSpPr txBox="1"/>
              <p:nvPr/>
            </p:nvSpPr>
            <p:spPr>
              <a:xfrm>
                <a:off x="4169859" y="1471928"/>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For a given proposed SEL1 event </a:t>
                </a:r>
                <a14:m>
                  <m:oMath xmlns:m="http://schemas.openxmlformats.org/officeDocument/2006/math">
                    <m:acc>
                      <m:accPr>
                        <m:chr m:val="̂"/>
                        <m:ctrlPr>
                          <a:rPr lang="en-GB" sz="1200" i="1">
                            <a:latin typeface="Cambria Math" panose="02040503050406030204" pitchFamily="18" charset="0"/>
                          </a:rPr>
                        </m:ctrlPr>
                      </m:accPr>
                      <m:e>
                        <m:r>
                          <a:rPr lang="en-US" sz="1200" i="1">
                            <a:latin typeface="Cambria Math" panose="02040503050406030204" pitchFamily="18" charset="0"/>
                          </a:rPr>
                          <m:t>𝑒</m:t>
                        </m:r>
                      </m:e>
                    </m:acc>
                  </m:oMath>
                </a14:m>
                <a:r>
                  <a:rPr lang="en-GB" sz="1200" dirty="0"/>
                  <a:t> and the stations detection patterns and summaries </a:t>
                </a:r>
                <a14:m>
                  <m:oMath xmlns:m="http://schemas.openxmlformats.org/officeDocument/2006/math">
                    <m:sSubSup>
                      <m:sSubSupPr>
                        <m:ctrlPr>
                          <a:rPr lang="en-US" sz="1200" i="1">
                            <a:latin typeface="Cambria Math" panose="02040503050406030204" pitchFamily="18" charset="0"/>
                            <a:ea typeface="Cambria Math" panose="02040503050406030204" pitchFamily="18" charset="0"/>
                          </a:rPr>
                        </m:ctrlPr>
                      </m:sSubSupPr>
                      <m:e>
                        <m:d>
                          <m:dPr>
                            <m:beg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𝑖</m:t>
                                </m:r>
                              </m:sub>
                            </m:sSub>
                            <m:r>
                              <a:rPr lang="en-US" sz="1200" i="1">
                                <a:latin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𝜆</m:t>
                                </m:r>
                              </m:e>
                              <m:sub>
                                <m:r>
                                  <a:rPr lang="en-US" sz="1200" i="1">
                                    <a:latin typeface="Cambria Math" panose="02040503050406030204" pitchFamily="18" charset="0"/>
                                    <a:ea typeface="Cambria Math" panose="02040503050406030204" pitchFamily="18" charset="0"/>
                                  </a:rPr>
                                  <m:t>𝑖</m:t>
                                </m:r>
                              </m:sub>
                            </m:sSub>
                          </m:e>
                        </m:d>
                      </m:e>
                      <m:sub>
                        <m:r>
                          <a:rPr lang="en-US" sz="1200" i="1">
                            <a:latin typeface="Cambria Math" panose="02040503050406030204" pitchFamily="18" charset="0"/>
                            <a:ea typeface="Cambria Math" panose="02040503050406030204" pitchFamily="18" charset="0"/>
                          </a:rPr>
                          <m:t>𝑖</m:t>
                        </m:r>
                        <m:r>
                          <a:rPr lang="en-US" sz="1200" i="1">
                            <a:latin typeface="Cambria Math" panose="02040503050406030204" pitchFamily="18" charset="0"/>
                            <a:ea typeface="Cambria Math" panose="02040503050406030204" pitchFamily="18" charset="0"/>
                          </a:rPr>
                          <m:t>=1</m:t>
                        </m:r>
                      </m:sub>
                      <m:sup>
                        <m:r>
                          <a:rPr lang="en-US" sz="1200" i="1">
                            <a:latin typeface="Cambria Math" panose="02040503050406030204" pitchFamily="18" charset="0"/>
                            <a:ea typeface="Cambria Math" panose="02040503050406030204" pitchFamily="18" charset="0"/>
                          </a:rPr>
                          <m:t>𝐾</m:t>
                        </m:r>
                      </m:sup>
                    </m:sSubSup>
                  </m:oMath>
                </a14:m>
                <a:r>
                  <a:rPr lang="en-GB" sz="1200" dirty="0"/>
                  <a:t> we can evaluate:</a:t>
                </a:r>
              </a:p>
              <a:p>
                <a:endParaRPr lang="en-GB" sz="1200" dirty="0"/>
              </a:p>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𝑓</m:t>
                          </m:r>
                        </m:e>
                        <m:sub>
                          <m:r>
                            <a:rPr lang="en-US" sz="1200" i="1">
                              <a:latin typeface="Cambria Math" panose="02040503050406030204" pitchFamily="18" charset="0"/>
                            </a:rPr>
                            <m:t>𝑡𝑖𝑚𝑒</m:t>
                          </m:r>
                        </m:sub>
                      </m:sSub>
                      <m:d>
                        <m:dPr>
                          <m:ctrlPr>
                            <a:rPr lang="en-US" sz="1200" i="1">
                              <a:latin typeface="Cambria Math" panose="02040503050406030204" pitchFamily="18" charset="0"/>
                            </a:rPr>
                          </m:ctrlPr>
                        </m:dPr>
                        <m:e>
                          <m:acc>
                            <m:accPr>
                              <m:chr m:val="̂"/>
                              <m:ctrlPr>
                                <a:rPr lang="en-GB" sz="1200" i="1">
                                  <a:latin typeface="Cambria Math" panose="02040503050406030204" pitchFamily="18" charset="0"/>
                                </a:rPr>
                              </m:ctrlPr>
                            </m:accPr>
                            <m:e>
                              <m:r>
                                <a:rPr lang="en-US" sz="1200" i="1">
                                  <a:latin typeface="Cambria Math" panose="02040503050406030204" pitchFamily="18" charset="0"/>
                                </a:rPr>
                                <m:t>𝑒</m:t>
                              </m:r>
                            </m:e>
                          </m:acc>
                          <m:r>
                            <a:rPr lang="en-US" sz="1200" i="1">
                              <a:latin typeface="Cambria Math" panose="02040503050406030204" pitchFamily="18" charset="0"/>
                            </a:rPr>
                            <m:t>,</m:t>
                          </m:r>
                          <m:sSubSup>
                            <m:sSubSupPr>
                              <m:ctrlPr>
                                <a:rPr lang="en-US" sz="1200" i="1">
                                  <a:latin typeface="Cambria Math" panose="02040503050406030204" pitchFamily="18" charset="0"/>
                                  <a:ea typeface="Cambria Math" panose="02040503050406030204" pitchFamily="18" charset="0"/>
                                </a:rPr>
                              </m:ctrlPr>
                            </m:sSubSupPr>
                            <m:e>
                              <m:d>
                                <m:dPr>
                                  <m:beg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𝑖</m:t>
                                      </m:r>
                                    </m:sub>
                                  </m:sSub>
                                  <m:r>
                                    <a:rPr lang="en-US" sz="1200" i="1">
                                      <a:latin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𝜆</m:t>
                                      </m:r>
                                    </m:e>
                                    <m:sub>
                                      <m:r>
                                        <a:rPr lang="en-US" sz="1200" i="1">
                                          <a:latin typeface="Cambria Math" panose="02040503050406030204" pitchFamily="18" charset="0"/>
                                          <a:ea typeface="Cambria Math" panose="02040503050406030204" pitchFamily="18" charset="0"/>
                                        </a:rPr>
                                        <m:t>𝑖</m:t>
                                      </m:r>
                                    </m:sub>
                                  </m:sSub>
                                </m:e>
                              </m:d>
                            </m:e>
                            <m:sub>
                              <m:r>
                                <a:rPr lang="en-US" sz="1200" i="1">
                                  <a:latin typeface="Cambria Math" panose="02040503050406030204" pitchFamily="18" charset="0"/>
                                  <a:ea typeface="Cambria Math" panose="02040503050406030204" pitchFamily="18" charset="0"/>
                                </a:rPr>
                                <m:t>𝑖</m:t>
                              </m:r>
                              <m:r>
                                <a:rPr lang="en-US" sz="1200" i="1">
                                  <a:latin typeface="Cambria Math" panose="02040503050406030204" pitchFamily="18" charset="0"/>
                                  <a:ea typeface="Cambria Math" panose="02040503050406030204" pitchFamily="18" charset="0"/>
                                </a:rPr>
                                <m:t>=1</m:t>
                              </m:r>
                            </m:sub>
                            <m:sup>
                              <m:r>
                                <a:rPr lang="en-US" sz="1200" i="1">
                                  <a:latin typeface="Cambria Math" panose="02040503050406030204" pitchFamily="18" charset="0"/>
                                  <a:ea typeface="Cambria Math" panose="02040503050406030204" pitchFamily="18" charset="0"/>
                                </a:rPr>
                                <m:t>𝐾</m:t>
                              </m:r>
                            </m:sup>
                          </m:sSubSup>
                        </m:e>
                      </m:d>
                      <m:r>
                        <a:rPr lang="en-US" sz="1200" i="1">
                          <a:latin typeface="Cambria Math" panose="02040503050406030204" pitchFamily="18" charset="0"/>
                          <a:ea typeface="Cambria Math" panose="02040503050406030204" pitchFamily="18" charset="0"/>
                        </a:rPr>
                        <m:t>=</m:t>
                      </m:r>
                      <m:nary>
                        <m:naryPr>
                          <m:chr m:val="∏"/>
                          <m:supHide m:val="on"/>
                          <m:ctrlPr>
                            <a:rPr lang="en-US" sz="1200" i="1">
                              <a:latin typeface="Cambria Math" panose="02040503050406030204" pitchFamily="18" charset="0"/>
                              <a:ea typeface="Cambria Math" panose="02040503050406030204" pitchFamily="18" charset="0"/>
                            </a:rPr>
                          </m:ctrlPr>
                        </m:naryPr>
                        <m:sub>
                          <m:sSub>
                            <m:sSubPr>
                              <m:ctrlPr>
                                <a:rPr lang="en-US" sz="1200" i="1">
                                  <a:latin typeface="Cambria Math" panose="02040503050406030204" pitchFamily="18" charset="0"/>
                                  <a:ea typeface="Cambria Math" panose="02040503050406030204" pitchFamily="18" charset="0"/>
                                </a:rPr>
                              </m:ctrlPr>
                            </m:sSubPr>
                            <m:e>
                              <m:r>
                                <m:rPr>
                                  <m:brk m:alnAt="7"/>
                                </m:rPr>
                                <a:rPr lang="en-US" sz="1200" i="1">
                                  <a:latin typeface="Cambria Math" panose="02040503050406030204" pitchFamily="18" charset="0"/>
                                  <a:ea typeface="Cambria Math" panose="02040503050406030204" pitchFamily="18" charset="0"/>
                                </a:rPr>
                                <m:t>𝑑</m:t>
                              </m:r>
                            </m:e>
                            <m:sub>
                              <m:r>
                                <m:rPr>
                                  <m:brk m:alnAt="7"/>
                                </m:rPr>
                                <a:rPr lang="en-US" sz="1200" i="1">
                                  <a:latin typeface="Cambria Math" panose="02040503050406030204" pitchFamily="18" charset="0"/>
                                  <a:ea typeface="Cambria Math" panose="02040503050406030204" pitchFamily="18" charset="0"/>
                                </a:rPr>
                                <m:t>𝑖</m:t>
                              </m:r>
                            </m:sub>
                          </m:sSub>
                          <m:r>
                            <m:rPr>
                              <m:brk m:alnAt="7"/>
                            </m:rP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1</m:t>
                          </m:r>
                        </m:sub>
                        <m:sup/>
                        <m:e>
                          <m:sSub>
                            <m:sSubPr>
                              <m:ctrlPr>
                                <a:rPr lang="ar-AE" sz="1200" i="1">
                                  <a:solidFill>
                                    <a:schemeClr val="tx1">
                                      <a:lumMod val="95000"/>
                                    </a:schemeClr>
                                  </a:solidFill>
                                  <a:latin typeface="Cambria Math" panose="02040503050406030204" pitchFamily="18" charset="0"/>
                                </a:rPr>
                              </m:ctrlPr>
                            </m:sSubPr>
                            <m:e>
                              <m:acc>
                                <m:accPr>
                                  <m:chr m:val="̂"/>
                                  <m:ctrlPr>
                                    <a:rPr lang="ar-AE" sz="1200" i="1">
                                      <a:solidFill>
                                        <a:schemeClr val="tx1">
                                          <a:lumMod val="95000"/>
                                        </a:schemeClr>
                                      </a:solidFill>
                                      <a:latin typeface="Cambria Math" panose="02040503050406030204" pitchFamily="18" charset="0"/>
                                    </a:rPr>
                                  </m:ctrlPr>
                                </m:accPr>
                                <m:e>
                                  <m:r>
                                    <a:rPr lang="ar-AE" sz="1200" i="1">
                                      <a:solidFill>
                                        <a:schemeClr val="tx1">
                                          <a:lumMod val="95000"/>
                                        </a:schemeClr>
                                      </a:solidFill>
                                      <a:latin typeface="Cambria Math" panose="02040503050406030204" pitchFamily="18" charset="0"/>
                                    </a:rPr>
                                    <m:t>𝑓</m:t>
                                  </m:r>
                                </m:e>
                              </m:acc>
                            </m:e>
                            <m:sub>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m:rPr>
                                      <m:sty m:val="p"/>
                                    </m:rPr>
                                    <a:rPr lang="el-GR" sz="1200" i="1">
                                      <a:solidFill>
                                        <a:schemeClr val="tx1">
                                          <a:lumMod val="95000"/>
                                        </a:schemeClr>
                                      </a:solidFill>
                                      <a:latin typeface="Cambria Math" panose="02040503050406030204" pitchFamily="18" charset="0"/>
                                      <a:ea typeface="Cambria Math" panose="02040503050406030204" pitchFamily="18" charset="0"/>
                                    </a:rPr>
                                    <m:t>Λ</m:t>
                                  </m:r>
                                </m:e>
                                <m:sub>
                                  <m:r>
                                    <a:rPr lang="en-US"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𝑡</m:t>
                                  </m:r>
                                </m:sup>
                              </m:sSubSup>
                              <m:r>
                                <a:rPr lang="ar-AE" sz="1200" i="1">
                                  <a:solidFill>
                                    <a:schemeClr val="tx1">
                                      <a:lumMod val="95000"/>
                                    </a:schemeClr>
                                  </a:solidFill>
                                  <a:latin typeface="Cambria Math" panose="02040503050406030204" pitchFamily="18" charset="0"/>
                                </a:rPr>
                                <m:t>|</m:t>
                              </m:r>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ar-AE" sz="1200" i="1">
                                  <a:solidFill>
                                    <a:schemeClr val="tx1">
                                      <a:lumMod val="95000"/>
                                    </a:schemeClr>
                                  </a:solidFill>
                                  <a:latin typeface="Cambria Math" panose="02040503050406030204" pitchFamily="18" charset="0"/>
                                  <a:ea typeface="Cambria Math" panose="02040503050406030204" pitchFamily="18" charset="0"/>
                                </a:rPr>
                                <m:t>=1</m:t>
                              </m:r>
                              <m:r>
                                <a:rPr lang="en-US" sz="1200" i="1">
                                  <a:solidFill>
                                    <a:schemeClr val="tx1">
                                      <a:lumMod val="95000"/>
                                    </a:schemeClr>
                                  </a:solidFill>
                                  <a:latin typeface="Cambria Math" panose="02040503050406030204" pitchFamily="18" charset="0"/>
                                  <a:ea typeface="Cambria Math" panose="02040503050406030204" pitchFamily="18" charset="0"/>
                                </a:rPr>
                                <m:t>,</m:t>
                              </m:r>
                              <m:r>
                                <a:rPr lang="ar-AE" sz="1200" i="1">
                                  <a:solidFill>
                                    <a:schemeClr val="tx1">
                                      <a:lumMod val="95000"/>
                                    </a:schemeClr>
                                  </a:solidFill>
                                  <a:latin typeface="Cambria Math" panose="02040503050406030204" pitchFamily="18" charset="0"/>
                                </a:rPr>
                                <m:t>𝑒</m:t>
                              </m:r>
                            </m:sub>
                          </m:sSub>
                          <m:d>
                            <m:dPr>
                              <m:ctrlPr>
                                <a:rPr lang="ar-AE" sz="1200" i="1">
                                  <a:solidFill>
                                    <a:schemeClr val="tx1">
                                      <a:lumMod val="95000"/>
                                    </a:schemeClr>
                                  </a:solidFill>
                                  <a:latin typeface="Cambria Math" panose="02040503050406030204" pitchFamily="18" charset="0"/>
                                </a:rPr>
                              </m:ctrlPr>
                            </m:dPr>
                            <m:e>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a:rPr lang="ar-AE" sz="1200" i="1">
                                      <a:solidFill>
                                        <a:schemeClr val="tx1">
                                          <a:lumMod val="95000"/>
                                        </a:schemeClr>
                                      </a:solidFill>
                                      <a:latin typeface="Cambria Math" panose="02040503050406030204" pitchFamily="18" charset="0"/>
                                      <a:ea typeface="Cambria Math" panose="02040503050406030204" pitchFamily="18" charset="0"/>
                                    </a:rPr>
                                    <m:t>𝜆</m:t>
                                  </m:r>
                                </m:e>
                                <m:sub>
                                  <m:r>
                                    <a:rPr lang="ar-AE"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𝑡</m:t>
                                  </m:r>
                                </m:sup>
                              </m:sSubSup>
                            </m:e>
                          </m:d>
                        </m:e>
                      </m:nary>
                    </m:oMath>
                  </m:oMathPara>
                </a14:m>
                <a:endParaRPr lang="en-GB" sz="1200" dirty="0"/>
              </a:p>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𝑓</m:t>
                          </m:r>
                        </m:e>
                        <m:sub>
                          <m:r>
                            <a:rPr lang="en-US" sz="1200" i="1">
                              <a:latin typeface="Cambria Math" panose="02040503050406030204" pitchFamily="18" charset="0"/>
                            </a:rPr>
                            <m:t>𝑚𝑎𝑔</m:t>
                          </m:r>
                        </m:sub>
                      </m:sSub>
                      <m:d>
                        <m:dPr>
                          <m:ctrlPr>
                            <a:rPr lang="en-US" sz="1200" i="1">
                              <a:latin typeface="Cambria Math" panose="02040503050406030204" pitchFamily="18" charset="0"/>
                            </a:rPr>
                          </m:ctrlPr>
                        </m:dPr>
                        <m:e>
                          <m:acc>
                            <m:accPr>
                              <m:chr m:val="̂"/>
                              <m:ctrlPr>
                                <a:rPr lang="en-GB" sz="1200" i="1">
                                  <a:latin typeface="Cambria Math" panose="02040503050406030204" pitchFamily="18" charset="0"/>
                                </a:rPr>
                              </m:ctrlPr>
                            </m:accPr>
                            <m:e>
                              <m:r>
                                <a:rPr lang="en-US" sz="1200" i="1">
                                  <a:latin typeface="Cambria Math" panose="02040503050406030204" pitchFamily="18" charset="0"/>
                                </a:rPr>
                                <m:t>𝑒</m:t>
                              </m:r>
                            </m:e>
                          </m:acc>
                          <m:r>
                            <a:rPr lang="en-US" sz="1200" i="1">
                              <a:latin typeface="Cambria Math" panose="02040503050406030204" pitchFamily="18" charset="0"/>
                            </a:rPr>
                            <m:t>,</m:t>
                          </m:r>
                          <m:sSubSup>
                            <m:sSubSupPr>
                              <m:ctrlPr>
                                <a:rPr lang="en-US" sz="1200" i="1">
                                  <a:latin typeface="Cambria Math" panose="02040503050406030204" pitchFamily="18" charset="0"/>
                                  <a:ea typeface="Cambria Math" panose="02040503050406030204" pitchFamily="18" charset="0"/>
                                </a:rPr>
                              </m:ctrlPr>
                            </m:sSubSupPr>
                            <m:e>
                              <m:d>
                                <m:dPr>
                                  <m:beg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𝑖</m:t>
                                      </m:r>
                                    </m:sub>
                                  </m:sSub>
                                  <m:r>
                                    <a:rPr lang="en-US" sz="1200" i="1">
                                      <a:latin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𝜆</m:t>
                                      </m:r>
                                    </m:e>
                                    <m:sub>
                                      <m:r>
                                        <a:rPr lang="en-US" sz="1200" i="1">
                                          <a:latin typeface="Cambria Math" panose="02040503050406030204" pitchFamily="18" charset="0"/>
                                          <a:ea typeface="Cambria Math" panose="02040503050406030204" pitchFamily="18" charset="0"/>
                                        </a:rPr>
                                        <m:t>𝑖</m:t>
                                      </m:r>
                                    </m:sub>
                                  </m:sSub>
                                </m:e>
                              </m:d>
                            </m:e>
                            <m:sub>
                              <m:r>
                                <a:rPr lang="en-US" sz="1200" i="1">
                                  <a:latin typeface="Cambria Math" panose="02040503050406030204" pitchFamily="18" charset="0"/>
                                  <a:ea typeface="Cambria Math" panose="02040503050406030204" pitchFamily="18" charset="0"/>
                                </a:rPr>
                                <m:t>𝑖</m:t>
                              </m:r>
                              <m:r>
                                <a:rPr lang="en-US" sz="1200" i="1">
                                  <a:latin typeface="Cambria Math" panose="02040503050406030204" pitchFamily="18" charset="0"/>
                                  <a:ea typeface="Cambria Math" panose="02040503050406030204" pitchFamily="18" charset="0"/>
                                </a:rPr>
                                <m:t>=1</m:t>
                              </m:r>
                            </m:sub>
                            <m:sup>
                              <m:r>
                                <a:rPr lang="en-US" sz="1200" i="1">
                                  <a:latin typeface="Cambria Math" panose="02040503050406030204" pitchFamily="18" charset="0"/>
                                  <a:ea typeface="Cambria Math" panose="02040503050406030204" pitchFamily="18" charset="0"/>
                                </a:rPr>
                                <m:t>𝐾</m:t>
                              </m:r>
                            </m:sup>
                          </m:sSubSup>
                        </m:e>
                      </m:d>
                      <m:r>
                        <a:rPr lang="en-US" sz="1200" i="1">
                          <a:latin typeface="Cambria Math" panose="02040503050406030204" pitchFamily="18" charset="0"/>
                          <a:ea typeface="Cambria Math" panose="02040503050406030204" pitchFamily="18" charset="0"/>
                        </a:rPr>
                        <m:t>=</m:t>
                      </m:r>
                      <m:nary>
                        <m:naryPr>
                          <m:chr m:val="∏"/>
                          <m:supHide m:val="on"/>
                          <m:ctrlPr>
                            <a:rPr lang="en-US" sz="1200" i="1">
                              <a:latin typeface="Cambria Math" panose="02040503050406030204" pitchFamily="18" charset="0"/>
                              <a:ea typeface="Cambria Math" panose="02040503050406030204" pitchFamily="18" charset="0"/>
                            </a:rPr>
                          </m:ctrlPr>
                        </m:naryPr>
                        <m:sub>
                          <m:eqArr>
                            <m:eqArrPr>
                              <m:ctrlPr>
                                <a:rPr lang="en-US" sz="1200" i="1">
                                  <a:latin typeface="Cambria Math" panose="02040503050406030204" pitchFamily="18" charset="0"/>
                                  <a:ea typeface="Cambria Math" panose="02040503050406030204" pitchFamily="18" charset="0"/>
                                </a:rPr>
                              </m:ctrlPr>
                            </m:eqArrPr>
                            <m:e>
                              <m:sSub>
                                <m:sSubPr>
                                  <m:ctrlPr>
                                    <a:rPr lang="en-US" sz="1200" i="1">
                                      <a:latin typeface="Cambria Math" panose="02040503050406030204" pitchFamily="18" charset="0"/>
                                      <a:ea typeface="Cambria Math" panose="02040503050406030204" pitchFamily="18" charset="0"/>
                                    </a:rPr>
                                  </m:ctrlPr>
                                </m:sSubPr>
                                <m:e>
                                  <m:r>
                                    <m:rPr>
                                      <m:brk m:alnAt="7"/>
                                    </m:rPr>
                                    <a:rPr lang="en-US" sz="1200" i="1">
                                      <a:latin typeface="Cambria Math" panose="02040503050406030204" pitchFamily="18" charset="0"/>
                                      <a:ea typeface="Cambria Math" panose="02040503050406030204" pitchFamily="18" charset="0"/>
                                    </a:rPr>
                                    <m:t>𝑑</m:t>
                                  </m:r>
                                </m:e>
                                <m:sub>
                                  <m:r>
                                    <m:rPr>
                                      <m:brk m:alnAt="7"/>
                                    </m:rPr>
                                    <a:rPr lang="en-US" sz="1200" i="1">
                                      <a:latin typeface="Cambria Math" panose="02040503050406030204" pitchFamily="18" charset="0"/>
                                      <a:ea typeface="Cambria Math" panose="02040503050406030204" pitchFamily="18" charset="0"/>
                                    </a:rPr>
                                    <m:t>𝑖</m:t>
                                  </m:r>
                                </m:sub>
                              </m:sSub>
                              <m:r>
                                <m:rPr>
                                  <m:brk m:alnAt="7"/>
                                </m:rP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1</m:t>
                              </m:r>
                            </m:e>
                            <m:e>
                              <m:sSub>
                                <m:sSubPr>
                                  <m:ctrlPr>
                                    <a:rPr lang="en-US" sz="1200" i="1">
                                      <a:latin typeface="Cambria Math" panose="02040503050406030204" pitchFamily="18" charset="0"/>
                                      <a:ea typeface="Cambria Math" panose="02040503050406030204" pitchFamily="18" charset="0"/>
                                    </a:rPr>
                                  </m:ctrlPr>
                                </m:sSubPr>
                                <m:e>
                                  <m:r>
                                    <m:rPr>
                                      <m:sty m:val="p"/>
                                    </m:rPr>
                                    <a:rPr lang="el-GR" sz="1200" i="1">
                                      <a:latin typeface="Cambria Math" panose="02040503050406030204" pitchFamily="18" charset="0"/>
                                      <a:ea typeface="Cambria Math" panose="02040503050406030204" pitchFamily="18" charset="0"/>
                                    </a:rPr>
                                    <m:t>Δ</m:t>
                                  </m:r>
                                </m:e>
                                <m:sub>
                                  <m:r>
                                    <a:rPr lang="en-US" sz="1200" i="1">
                                      <a:latin typeface="Cambria Math" panose="02040503050406030204" pitchFamily="18" charset="0"/>
                                      <a:ea typeface="Cambria Math" panose="02040503050406030204" pitchFamily="18" charset="0"/>
                                    </a:rPr>
                                    <m:t>𝑖</m:t>
                                  </m:r>
                                </m:sub>
                              </m:sSub>
                              <m:r>
                                <a:rPr lang="en-US" sz="1200" i="1">
                                  <a:latin typeface="Cambria Math" panose="02040503050406030204" pitchFamily="18" charset="0"/>
                                  <a:ea typeface="Cambria Math" panose="02040503050406030204" pitchFamily="18" charset="0"/>
                                </a:rPr>
                                <m:t>∈</m:t>
                              </m:r>
                              <m:d>
                                <m:dPr>
                                  <m:begChr m:val="["/>
                                  <m:endChr m:val="]"/>
                                  <m:ctrlPr>
                                    <a:rPr lang="en-US" sz="1200" i="1">
                                      <a:latin typeface="Cambria Math" panose="02040503050406030204" pitchFamily="18" charset="0"/>
                                      <a:ea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20,100</m:t>
                                  </m:r>
                                </m:e>
                              </m:d>
                            </m:e>
                          </m:eqArr>
                        </m:sub>
                        <m:sup/>
                        <m:e>
                          <m:sSub>
                            <m:sSubPr>
                              <m:ctrlPr>
                                <a:rPr lang="ar-AE" sz="1200" i="1">
                                  <a:solidFill>
                                    <a:schemeClr val="tx1">
                                      <a:lumMod val="95000"/>
                                    </a:schemeClr>
                                  </a:solidFill>
                                  <a:latin typeface="Cambria Math" panose="02040503050406030204" pitchFamily="18" charset="0"/>
                                </a:rPr>
                              </m:ctrlPr>
                            </m:sSubPr>
                            <m:e>
                              <m:acc>
                                <m:accPr>
                                  <m:chr m:val="̂"/>
                                  <m:ctrlPr>
                                    <a:rPr lang="ar-AE" sz="1200" i="1">
                                      <a:solidFill>
                                        <a:schemeClr val="tx1">
                                          <a:lumMod val="95000"/>
                                        </a:schemeClr>
                                      </a:solidFill>
                                      <a:latin typeface="Cambria Math" panose="02040503050406030204" pitchFamily="18" charset="0"/>
                                    </a:rPr>
                                  </m:ctrlPr>
                                </m:accPr>
                                <m:e>
                                  <m:r>
                                    <a:rPr lang="ar-AE" sz="1200" i="1">
                                      <a:solidFill>
                                        <a:schemeClr val="tx1">
                                          <a:lumMod val="95000"/>
                                        </a:schemeClr>
                                      </a:solidFill>
                                      <a:latin typeface="Cambria Math" panose="02040503050406030204" pitchFamily="18" charset="0"/>
                                    </a:rPr>
                                    <m:t>𝑓</m:t>
                                  </m:r>
                                </m:e>
                              </m:acc>
                            </m:e>
                            <m:sub>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m:rPr>
                                      <m:sty m:val="p"/>
                                    </m:rPr>
                                    <a:rPr lang="el-GR" sz="1200" i="1">
                                      <a:solidFill>
                                        <a:schemeClr val="tx1">
                                          <a:lumMod val="95000"/>
                                        </a:schemeClr>
                                      </a:solidFill>
                                      <a:latin typeface="Cambria Math" panose="02040503050406030204" pitchFamily="18" charset="0"/>
                                      <a:ea typeface="Cambria Math" panose="02040503050406030204" pitchFamily="18" charset="0"/>
                                    </a:rPr>
                                    <m:t>Λ</m:t>
                                  </m:r>
                                </m:e>
                                <m:sub>
                                  <m:r>
                                    <a:rPr lang="en-US"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𝑎𝑡</m:t>
                                  </m:r>
                                </m:sup>
                              </m:sSubSup>
                              <m:r>
                                <a:rPr lang="ar-AE" sz="1200" i="1">
                                  <a:solidFill>
                                    <a:schemeClr val="tx1">
                                      <a:lumMod val="95000"/>
                                    </a:schemeClr>
                                  </a:solidFill>
                                  <a:latin typeface="Cambria Math" panose="02040503050406030204" pitchFamily="18" charset="0"/>
                                </a:rPr>
                                <m:t>|</m:t>
                              </m:r>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ar-AE" sz="1200" i="1">
                                  <a:solidFill>
                                    <a:schemeClr val="tx1">
                                      <a:lumMod val="95000"/>
                                    </a:schemeClr>
                                  </a:solidFill>
                                  <a:latin typeface="Cambria Math" panose="02040503050406030204" pitchFamily="18" charset="0"/>
                                  <a:ea typeface="Cambria Math" panose="02040503050406030204" pitchFamily="18" charset="0"/>
                                </a:rPr>
                                <m:t>=1</m:t>
                              </m:r>
                              <m:r>
                                <a:rPr lang="en-US" sz="1200" i="1">
                                  <a:solidFill>
                                    <a:schemeClr val="tx1">
                                      <a:lumMod val="95000"/>
                                    </a:schemeClr>
                                  </a:solidFill>
                                  <a:latin typeface="Cambria Math" panose="02040503050406030204" pitchFamily="18" charset="0"/>
                                  <a:ea typeface="Cambria Math" panose="02040503050406030204" pitchFamily="18" charset="0"/>
                                </a:rPr>
                                <m:t>,</m:t>
                              </m:r>
                              <m:r>
                                <a:rPr lang="ar-AE" sz="1200" i="1">
                                  <a:solidFill>
                                    <a:schemeClr val="tx1">
                                      <a:lumMod val="95000"/>
                                    </a:schemeClr>
                                  </a:solidFill>
                                  <a:latin typeface="Cambria Math" panose="02040503050406030204" pitchFamily="18" charset="0"/>
                                </a:rPr>
                                <m:t>𝑒</m:t>
                              </m:r>
                            </m:sub>
                          </m:sSub>
                          <m:d>
                            <m:dPr>
                              <m:ctrlPr>
                                <a:rPr lang="ar-AE" sz="1200" i="1">
                                  <a:solidFill>
                                    <a:schemeClr val="tx1">
                                      <a:lumMod val="95000"/>
                                    </a:schemeClr>
                                  </a:solidFill>
                                  <a:latin typeface="Cambria Math" panose="02040503050406030204" pitchFamily="18" charset="0"/>
                                </a:rPr>
                              </m:ctrlPr>
                            </m:dPr>
                            <m:e>
                              <m:sSubSup>
                                <m:sSubSupPr>
                                  <m:ctrlPr>
                                    <a:rPr lang="en-US" sz="1200" i="1">
                                      <a:solidFill>
                                        <a:schemeClr val="tx1">
                                          <a:lumMod val="95000"/>
                                        </a:schemeClr>
                                      </a:solidFill>
                                      <a:latin typeface="Cambria Math" panose="02040503050406030204" pitchFamily="18" charset="0"/>
                                      <a:ea typeface="Cambria Math" panose="02040503050406030204" pitchFamily="18" charset="0"/>
                                    </a:rPr>
                                  </m:ctrlPr>
                                </m:sSubSupPr>
                                <m:e>
                                  <m:r>
                                    <a:rPr lang="ar-AE" sz="1200" i="1">
                                      <a:solidFill>
                                        <a:schemeClr val="tx1">
                                          <a:lumMod val="95000"/>
                                        </a:schemeClr>
                                      </a:solidFill>
                                      <a:latin typeface="Cambria Math" panose="02040503050406030204" pitchFamily="18" charset="0"/>
                                      <a:ea typeface="Cambria Math" panose="02040503050406030204" pitchFamily="18" charset="0"/>
                                    </a:rPr>
                                    <m:t>𝜆</m:t>
                                  </m:r>
                                </m:e>
                                <m:sub>
                                  <m:r>
                                    <a:rPr lang="ar-AE" sz="1200" i="1">
                                      <a:solidFill>
                                        <a:schemeClr val="tx1">
                                          <a:lumMod val="95000"/>
                                        </a:schemeClr>
                                      </a:solidFill>
                                      <a:latin typeface="Cambria Math" panose="02040503050406030204" pitchFamily="18" charset="0"/>
                                      <a:ea typeface="Cambria Math" panose="02040503050406030204" pitchFamily="18" charset="0"/>
                                    </a:rPr>
                                    <m:t>𝑖</m:t>
                                  </m:r>
                                </m:sub>
                                <m:sup>
                                  <m:r>
                                    <a:rPr lang="en-US" sz="1200" i="1">
                                      <a:solidFill>
                                        <a:schemeClr val="tx1">
                                          <a:lumMod val="95000"/>
                                        </a:schemeClr>
                                      </a:solidFill>
                                      <a:latin typeface="Cambria Math" panose="02040503050406030204" pitchFamily="18" charset="0"/>
                                      <a:ea typeface="Cambria Math" panose="02040503050406030204" pitchFamily="18" charset="0"/>
                                    </a:rPr>
                                    <m:t>𝑎𝑡</m:t>
                                  </m:r>
                                </m:sup>
                              </m:sSubSup>
                            </m:e>
                          </m:d>
                        </m:e>
                      </m:nary>
                    </m:oMath>
                  </m:oMathPara>
                </a14:m>
                <a:endParaRPr lang="en-GB" sz="1200" dirty="0"/>
              </a:p>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𝑓</m:t>
                          </m:r>
                        </m:e>
                        <m:sub>
                          <m:r>
                            <a:rPr lang="en-US" sz="1200" i="1">
                              <a:latin typeface="Cambria Math" panose="02040503050406030204" pitchFamily="18" charset="0"/>
                            </a:rPr>
                            <m:t>𝑑𝑒𝑡𝑒𝑐𝑡𝑠</m:t>
                          </m:r>
                        </m:sub>
                      </m:sSub>
                      <m:d>
                        <m:dPr>
                          <m:ctrlPr>
                            <a:rPr lang="en-US" sz="1200" i="1">
                              <a:latin typeface="Cambria Math" panose="02040503050406030204" pitchFamily="18" charset="0"/>
                            </a:rPr>
                          </m:ctrlPr>
                        </m:dPr>
                        <m:e>
                          <m:acc>
                            <m:accPr>
                              <m:chr m:val="̂"/>
                              <m:ctrlPr>
                                <a:rPr lang="en-GB" sz="1200" i="1">
                                  <a:latin typeface="Cambria Math" panose="02040503050406030204" pitchFamily="18" charset="0"/>
                                </a:rPr>
                              </m:ctrlPr>
                            </m:accPr>
                            <m:e>
                              <m:r>
                                <a:rPr lang="en-US" sz="1200" i="1">
                                  <a:latin typeface="Cambria Math" panose="02040503050406030204" pitchFamily="18" charset="0"/>
                                </a:rPr>
                                <m:t>𝑒</m:t>
                              </m:r>
                            </m:e>
                          </m:acc>
                          <m:r>
                            <a:rPr lang="en-US" sz="1200" i="1">
                              <a:latin typeface="Cambria Math" panose="02040503050406030204" pitchFamily="18" charset="0"/>
                            </a:rPr>
                            <m:t>,</m:t>
                          </m:r>
                          <m:sSubSup>
                            <m:sSubSupPr>
                              <m:ctrlPr>
                                <a:rPr lang="en-US" sz="1200" i="1">
                                  <a:latin typeface="Cambria Math" panose="02040503050406030204" pitchFamily="18" charset="0"/>
                                  <a:ea typeface="Cambria Math" panose="02040503050406030204" pitchFamily="18" charset="0"/>
                                </a:rPr>
                              </m:ctrlPr>
                            </m:sSubSupPr>
                            <m:e>
                              <m:d>
                                <m:dPr>
                                  <m:beg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𝑖</m:t>
                                      </m:r>
                                    </m:sub>
                                  </m:sSub>
                                  <m:r>
                                    <a:rPr lang="en-US" sz="1200" i="1">
                                      <a:latin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𝜆</m:t>
                                      </m:r>
                                    </m:e>
                                    <m:sub>
                                      <m:r>
                                        <a:rPr lang="en-US" sz="1200" i="1">
                                          <a:latin typeface="Cambria Math" panose="02040503050406030204" pitchFamily="18" charset="0"/>
                                          <a:ea typeface="Cambria Math" panose="02040503050406030204" pitchFamily="18" charset="0"/>
                                        </a:rPr>
                                        <m:t>𝑖</m:t>
                                      </m:r>
                                    </m:sub>
                                  </m:sSub>
                                </m:e>
                              </m:d>
                            </m:e>
                            <m:sub>
                              <m:r>
                                <a:rPr lang="en-US" sz="1200" i="1">
                                  <a:latin typeface="Cambria Math" panose="02040503050406030204" pitchFamily="18" charset="0"/>
                                  <a:ea typeface="Cambria Math" panose="02040503050406030204" pitchFamily="18" charset="0"/>
                                </a:rPr>
                                <m:t>𝑖</m:t>
                              </m:r>
                              <m:r>
                                <a:rPr lang="en-US" sz="1200" i="1">
                                  <a:latin typeface="Cambria Math" panose="02040503050406030204" pitchFamily="18" charset="0"/>
                                  <a:ea typeface="Cambria Math" panose="02040503050406030204" pitchFamily="18" charset="0"/>
                                </a:rPr>
                                <m:t>=1</m:t>
                              </m:r>
                            </m:sub>
                            <m:sup>
                              <m:r>
                                <a:rPr lang="en-US" sz="1200" i="1">
                                  <a:latin typeface="Cambria Math" panose="02040503050406030204" pitchFamily="18" charset="0"/>
                                  <a:ea typeface="Cambria Math" panose="02040503050406030204" pitchFamily="18" charset="0"/>
                                </a:rPr>
                                <m:t>𝐾</m:t>
                              </m:r>
                            </m:sup>
                          </m:sSubSup>
                        </m:e>
                      </m:d>
                      <m:r>
                        <a:rPr lang="en-US" sz="1200" i="1">
                          <a:latin typeface="Cambria Math" panose="02040503050406030204" pitchFamily="18" charset="0"/>
                          <a:ea typeface="Cambria Math" panose="02040503050406030204" pitchFamily="18" charset="0"/>
                        </a:rPr>
                        <m:t>=</m:t>
                      </m:r>
                      <m:nary>
                        <m:naryPr>
                          <m:chr m:val="∏"/>
                          <m:supHide m:val="on"/>
                          <m:ctrlPr>
                            <a:rPr lang="en-US" sz="1200" i="1">
                              <a:latin typeface="Cambria Math" panose="02040503050406030204" pitchFamily="18" charset="0"/>
                              <a:ea typeface="Cambria Math" panose="02040503050406030204" pitchFamily="18" charset="0"/>
                            </a:rPr>
                          </m:ctrlPr>
                        </m:naryPr>
                        <m:sub>
                          <m:sSub>
                            <m:sSubPr>
                              <m:ctrlPr>
                                <a:rPr lang="en-US" sz="1200" i="1">
                                  <a:latin typeface="Cambria Math" panose="02040503050406030204" pitchFamily="18" charset="0"/>
                                  <a:ea typeface="Cambria Math" panose="02040503050406030204" pitchFamily="18" charset="0"/>
                                </a:rPr>
                              </m:ctrlPr>
                            </m:sSubPr>
                            <m:e>
                              <m:r>
                                <m:rPr>
                                  <m:brk m:alnAt="7"/>
                                </m:rPr>
                                <a:rPr lang="en-US" sz="1200" i="1">
                                  <a:latin typeface="Cambria Math" panose="02040503050406030204" pitchFamily="18" charset="0"/>
                                  <a:ea typeface="Cambria Math" panose="02040503050406030204" pitchFamily="18" charset="0"/>
                                </a:rPr>
                                <m:t>𝑑</m:t>
                              </m:r>
                            </m:e>
                            <m:sub>
                              <m:r>
                                <m:rPr>
                                  <m:brk m:alnAt="7"/>
                                </m:rPr>
                                <a:rPr lang="en-US" sz="1200" i="1">
                                  <a:latin typeface="Cambria Math" panose="02040503050406030204" pitchFamily="18" charset="0"/>
                                  <a:ea typeface="Cambria Math" panose="02040503050406030204" pitchFamily="18" charset="0"/>
                                </a:rPr>
                                <m:t>𝑖</m:t>
                              </m:r>
                            </m:sub>
                          </m:sSub>
                          <m:r>
                            <m:rPr>
                              <m:brk m:alnAt="7"/>
                            </m:rP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1</m:t>
                          </m:r>
                        </m:sub>
                        <m:sup/>
                        <m:e>
                          <m:sSub>
                            <m:sSubPr>
                              <m:ctrlPr>
                                <a:rPr lang="en-US" sz="1200" i="1">
                                  <a:solidFill>
                                    <a:schemeClr val="tx1">
                                      <a:lumMod val="95000"/>
                                    </a:schemeClr>
                                  </a:solidFill>
                                  <a:latin typeface="Cambria Math" panose="02040503050406030204" pitchFamily="18" charset="0"/>
                                  <a:ea typeface="Cambria Math" panose="02040503050406030204" pitchFamily="18" charset="0"/>
                                </a:rPr>
                              </m:ctrlPr>
                            </m:sSubPr>
                            <m:e>
                              <m:acc>
                                <m:accPr>
                                  <m:chr m:val="̂"/>
                                  <m:ctrlPr>
                                    <a:rPr lang="ar-AE" sz="1200" i="1">
                                      <a:solidFill>
                                        <a:schemeClr val="tx1">
                                          <a:lumMod val="95000"/>
                                        </a:schemeClr>
                                      </a:solidFill>
                                      <a:latin typeface="Cambria Math" panose="02040503050406030204" pitchFamily="18" charset="0"/>
                                    </a:rPr>
                                  </m:ctrlPr>
                                </m:accPr>
                                <m:e>
                                  <m:r>
                                    <a:rPr lang="en-US" sz="1200" i="1">
                                      <a:solidFill>
                                        <a:schemeClr val="tx1">
                                          <a:lumMod val="95000"/>
                                        </a:schemeClr>
                                      </a:solidFill>
                                      <a:latin typeface="Cambria Math" panose="02040503050406030204" pitchFamily="18" charset="0"/>
                                    </a:rPr>
                                    <m:t>𝑃</m:t>
                                  </m:r>
                                </m:e>
                              </m:acc>
                            </m:e>
                            <m:sub>
                              <m:r>
                                <a:rPr lang="en-US" sz="1200" i="1">
                                  <a:solidFill>
                                    <a:schemeClr val="tx1">
                                      <a:lumMod val="95000"/>
                                    </a:schemeClr>
                                  </a:solidFill>
                                  <a:latin typeface="Cambria Math" panose="02040503050406030204" pitchFamily="18" charset="0"/>
                                  <a:ea typeface="Cambria Math" panose="02040503050406030204" pitchFamily="18" charset="0"/>
                                </a:rPr>
                                <m:t>𝑒</m:t>
                              </m:r>
                            </m:sub>
                          </m:sSub>
                          <m:d>
                            <m:dPr>
                              <m:ctrlPr>
                                <a:rPr lang="en-US" sz="1200" i="1">
                                  <a:solidFill>
                                    <a:schemeClr val="tx1">
                                      <a:lumMod val="95000"/>
                                    </a:schemeClr>
                                  </a:solidFill>
                                  <a:latin typeface="Cambria Math" panose="02040503050406030204" pitchFamily="18" charset="0"/>
                                  <a:ea typeface="Cambria Math" panose="02040503050406030204" pitchFamily="18" charset="0"/>
                                </a:rPr>
                              </m:ctrlPr>
                            </m:dPr>
                            <m:e>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en-US" sz="1200" i="1">
                                  <a:solidFill>
                                    <a:schemeClr val="tx1">
                                      <a:lumMod val="95000"/>
                                    </a:schemeClr>
                                  </a:solidFill>
                                  <a:latin typeface="Cambria Math" panose="02040503050406030204" pitchFamily="18" charset="0"/>
                                  <a:ea typeface="Cambria Math" panose="02040503050406030204" pitchFamily="18" charset="0"/>
                                </a:rPr>
                                <m:t>=1</m:t>
                              </m:r>
                            </m:e>
                          </m:d>
                        </m:e>
                      </m:nary>
                    </m:oMath>
                  </m:oMathPara>
                </a14:m>
                <a:endParaRPr lang="en-GB" sz="1200" dirty="0"/>
              </a:p>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𝑓</m:t>
                          </m:r>
                        </m:e>
                        <m:sub>
                          <m:r>
                            <a:rPr lang="en-US" sz="1200" i="1">
                              <a:latin typeface="Cambria Math" panose="02040503050406030204" pitchFamily="18" charset="0"/>
                            </a:rPr>
                            <m:t>𝑛𝑜𝑛</m:t>
                          </m:r>
                          <m:r>
                            <a:rPr lang="en-US" sz="1200" i="1">
                              <a:latin typeface="Cambria Math" panose="02040503050406030204" pitchFamily="18" charset="0"/>
                            </a:rPr>
                            <m:t>−</m:t>
                          </m:r>
                          <m:r>
                            <a:rPr lang="en-US" sz="1200" i="1">
                              <a:latin typeface="Cambria Math" panose="02040503050406030204" pitchFamily="18" charset="0"/>
                            </a:rPr>
                            <m:t>𝑑𝑒𝑡𝑒𝑐𝑡𝑠</m:t>
                          </m:r>
                        </m:sub>
                      </m:sSub>
                      <m:d>
                        <m:dPr>
                          <m:ctrlPr>
                            <a:rPr lang="en-US" sz="1200" i="1">
                              <a:latin typeface="Cambria Math" panose="02040503050406030204" pitchFamily="18" charset="0"/>
                            </a:rPr>
                          </m:ctrlPr>
                        </m:dPr>
                        <m:e>
                          <m:acc>
                            <m:accPr>
                              <m:chr m:val="̂"/>
                              <m:ctrlPr>
                                <a:rPr lang="en-GB" sz="1200" i="1">
                                  <a:latin typeface="Cambria Math" panose="02040503050406030204" pitchFamily="18" charset="0"/>
                                </a:rPr>
                              </m:ctrlPr>
                            </m:accPr>
                            <m:e>
                              <m:r>
                                <a:rPr lang="en-US" sz="1200" i="1">
                                  <a:latin typeface="Cambria Math" panose="02040503050406030204" pitchFamily="18" charset="0"/>
                                </a:rPr>
                                <m:t>𝑒</m:t>
                              </m:r>
                            </m:e>
                          </m:acc>
                          <m:r>
                            <a:rPr lang="en-US" sz="1200" i="1">
                              <a:latin typeface="Cambria Math" panose="02040503050406030204" pitchFamily="18" charset="0"/>
                            </a:rPr>
                            <m:t>,</m:t>
                          </m:r>
                          <m:sSubSup>
                            <m:sSubSupPr>
                              <m:ctrlPr>
                                <a:rPr lang="en-US" sz="1200" i="1">
                                  <a:latin typeface="Cambria Math" panose="02040503050406030204" pitchFamily="18" charset="0"/>
                                  <a:ea typeface="Cambria Math" panose="02040503050406030204" pitchFamily="18" charset="0"/>
                                </a:rPr>
                              </m:ctrlPr>
                            </m:sSubSupPr>
                            <m:e>
                              <m:d>
                                <m:dPr>
                                  <m:beg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𝑖</m:t>
                                      </m:r>
                                    </m:sub>
                                  </m:sSub>
                                  <m:r>
                                    <a:rPr lang="en-US" sz="1200" i="1">
                                      <a:latin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𝜆</m:t>
                                      </m:r>
                                    </m:e>
                                    <m:sub>
                                      <m:r>
                                        <a:rPr lang="en-US" sz="1200" i="1">
                                          <a:latin typeface="Cambria Math" panose="02040503050406030204" pitchFamily="18" charset="0"/>
                                          <a:ea typeface="Cambria Math" panose="02040503050406030204" pitchFamily="18" charset="0"/>
                                        </a:rPr>
                                        <m:t>𝑖</m:t>
                                      </m:r>
                                    </m:sub>
                                  </m:sSub>
                                </m:e>
                              </m:d>
                            </m:e>
                            <m:sub>
                              <m:r>
                                <a:rPr lang="en-US" sz="1200" i="1">
                                  <a:latin typeface="Cambria Math" panose="02040503050406030204" pitchFamily="18" charset="0"/>
                                  <a:ea typeface="Cambria Math" panose="02040503050406030204" pitchFamily="18" charset="0"/>
                                </a:rPr>
                                <m:t>𝑖</m:t>
                              </m:r>
                              <m:r>
                                <a:rPr lang="en-US" sz="1200" i="1">
                                  <a:latin typeface="Cambria Math" panose="02040503050406030204" pitchFamily="18" charset="0"/>
                                  <a:ea typeface="Cambria Math" panose="02040503050406030204" pitchFamily="18" charset="0"/>
                                </a:rPr>
                                <m:t>=1</m:t>
                              </m:r>
                            </m:sub>
                            <m:sup>
                              <m:r>
                                <a:rPr lang="en-US" sz="1200" i="1">
                                  <a:latin typeface="Cambria Math" panose="02040503050406030204" pitchFamily="18" charset="0"/>
                                  <a:ea typeface="Cambria Math" panose="02040503050406030204" pitchFamily="18" charset="0"/>
                                </a:rPr>
                                <m:t>𝐾</m:t>
                              </m:r>
                            </m:sup>
                          </m:sSubSup>
                        </m:e>
                      </m:d>
                      <m:r>
                        <a:rPr lang="en-US" sz="1200" i="1">
                          <a:latin typeface="Cambria Math" panose="02040503050406030204" pitchFamily="18" charset="0"/>
                          <a:ea typeface="Cambria Math" panose="02040503050406030204" pitchFamily="18" charset="0"/>
                        </a:rPr>
                        <m:t>=</m:t>
                      </m:r>
                      <m:nary>
                        <m:naryPr>
                          <m:chr m:val="∏"/>
                          <m:supHide m:val="on"/>
                          <m:ctrlPr>
                            <a:rPr lang="en-US" sz="1200" i="1">
                              <a:latin typeface="Cambria Math" panose="02040503050406030204" pitchFamily="18" charset="0"/>
                              <a:ea typeface="Cambria Math" panose="02040503050406030204" pitchFamily="18" charset="0"/>
                            </a:rPr>
                          </m:ctrlPr>
                        </m:naryPr>
                        <m:sub>
                          <m:sSub>
                            <m:sSubPr>
                              <m:ctrlPr>
                                <a:rPr lang="en-US" sz="1200" i="1">
                                  <a:latin typeface="Cambria Math" panose="02040503050406030204" pitchFamily="18" charset="0"/>
                                  <a:ea typeface="Cambria Math" panose="02040503050406030204" pitchFamily="18" charset="0"/>
                                </a:rPr>
                              </m:ctrlPr>
                            </m:sSubPr>
                            <m:e>
                              <m:r>
                                <m:rPr>
                                  <m:brk m:alnAt="7"/>
                                </m:rPr>
                                <a:rPr lang="en-US" sz="1200" i="1">
                                  <a:latin typeface="Cambria Math" panose="02040503050406030204" pitchFamily="18" charset="0"/>
                                  <a:ea typeface="Cambria Math" panose="02040503050406030204" pitchFamily="18" charset="0"/>
                                </a:rPr>
                                <m:t>𝑑</m:t>
                              </m:r>
                            </m:e>
                            <m:sub>
                              <m:r>
                                <m:rPr>
                                  <m:brk m:alnAt="7"/>
                                </m:rPr>
                                <a:rPr lang="en-US" sz="1200" i="1">
                                  <a:latin typeface="Cambria Math" panose="02040503050406030204" pitchFamily="18" charset="0"/>
                                  <a:ea typeface="Cambria Math" panose="02040503050406030204" pitchFamily="18" charset="0"/>
                                </a:rPr>
                                <m:t>𝑖</m:t>
                              </m:r>
                            </m:sub>
                          </m:sSub>
                          <m:r>
                            <m:rPr>
                              <m:brk m:alnAt="7"/>
                            </m:rP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0</m:t>
                          </m:r>
                        </m:sub>
                        <m:sup/>
                        <m:e>
                          <m:sSub>
                            <m:sSubPr>
                              <m:ctrlPr>
                                <a:rPr lang="en-US" sz="1200" i="1">
                                  <a:solidFill>
                                    <a:schemeClr val="tx1">
                                      <a:lumMod val="95000"/>
                                    </a:schemeClr>
                                  </a:solidFill>
                                  <a:latin typeface="Cambria Math" panose="02040503050406030204" pitchFamily="18" charset="0"/>
                                  <a:ea typeface="Cambria Math" panose="02040503050406030204" pitchFamily="18" charset="0"/>
                                </a:rPr>
                              </m:ctrlPr>
                            </m:sSubPr>
                            <m:e>
                              <m:acc>
                                <m:accPr>
                                  <m:chr m:val="̂"/>
                                  <m:ctrlPr>
                                    <a:rPr lang="ar-AE" sz="1200" i="1">
                                      <a:solidFill>
                                        <a:schemeClr val="tx1">
                                          <a:lumMod val="95000"/>
                                        </a:schemeClr>
                                      </a:solidFill>
                                      <a:latin typeface="Cambria Math" panose="02040503050406030204" pitchFamily="18" charset="0"/>
                                    </a:rPr>
                                  </m:ctrlPr>
                                </m:accPr>
                                <m:e>
                                  <m:r>
                                    <a:rPr lang="en-US" sz="1200" i="1">
                                      <a:solidFill>
                                        <a:schemeClr val="tx1">
                                          <a:lumMod val="95000"/>
                                        </a:schemeClr>
                                      </a:solidFill>
                                      <a:latin typeface="Cambria Math" panose="02040503050406030204" pitchFamily="18" charset="0"/>
                                    </a:rPr>
                                    <m:t>𝑃</m:t>
                                  </m:r>
                                </m:e>
                              </m:acc>
                            </m:e>
                            <m:sub>
                              <m:r>
                                <a:rPr lang="en-US" sz="1200" i="1">
                                  <a:solidFill>
                                    <a:schemeClr val="tx1">
                                      <a:lumMod val="95000"/>
                                    </a:schemeClr>
                                  </a:solidFill>
                                  <a:latin typeface="Cambria Math" panose="02040503050406030204" pitchFamily="18" charset="0"/>
                                  <a:ea typeface="Cambria Math" panose="02040503050406030204" pitchFamily="18" charset="0"/>
                                </a:rPr>
                                <m:t>𝑒</m:t>
                              </m:r>
                            </m:sub>
                          </m:sSub>
                          <m:d>
                            <m:dPr>
                              <m:ctrlPr>
                                <a:rPr lang="en-US" sz="1200" i="1">
                                  <a:solidFill>
                                    <a:schemeClr val="tx1">
                                      <a:lumMod val="95000"/>
                                    </a:schemeClr>
                                  </a:solidFill>
                                  <a:latin typeface="Cambria Math" panose="02040503050406030204" pitchFamily="18" charset="0"/>
                                  <a:ea typeface="Cambria Math" panose="02040503050406030204" pitchFamily="18" charset="0"/>
                                </a:rPr>
                              </m:ctrlPr>
                            </m:dPr>
                            <m:e>
                              <m:sSub>
                                <m:sSubPr>
                                  <m:ctrlPr>
                                    <a:rPr lang="ar-AE" sz="1200" i="1">
                                      <a:solidFill>
                                        <a:schemeClr val="tx1">
                                          <a:lumMod val="95000"/>
                                        </a:schemeClr>
                                      </a:solidFill>
                                      <a:latin typeface="Cambria Math" panose="02040503050406030204" pitchFamily="18" charset="0"/>
                                      <a:ea typeface="Cambria Math" panose="02040503050406030204" pitchFamily="18" charset="0"/>
                                    </a:rPr>
                                  </m:ctrlPr>
                                </m:sSubPr>
                                <m:e>
                                  <m:r>
                                    <a:rPr lang="ar-AE" sz="1200" i="1">
                                      <a:solidFill>
                                        <a:schemeClr val="tx1">
                                          <a:lumMod val="95000"/>
                                        </a:schemeClr>
                                      </a:solidFill>
                                      <a:latin typeface="Cambria Math" panose="02040503050406030204" pitchFamily="18" charset="0"/>
                                      <a:ea typeface="Cambria Math" panose="02040503050406030204" pitchFamily="18" charset="0"/>
                                    </a:rPr>
                                    <m:t>𝛿</m:t>
                                  </m:r>
                                </m:e>
                                <m:sub>
                                  <m:r>
                                    <m:rPr>
                                      <m:sty m:val="p"/>
                                    </m:rPr>
                                    <a:rPr lang="en-US" sz="1200">
                                      <a:solidFill>
                                        <a:schemeClr val="tx1">
                                          <a:lumMod val="95000"/>
                                        </a:schemeClr>
                                      </a:solidFill>
                                      <a:latin typeface="Cambria Math" panose="02040503050406030204" pitchFamily="18" charset="0"/>
                                      <a:ea typeface="Cambria Math" panose="02040503050406030204" pitchFamily="18" charset="0"/>
                                    </a:rPr>
                                    <m:t>i</m:t>
                                  </m:r>
                                </m:sub>
                              </m:sSub>
                              <m:r>
                                <a:rPr lang="en-US" sz="1200" i="1">
                                  <a:solidFill>
                                    <a:schemeClr val="tx1">
                                      <a:lumMod val="95000"/>
                                    </a:schemeClr>
                                  </a:solidFill>
                                  <a:latin typeface="Cambria Math" panose="02040503050406030204" pitchFamily="18" charset="0"/>
                                  <a:ea typeface="Cambria Math" panose="02040503050406030204" pitchFamily="18" charset="0"/>
                                </a:rPr>
                                <m:t>=0</m:t>
                              </m:r>
                            </m:e>
                          </m:d>
                        </m:e>
                      </m:nary>
                    </m:oMath>
                  </m:oMathPara>
                </a14:m>
                <a:endParaRPr lang="en-GB" sz="1200" dirty="0"/>
              </a:p>
              <a:p>
                <a:endParaRPr lang="en-GB" sz="1200" dirty="0"/>
              </a:p>
              <a:p>
                <a:pPr marL="171450" indent="-171450">
                  <a:buFont typeface="Wingdings" pitchFamily="2" charset="2"/>
                  <a:buChar char="§"/>
                </a:pPr>
                <a:r>
                  <a:rPr lang="en-US" sz="1200" dirty="0"/>
                  <a:t>We use</a:t>
                </a:r>
                <a14:m>
                  <m:oMath xmlns:m="http://schemas.openxmlformats.org/officeDocument/2006/math">
                    <m:r>
                      <a:rPr lang="en-US" sz="1200" b="0" i="0" smtClean="0">
                        <a:latin typeface="Cambria Math" panose="02040503050406030204" pitchFamily="18" charset="0"/>
                      </a:rPr>
                      <m:t> </m:t>
                    </m:r>
                    <m:acc>
                      <m:accPr>
                        <m:chr m:val="̂"/>
                        <m:ctrlPr>
                          <a:rPr lang="en-GB" sz="1200" i="1">
                            <a:latin typeface="Cambria Math" panose="02040503050406030204" pitchFamily="18" charset="0"/>
                          </a:rPr>
                        </m:ctrlPr>
                      </m:accPr>
                      <m:e>
                        <m:r>
                          <a:rPr lang="en-US" sz="1200" i="1">
                            <a:latin typeface="Cambria Math" panose="02040503050406030204" pitchFamily="18" charset="0"/>
                          </a:rPr>
                          <m:t>…</m:t>
                        </m:r>
                      </m:e>
                    </m:acc>
                  </m:oMath>
                </a14:m>
                <a:r>
                  <a:rPr lang="en-GB" sz="1200" dirty="0"/>
                  <a:t> to emphasize that these detection probabilities and densities were estimated (based on the LEB). </a:t>
                </a:r>
              </a:p>
              <a:p>
                <a:pPr marL="171450" indent="-171450">
                  <a:buFont typeface="Wingdings" pitchFamily="2" charset="2"/>
                  <a:buChar char="§"/>
                </a:pPr>
                <a:r>
                  <a:rPr lang="en-US" sz="1200" dirty="0"/>
                  <a:t>We then take the logarithm </a:t>
                </a:r>
                <a:r>
                  <a:rPr lang="en-GB" sz="1200" dirty="0"/>
                  <a:t>and divide by the </a:t>
                </a:r>
                <a:r>
                  <a:rPr lang="en-US" sz="1200" dirty="0"/>
                  <a:t>number of contributing stations</a:t>
                </a:r>
                <a:r>
                  <a:rPr lang="en-GB" sz="1200" dirty="0"/>
                  <a:t> of each component.</a:t>
                </a:r>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dirty="0"/>
              </a:p>
            </p:txBody>
          </p:sp>
        </mc:Choice>
        <mc:Fallback xmlns="">
          <p:sp>
            <p:nvSpPr>
              <p:cNvPr id="32" name="TextBox 3">
                <a:extLst>
                  <a:ext uri="{FF2B5EF4-FFF2-40B4-BE49-F238E27FC236}">
                    <a16:creationId xmlns:a16="http://schemas.microsoft.com/office/drawing/2014/main" id="{38DC39B5-83A8-21C1-1674-2F5EEAE32A21}"/>
                  </a:ext>
                </a:extLst>
              </p:cNvPr>
              <p:cNvSpPr txBox="1">
                <a:spLocks noRot="1" noChangeAspect="1" noMove="1" noResize="1" noEditPoints="1" noAdjustHandles="1" noChangeArrowheads="1" noChangeShapeType="1" noTextEdit="1"/>
              </p:cNvSpPr>
              <p:nvPr/>
            </p:nvSpPr>
            <p:spPr>
              <a:xfrm>
                <a:off x="4169859" y="1471928"/>
                <a:ext cx="3798000" cy="4985980"/>
              </a:xfrm>
              <a:prstGeom prst="rect">
                <a:avLst/>
              </a:prstGeom>
              <a:blipFill>
                <a:blip r:embed="rId5"/>
                <a:stretch>
                  <a:fillRect l="-2408" t="-1100" r="-2568"/>
                </a:stretch>
              </a:blipFill>
            </p:spPr>
            <p:txBody>
              <a:bodyPr/>
              <a:lstStyle/>
              <a:p>
                <a:r>
                  <a:rPr lang="en-IL">
                    <a:noFill/>
                  </a:rPr>
                  <a:t> </a:t>
                </a:r>
              </a:p>
            </p:txBody>
          </p:sp>
        </mc:Fallback>
      </mc:AlternateContent>
      <p:pic>
        <p:nvPicPr>
          <p:cNvPr id="33" name="Picture 32" descr="A graph of different colored lines&#10;&#10;Description automatically generated">
            <a:extLst>
              <a:ext uri="{FF2B5EF4-FFF2-40B4-BE49-F238E27FC236}">
                <a16:creationId xmlns:a16="http://schemas.microsoft.com/office/drawing/2014/main" id="{1990A15F-280D-A2DF-0907-F9895A2E1A12}"/>
              </a:ext>
            </a:extLst>
          </p:cNvPr>
          <p:cNvPicPr>
            <a:picLocks noChangeAspect="1"/>
          </p:cNvPicPr>
          <p:nvPr/>
        </p:nvPicPr>
        <p:blipFill>
          <a:blip r:embed="rId6"/>
          <a:stretch>
            <a:fillRect/>
          </a:stretch>
        </p:blipFill>
        <p:spPr>
          <a:xfrm>
            <a:off x="8740597" y="1467796"/>
            <a:ext cx="2784761" cy="2215832"/>
          </a:xfrm>
          <a:prstGeom prst="rect">
            <a:avLst/>
          </a:prstGeom>
          <a:ln>
            <a:solidFill>
              <a:schemeClr val="tx1"/>
            </a:solidFill>
          </a:ln>
        </p:spPr>
      </p:pic>
      <p:pic>
        <p:nvPicPr>
          <p:cNvPr id="35" name="Picture 34" descr="A graph with a line and a line&#10;&#10;Description automatically generated with medium confidence">
            <a:extLst>
              <a:ext uri="{FF2B5EF4-FFF2-40B4-BE49-F238E27FC236}">
                <a16:creationId xmlns:a16="http://schemas.microsoft.com/office/drawing/2014/main" id="{5AB0B6C2-9DFC-FD9A-F8BA-C288A90FE4D9}"/>
              </a:ext>
            </a:extLst>
          </p:cNvPr>
          <p:cNvPicPr>
            <a:picLocks noChangeAspect="1"/>
          </p:cNvPicPr>
          <p:nvPr/>
        </p:nvPicPr>
        <p:blipFill>
          <a:blip r:embed="rId7"/>
          <a:stretch>
            <a:fillRect/>
          </a:stretch>
        </p:blipFill>
        <p:spPr>
          <a:xfrm>
            <a:off x="8740598" y="3771852"/>
            <a:ext cx="2784760" cy="2220401"/>
          </a:xfrm>
          <a:prstGeom prst="rect">
            <a:avLst/>
          </a:prstGeom>
          <a:ln>
            <a:solidFill>
              <a:schemeClr val="tx1"/>
            </a:solidFill>
          </a:ln>
        </p:spPr>
      </p:pic>
      <p:sp>
        <p:nvSpPr>
          <p:cNvPr id="37" name="TextBox 3">
            <a:extLst>
              <a:ext uri="{FF2B5EF4-FFF2-40B4-BE49-F238E27FC236}">
                <a16:creationId xmlns:a16="http://schemas.microsoft.com/office/drawing/2014/main" id="{6B768F31-2225-23A3-68D4-99426CC38FC2}"/>
              </a:ext>
            </a:extLst>
          </p:cNvPr>
          <p:cNvSpPr txBox="1"/>
          <p:nvPr/>
        </p:nvSpPr>
        <p:spPr>
          <a:xfrm>
            <a:off x="8233978" y="1052093"/>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a:t>Classifiers’ </a:t>
            </a:r>
            <a:r>
              <a:rPr lang="en-GB" dirty="0"/>
              <a:t>ROC Curves – Examples</a:t>
            </a:r>
          </a:p>
        </p:txBody>
      </p:sp>
      <p:pic>
        <p:nvPicPr>
          <p:cNvPr id="3" name="Picture 2">
            <a:extLst>
              <a:ext uri="{FF2B5EF4-FFF2-40B4-BE49-F238E27FC236}">
                <a16:creationId xmlns:a16="http://schemas.microsoft.com/office/drawing/2014/main" id="{ED2118BC-AB5B-D924-F9C3-68557AA97B8E}"/>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950193" y="6267222"/>
            <a:ext cx="833962" cy="4519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white background with black dots&#10;&#10;AI-generated content may be incorrect.">
            <a:extLst>
              <a:ext uri="{FF2B5EF4-FFF2-40B4-BE49-F238E27FC236}">
                <a16:creationId xmlns:a16="http://schemas.microsoft.com/office/drawing/2014/main" id="{B99139B2-E471-49CA-CBCB-4ACC4B5DC550}"/>
              </a:ext>
            </a:extLst>
          </p:cNvPr>
          <p:cNvPicPr>
            <a:picLocks noChangeAspect="1"/>
          </p:cNvPicPr>
          <p:nvPr/>
        </p:nvPicPr>
        <p:blipFill>
          <a:blip r:embed="rId9">
            <a:extLst>
              <a:ext uri="{28A0092B-C50C-407E-A947-70E740481C1C}">
                <a14:useLocalDpi xmlns:a14="http://schemas.microsoft.com/office/drawing/2010/main" val="0"/>
              </a:ext>
            </a:extLst>
          </a:blip>
          <a:srcRect t="71" r="87096" b="89591"/>
          <a:stretch>
            <a:fillRect/>
          </a:stretch>
        </p:blipFill>
        <p:spPr>
          <a:xfrm>
            <a:off x="10937986" y="6272130"/>
            <a:ext cx="1002951" cy="451946"/>
          </a:xfrm>
          <a:prstGeom prst="rect">
            <a:avLst/>
          </a:prstGeom>
          <a:ln>
            <a:solidFill>
              <a:schemeClr val="tx1"/>
            </a:solidFill>
          </a:ln>
        </p:spPr>
      </p:pic>
    </p:spTree>
    <p:extLst>
      <p:ext uri="{BB962C8B-B14F-4D97-AF65-F5344CB8AC3E}">
        <p14:creationId xmlns:p14="http://schemas.microsoft.com/office/powerpoint/2010/main" val="365470474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Template>
  <TotalTime>1640</TotalTime>
  <Words>1299</Words>
  <Application>Microsoft Macintosh PowerPoint</Application>
  <PresentationFormat>Widescreen</PresentationFormat>
  <Paragraphs>146</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Cambria Math</vt:lpstr>
      <vt:lpstr>Oswald</vt:lpstr>
      <vt:lpstr>Wingdings</vt:lpstr>
      <vt:lpstr>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Shahar Cohen</dc:creator>
  <cp:lastModifiedBy>Shahar Cohen</cp:lastModifiedBy>
  <cp:revision>8</cp:revision>
  <dcterms:created xsi:type="dcterms:W3CDTF">2025-08-26T11:18:59Z</dcterms:created>
  <dcterms:modified xsi:type="dcterms:W3CDTF">2025-08-31T10:52:56Z</dcterms:modified>
</cp:coreProperties>
</file>