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6"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91851-5656-4D3F-BD93-CB5DCD89B7FE}" v="4" dt="2025-09-05T07:32:15.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4660"/>
  </p:normalViewPr>
  <p:slideViewPr>
    <p:cSldViewPr snapToGrid="0">
      <p:cViewPr varScale="1">
        <p:scale>
          <a:sx n="105" d="100"/>
          <a:sy n="105" d="100"/>
        </p:scale>
        <p:origin x="9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7B907-F042-462B-874B-B42BDE011FCF}" type="datetimeFigureOut">
              <a:rPr lang="en-GB" smtClean="0"/>
              <a:t>05/09/2025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D35F4-7051-4CD1-B930-7BD3577B0918}" type="slidenum">
              <a:rPr lang="en-GB" smtClean="0"/>
              <a:t>‹#›</a:t>
            </a:fld>
            <a:endParaRPr lang="en-GB"/>
          </a:p>
        </p:txBody>
      </p:sp>
    </p:spTree>
    <p:extLst>
      <p:ext uri="{BB962C8B-B14F-4D97-AF65-F5344CB8AC3E}">
        <p14:creationId xmlns:p14="http://schemas.microsoft.com/office/powerpoint/2010/main" val="265648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0D35F4-7051-4CD1-B930-7BD3577B0918}" type="slidenum">
              <a:rPr lang="en-GB" smtClean="0"/>
              <a:t>2</a:t>
            </a:fld>
            <a:endParaRPr lang="en-GB"/>
          </a:p>
        </p:txBody>
      </p:sp>
    </p:spTree>
    <p:extLst>
      <p:ext uri="{BB962C8B-B14F-4D97-AF65-F5344CB8AC3E}">
        <p14:creationId xmlns:p14="http://schemas.microsoft.com/office/powerpoint/2010/main" val="53519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fontScale="92500"/>
          </a:bodyPr>
          <a:lstStyle/>
          <a:p>
            <a:r>
              <a:rPr lang="en-GB" sz="2400" b="1" dirty="0">
                <a:solidFill>
                  <a:schemeClr val="accent4">
                    <a:lumMod val="50000"/>
                  </a:schemeClr>
                </a:solidFill>
              </a:rPr>
              <a:t>Evaluating Cs-137 Analytical Variations in IMS Network Particulate Samples: Insights from Ten Years of IDC and Radionuclide Laboratories Results </a:t>
            </a: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lnSpcReduction="10000"/>
          </a:bodyPr>
          <a:lstStyle/>
          <a:p>
            <a:r>
              <a:rPr lang="en-GB" noProof="0" dirty="0">
                <a:solidFill>
                  <a:srgbClr val="1A3A64"/>
                </a:solidFill>
                <a:latin typeface="Arial" panose="020B0604020202020204" pitchFamily="34" charset="0"/>
                <a:cs typeface="Arial" panose="020B0604020202020204" pitchFamily="34" charset="0"/>
              </a:rPr>
              <a:t>Rodrigo Villarreal, Martina Rozmaric</a:t>
            </a:r>
            <a:r>
              <a:rPr lang="en-GB" dirty="0">
                <a:solidFill>
                  <a:srgbClr val="1A3A64"/>
                </a:solidFill>
                <a:latin typeface="Arial" panose="020B0604020202020204" pitchFamily="34" charset="0"/>
                <a:cs typeface="Arial" panose="020B0604020202020204" pitchFamily="34" charset="0"/>
              </a:rPr>
              <a:t>, Marina Nizamska, Felix Pino, Seokryung Yoon, Jana Meresova, Eric Nguelem, Jonathan Bare</a:t>
            </a:r>
            <a:r>
              <a:rPr lang="en-GB" baseline="30000" dirty="0">
                <a:solidFill>
                  <a:srgbClr val="1A3A64"/>
                </a:solidFill>
                <a:latin typeface="Arial" panose="020B0604020202020204" pitchFamily="34" charset="0"/>
                <a:cs typeface="Arial" panose="020B0604020202020204" pitchFamily="34" charset="0"/>
              </a:rPr>
              <a:t>[1]</a:t>
            </a:r>
            <a:endParaRPr lang="en-GB" baseline="30000"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3050131"/>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CTBTO </a:t>
            </a:r>
            <a:r>
              <a:rPr lang="en-US" sz="1400" dirty="0"/>
              <a:t>IDC Division, </a:t>
            </a:r>
            <a:r>
              <a:rPr lang="en-GB" sz="1400" dirty="0"/>
              <a:t>PO Box 1200, 1400</a:t>
            </a:r>
            <a:r>
              <a:rPr lang="en-US" sz="1400" dirty="0"/>
              <a:t> Vienna, Austria</a:t>
            </a:r>
          </a:p>
          <a:p>
            <a:r>
              <a:rPr lang="en-US" sz="1400" dirty="0"/>
              <a:t>[1] Former Lead Analyst IDC/MDA </a:t>
            </a:r>
            <a:endParaRPr lang="en-GB" sz="1400" dirty="0"/>
          </a:p>
          <a:p>
            <a:endParaRPr lang="en-GB" sz="1400" noProof="0" dirty="0"/>
          </a:p>
        </p:txBody>
      </p:sp>
      <p:sp>
        <p:nvSpPr>
          <p:cNvPr id="14" name="TextBox 3">
            <a:extLst>
              <a:ext uri="{FF2B5EF4-FFF2-40B4-BE49-F238E27FC236}">
                <a16:creationId xmlns:a16="http://schemas.microsoft.com/office/drawing/2014/main" id="{D46122D2-621E-31CE-451D-B174F76F9990}"/>
              </a:ext>
            </a:extLst>
          </p:cNvPr>
          <p:cNvSpPr txBox="1"/>
          <p:nvPr/>
        </p:nvSpPr>
        <p:spPr>
          <a:xfrm>
            <a:off x="675862" y="4273614"/>
            <a:ext cx="8945024"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The International Monitoring System (IMS) is a unique global network designed to monitor compliance with the Comprehensive Nuclear-Test-Ban Treaty (CTBT). Complementary to three waveform technologies, the 80-station radionuclide network provides continuous worldwide monitoring. This radionuclide network is further supported by 16 specialized laboratories, which offer independent expert analysis of IMS samples upon request. This work presents a comparative assessment of Cs-137 analysis results performed by the International Data Centre (IDC) and Provisional Technical Secretariat-certified radionuclide laboratories over the past decade. Cs-137 was selected for its relevance to monitoring, its long half-life (thus mitigating decay-related uncertainties), and because initial difference tests obtained from the data evaluation revealed notable discrepancies. Using both difference tests and zeta scores, potential causes of these inconsistencies, including peak interference, baseline underestimation, and background subtraction methods were investigated. The obtained results underscore the need for ongoing analytical refinements to ensure reliable radionuclide measurements in support of effective verification activities.</a:t>
            </a:r>
          </a:p>
        </p:txBody>
      </p:sp>
      <p:pic>
        <p:nvPicPr>
          <p:cNvPr id="15" name="Grafik 14" descr="Ein Bild, das Schwarz, Dunkelheit enthält.&#10;&#10;KI-generierte Inhalte können fehlerhaft sein.">
            <a:extLst>
              <a:ext uri="{FF2B5EF4-FFF2-40B4-BE49-F238E27FC236}">
                <a16:creationId xmlns:a16="http://schemas.microsoft.com/office/drawing/2014/main" id="{8C559D65-2EA6-02F7-264F-8AC2B9FEA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224" y="3067506"/>
            <a:ext cx="2255133" cy="361494"/>
          </a:xfrm>
          <a:prstGeom prst="rect">
            <a:avLst/>
          </a:prstGeom>
        </p:spPr>
      </p:pic>
      <p:sp>
        <p:nvSpPr>
          <p:cNvPr id="3" name="Title 1">
            <a:extLst>
              <a:ext uri="{FF2B5EF4-FFF2-40B4-BE49-F238E27FC236}">
                <a16:creationId xmlns:a16="http://schemas.microsoft.com/office/drawing/2014/main" id="{DF2BA0C0-017F-22AE-62EF-C6191681B237}"/>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P4.1-874</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0CB1B047-7062-2DC1-CEF0-04C25B4CC261}"/>
              </a:ext>
            </a:extLst>
          </p:cNvPr>
          <p:cNvSpPr txBox="1"/>
          <p:nvPr/>
        </p:nvSpPr>
        <p:spPr>
          <a:xfrm>
            <a:off x="947462" y="6467763"/>
            <a:ext cx="1006763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2">
                    <a:lumMod val="50000"/>
                  </a:schemeClr>
                </a:solidFill>
              </a:rPr>
              <a:t>DISCLAIMER: The views and opinions expressed in this presentation are those of the authors and do not necessarily represent official policy or position the Comprehensive Nuclear-Test-Ban Treaty Organization (CTBTO).</a:t>
            </a:r>
          </a:p>
          <a:p>
            <a:endParaRPr lang="en-GB" sz="800" noProof="0" dirty="0">
              <a:solidFill>
                <a:schemeClr val="bg1">
                  <a:lumMod val="65000"/>
                </a:schemeClr>
              </a:solidFill>
            </a:endParaRPr>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4196467" y="4020800"/>
            <a:ext cx="3798000" cy="2053429"/>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b="1" dirty="0">
                <a:solidFill>
                  <a:srgbClr val="1A3A64"/>
                </a:solidFill>
                <a:ea typeface="+mj-ea"/>
              </a:rPr>
              <a:t>Laboratory as Ground Truth</a:t>
            </a:r>
          </a:p>
          <a:p>
            <a:pPr algn="l"/>
            <a:r>
              <a:rPr lang="en-GB" sz="1200" noProof="0" dirty="0"/>
              <a:t>Laboratories employ long counting times (up to 7 days) and advanced equipment such as ultra-low-background detectors, shielding, and cosmic veto systems. These conditions ensure high-confidence measurements.</a:t>
            </a:r>
          </a:p>
          <a:p>
            <a:endParaRPr lang="en-GB" sz="1200" dirty="0"/>
          </a:p>
          <a:p>
            <a:r>
              <a:rPr lang="en-GB" sz="1200" b="1" dirty="0">
                <a:solidFill>
                  <a:srgbClr val="1A3A64"/>
                </a:solidFill>
                <a:ea typeface="+mj-ea"/>
              </a:rPr>
              <a:t>Key Findings</a:t>
            </a:r>
          </a:p>
          <a:p>
            <a:r>
              <a:rPr lang="en-GB" sz="1200" dirty="0"/>
              <a:t>Comparison of IDC and laboratory results shows systematic differences, highlighting opportunities to refine analysis methods.</a:t>
            </a:r>
          </a:p>
          <a:p>
            <a:r>
              <a:rPr lang="en-GB" sz="1200" dirty="0"/>
              <a:t>IDC results show a strong positive bias (</a:t>
            </a:r>
            <a:r>
              <a:rPr lang="en-GB" sz="1200" b="1" dirty="0"/>
              <a:t>median difference = +63%</a:t>
            </a:r>
            <a:r>
              <a:rPr lang="en-GB" sz="1200" dirty="0"/>
              <a:t>), with extremes exceeding 1000%.</a:t>
            </a:r>
          </a:p>
          <a:p>
            <a:pPr algn="l"/>
            <a:r>
              <a:rPr lang="en-GB" sz="1200" dirty="0"/>
              <a:t>Some stations exhibit very high false-positive rates (</a:t>
            </a:r>
            <a:r>
              <a:rPr lang="en-GB" sz="1200" b="1" dirty="0"/>
              <a:t>up to 86%</a:t>
            </a:r>
            <a:r>
              <a:rPr lang="en-GB" sz="1200" dirty="0"/>
              <a:t>).</a:t>
            </a:r>
          </a:p>
          <a:p>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rPr>
              <a:t>Evaluating Cs-137 Analytical Variations in IMS Network Particulate Samples: Insights from Ten Years of IDC and Radionuclide Laboratories Results </a:t>
            </a:r>
          </a:p>
        </p:txBody>
      </p:sp>
      <p:sp>
        <p:nvSpPr>
          <p:cNvPr id="15" name="TextBox 3">
            <a:extLst>
              <a:ext uri="{FF2B5EF4-FFF2-40B4-BE49-F238E27FC236}">
                <a16:creationId xmlns:a16="http://schemas.microsoft.com/office/drawing/2014/main" id="{143C780A-D306-D9FA-EEC7-455406624C00}"/>
              </a:ext>
            </a:extLst>
          </p:cNvPr>
          <p:cNvSpPr txBox="1"/>
          <p:nvPr/>
        </p:nvSpPr>
        <p:spPr>
          <a:xfrm>
            <a:off x="1558456" y="659697"/>
            <a:ext cx="9644045"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Rodrigo Villarreal, Martina Rozmaric, Marina Nizamska, Felix Pino, Seokryung Yoon, Jana Meresova, Eric Nguelem, Jonathan Bare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19754" y="86282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Introduction and Motivation</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50811" y="86282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a:t>
            </a:r>
          </a:p>
        </p:txBody>
      </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P4.1-874</a:t>
            </a:r>
            <a:endParaRPr lang="en-GB" sz="2800" b="1" dirty="0">
              <a:solidFill>
                <a:srgbClr val="1B3B65"/>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2BD23C2-268A-08C9-B82B-6753A2B2E7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58008" y="919779"/>
            <a:ext cx="4318966" cy="3199233"/>
          </a:xfrm>
          <a:prstGeom prst="rect">
            <a:avLst/>
          </a:prstGeom>
        </p:spPr>
      </p:pic>
      <p:pic>
        <p:nvPicPr>
          <p:cNvPr id="10" name="Picture 9" descr="A screenshot of a game&#10;&#10;AI-generated content may be incorrect.">
            <a:extLst>
              <a:ext uri="{FF2B5EF4-FFF2-40B4-BE49-F238E27FC236}">
                <a16:creationId xmlns:a16="http://schemas.microsoft.com/office/drawing/2014/main" id="{78B2D2D6-A1F5-C375-9A01-CB4ECD5795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8578" y="1336423"/>
            <a:ext cx="1941044" cy="2326722"/>
          </a:xfrm>
          <a:prstGeom prst="rect">
            <a:avLst/>
          </a:prstGeom>
        </p:spPr>
      </p:pic>
      <p:sp>
        <p:nvSpPr>
          <p:cNvPr id="17" name="TextBox 3">
            <a:extLst>
              <a:ext uri="{FF2B5EF4-FFF2-40B4-BE49-F238E27FC236}">
                <a16:creationId xmlns:a16="http://schemas.microsoft.com/office/drawing/2014/main" id="{DBCD2829-6399-C8EB-A478-3825549256CC}"/>
              </a:ext>
            </a:extLst>
          </p:cNvPr>
          <p:cNvSpPr txBox="1"/>
          <p:nvPr/>
        </p:nvSpPr>
        <p:spPr>
          <a:xfrm>
            <a:off x="143189" y="1271885"/>
            <a:ext cx="3774566" cy="277406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b="1" dirty="0">
                <a:solidFill>
                  <a:srgbClr val="1A3A64"/>
                </a:solidFill>
                <a:ea typeface="+mj-ea"/>
              </a:rPr>
              <a:t>Why Cs-137?</a:t>
            </a:r>
          </a:p>
          <a:p>
            <a:pPr algn="l"/>
            <a:r>
              <a:rPr lang="en-GB" sz="1200" noProof="0" dirty="0"/>
              <a:t>Cesium-137 is a long-lived fission product (half-life ~30 years) of high relevance for treaty verification. Its presence in a sample can always be confirmed by laboratory analysis in non-split samples.</a:t>
            </a:r>
          </a:p>
          <a:p>
            <a:endParaRPr lang="en-GB" sz="1200" dirty="0"/>
          </a:p>
          <a:p>
            <a:pPr algn="l"/>
            <a:r>
              <a:rPr lang="en-GB" sz="1200" b="1" dirty="0">
                <a:solidFill>
                  <a:srgbClr val="1A3A64"/>
                </a:solidFill>
                <a:ea typeface="+mj-ea"/>
              </a:rPr>
              <a:t>Study Dataset</a:t>
            </a:r>
          </a:p>
          <a:p>
            <a:pPr algn="l"/>
            <a:r>
              <a:rPr lang="en-GB" sz="1200" noProof="0" dirty="0"/>
              <a:t>We analysed 277 Category A samples (true positives where both IDC and the Laboratory confirmed Cs-137).</a:t>
            </a:r>
          </a:p>
        </p:txBody>
      </p:sp>
      <p:sp>
        <p:nvSpPr>
          <p:cNvPr id="18" name="TextBox 3">
            <a:extLst>
              <a:ext uri="{FF2B5EF4-FFF2-40B4-BE49-F238E27FC236}">
                <a16:creationId xmlns:a16="http://schemas.microsoft.com/office/drawing/2014/main" id="{D9639FB6-3145-3C8B-7C80-466C6DD9BEFE}"/>
              </a:ext>
            </a:extLst>
          </p:cNvPr>
          <p:cNvSpPr txBox="1"/>
          <p:nvPr/>
        </p:nvSpPr>
        <p:spPr>
          <a:xfrm>
            <a:off x="8107624" y="4730158"/>
            <a:ext cx="4027414" cy="156972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b="1" dirty="0">
                <a:solidFill>
                  <a:srgbClr val="1A3A64"/>
                </a:solidFill>
                <a:ea typeface="+mj-ea"/>
              </a:rPr>
              <a:t>Additional variance terms: </a:t>
            </a:r>
            <a:r>
              <a:rPr lang="en-GB" sz="1200" dirty="0"/>
              <a:t>Included baseline (</a:t>
            </a:r>
            <a:r>
              <a:rPr lang="en-GB" sz="1200" b="1" dirty="0"/>
              <a:t>n₀</a:t>
            </a:r>
            <a:r>
              <a:rPr lang="en-GB" sz="1200" dirty="0"/>
              <a:t>) variance and time-scaled background contribution (</a:t>
            </a:r>
            <a:r>
              <a:rPr lang="en-GB" sz="1200" b="1" dirty="0"/>
              <a:t>n</a:t>
            </a:r>
            <a:r>
              <a:rPr lang="en-GB" sz="1200" b="1" baseline="-25000" dirty="0"/>
              <a:t>b</a:t>
            </a:r>
            <a:r>
              <a:rPr lang="en-GB" sz="1200" dirty="0"/>
              <a:t>) with its variance, both ignored in the current IDC algorithm.</a:t>
            </a:r>
          </a:p>
          <a:p>
            <a:pPr algn="l"/>
            <a:endParaRPr lang="en-GB" sz="1200" dirty="0"/>
          </a:p>
          <a:p>
            <a:pPr algn="l"/>
            <a:r>
              <a:rPr lang="en-GB" sz="1200" b="1" dirty="0">
                <a:solidFill>
                  <a:srgbClr val="1A3A64"/>
                </a:solidFill>
                <a:ea typeface="+mj-ea"/>
              </a:rPr>
              <a:t>Baseline statistics: </a:t>
            </a:r>
            <a:r>
              <a:rPr lang="en-GB" sz="1200" dirty="0"/>
              <a:t>Investigated the quality of the baseline fit using the </a:t>
            </a:r>
            <a:r>
              <a:rPr lang="en-GB" sz="1200" b="1" dirty="0"/>
              <a:t>reduced χ² test</a:t>
            </a:r>
            <a:r>
              <a:rPr lang="en-GB" sz="1200" dirty="0"/>
              <a:t> in the </a:t>
            </a:r>
            <a:r>
              <a:rPr lang="en-GB" sz="1200" b="1" dirty="0"/>
              <a:t>661.7 ± 20 keV window</a:t>
            </a:r>
            <a:r>
              <a:rPr lang="en-GB" sz="1200" dirty="0"/>
              <a:t>, ensuring proper modelling of statistical fluctuations around the Cs-137 peak region..</a:t>
            </a:r>
            <a:endParaRPr lang="en-GB" sz="1200" noProof="0" dirty="0"/>
          </a:p>
        </p:txBody>
      </p:sp>
      <p:pic>
        <p:nvPicPr>
          <p:cNvPr id="23" name="Picture 22">
            <a:extLst>
              <a:ext uri="{FF2B5EF4-FFF2-40B4-BE49-F238E27FC236}">
                <a16:creationId xmlns:a16="http://schemas.microsoft.com/office/drawing/2014/main" id="{0FCAD022-7F71-070E-53D7-3BCCF8FCAA3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962" y="2682569"/>
            <a:ext cx="4082503" cy="3954925"/>
          </a:xfrm>
          <a:prstGeom prst="rect">
            <a:avLst/>
          </a:prstGeom>
        </p:spPr>
      </p:pic>
      <p:sp>
        <p:nvSpPr>
          <p:cNvPr id="25" name="TextBox 3">
            <a:extLst>
              <a:ext uri="{FF2B5EF4-FFF2-40B4-BE49-F238E27FC236}">
                <a16:creationId xmlns:a16="http://schemas.microsoft.com/office/drawing/2014/main" id="{C4F229C1-03DA-90CA-7A99-0F4874D558B7}"/>
              </a:ext>
            </a:extLst>
          </p:cNvPr>
          <p:cNvSpPr txBox="1"/>
          <p:nvPr/>
        </p:nvSpPr>
        <p:spPr>
          <a:xfrm>
            <a:off x="8107624" y="1214893"/>
            <a:ext cx="2024406" cy="281544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b="1" dirty="0">
                <a:solidFill>
                  <a:srgbClr val="1A3A64"/>
                </a:solidFill>
                <a:ea typeface="+mj-ea"/>
              </a:rPr>
              <a:t>Reanalysis approach: </a:t>
            </a:r>
            <a:r>
              <a:rPr lang="en-GB" sz="1200" noProof="0" dirty="0"/>
              <a:t>Adapted elements of the manual analyst workflow; peak areas fitted using weighted counts (channel uncertainties as weights).</a:t>
            </a:r>
          </a:p>
          <a:p>
            <a:pPr algn="l"/>
            <a:endParaRPr lang="en-GB" sz="1200" dirty="0"/>
          </a:p>
          <a:p>
            <a:pPr algn="l"/>
            <a:r>
              <a:rPr lang="en-GB" sz="1200" b="1" dirty="0">
                <a:solidFill>
                  <a:srgbClr val="1A3A64"/>
                </a:solidFill>
                <a:ea typeface="+mj-ea"/>
              </a:rPr>
              <a:t>Decision limits: </a:t>
            </a:r>
            <a:r>
              <a:rPr lang="en-GB" sz="1200" dirty="0"/>
              <a:t>Recalculated </a:t>
            </a:r>
            <a:r>
              <a:rPr lang="en-GB" sz="1200" b="1" dirty="0"/>
              <a:t>decision threshold (y</a:t>
            </a:r>
            <a:r>
              <a:rPr lang="en-GB" sz="1200" b="1" baseline="30000" dirty="0"/>
              <a:t>*</a:t>
            </a:r>
            <a:r>
              <a:rPr lang="en-GB" sz="1200" b="1" dirty="0"/>
              <a:t>)</a:t>
            </a:r>
            <a:r>
              <a:rPr lang="en-GB" sz="1200" dirty="0"/>
              <a:t> and </a:t>
            </a:r>
            <a:r>
              <a:rPr lang="en-GB" sz="1200" b="1" dirty="0"/>
              <a:t>detection limit (y</a:t>
            </a:r>
            <a:r>
              <a:rPr lang="en-GB" sz="1200" b="1" baseline="30000" dirty="0"/>
              <a:t>#</a:t>
            </a:r>
            <a:r>
              <a:rPr lang="en-GB" sz="1200" b="1" dirty="0"/>
              <a:t>)</a:t>
            </a:r>
            <a:r>
              <a:rPr lang="en-GB" sz="1200" dirty="0"/>
              <a:t> following a partial ISO 11929</a:t>
            </a:r>
            <a:r>
              <a:rPr lang="en-GB" sz="1200" baseline="30000" dirty="0"/>
              <a:t>[1]</a:t>
            </a:r>
            <a:r>
              <a:rPr lang="en-GB" sz="1200" dirty="0"/>
              <a:t> implementation (relative calibration factor </a:t>
            </a:r>
            <a:r>
              <a:rPr lang="en-GB" sz="1200" b="1" dirty="0"/>
              <a:t>w</a:t>
            </a:r>
            <a:r>
              <a:rPr lang="en-GB" sz="1200" dirty="0"/>
              <a:t> uncertainty &lt; 8%).</a:t>
            </a:r>
            <a:endParaRPr lang="en-GB" sz="1200" noProof="0" dirty="0"/>
          </a:p>
          <a:p>
            <a:pPr algn="l"/>
            <a:endParaRPr lang="en-GB" sz="1200" dirty="0"/>
          </a:p>
          <a:p>
            <a:pPr algn="l"/>
            <a:endParaRPr lang="en-GB" sz="1200" noProof="0" dirty="0"/>
          </a:p>
        </p:txBody>
      </p:sp>
      <p:sp>
        <p:nvSpPr>
          <p:cNvPr id="5" name="TextBox 3">
            <a:extLst>
              <a:ext uri="{FF2B5EF4-FFF2-40B4-BE49-F238E27FC236}">
                <a16:creationId xmlns:a16="http://schemas.microsoft.com/office/drawing/2014/main" id="{4DE15734-300B-F322-696B-61344B868A85}"/>
              </a:ext>
            </a:extLst>
          </p:cNvPr>
          <p:cNvSpPr txBox="1"/>
          <p:nvPr/>
        </p:nvSpPr>
        <p:spPr>
          <a:xfrm>
            <a:off x="236262" y="6625068"/>
            <a:ext cx="1006763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2">
                    <a:lumMod val="50000"/>
                  </a:schemeClr>
                </a:solidFill>
              </a:rPr>
              <a:t>DISCLAIMER: The views and opinions expressed in this presentation are those of the authors and do not necessarily represent official policy or position the Comprehensive Nuclear-Test-Ban Treaty Organization (CTBTO).</a:t>
            </a:r>
          </a:p>
          <a:p>
            <a:endParaRPr lang="en-GB" sz="800" noProof="0" dirty="0">
              <a:solidFill>
                <a:schemeClr val="bg1">
                  <a:lumMod val="65000"/>
                </a:schemeClr>
              </a:solidFill>
            </a:endParaRPr>
          </a:p>
        </p:txBody>
      </p:sp>
      <p:pic>
        <p:nvPicPr>
          <p:cNvPr id="6" name="Picture 5">
            <a:extLst>
              <a:ext uri="{FF2B5EF4-FFF2-40B4-BE49-F238E27FC236}">
                <a16:creationId xmlns:a16="http://schemas.microsoft.com/office/drawing/2014/main" id="{CFA4E91A-029B-8D6A-B2A7-BE1BEC85431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743066" y="4030335"/>
            <a:ext cx="2587875" cy="404738"/>
          </a:xfrm>
          <a:prstGeom prst="rect">
            <a:avLst/>
          </a:prstGeom>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E5A22-56AD-6EA7-BCE2-DA796A2B487E}"/>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9908ADC2-327C-8D71-72BA-C2FD8BEF66E6}"/>
              </a:ext>
            </a:extLst>
          </p:cNvPr>
          <p:cNvSpPr txBox="1"/>
          <p:nvPr/>
        </p:nvSpPr>
        <p:spPr>
          <a:xfrm>
            <a:off x="4343002" y="991321"/>
            <a:ext cx="3618112" cy="5473703"/>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b="1" dirty="0">
                <a:solidFill>
                  <a:srgbClr val="1A3A64"/>
                </a:solidFill>
              </a:rPr>
              <a:t>Baseline modelling</a:t>
            </a:r>
            <a:br>
              <a:rPr lang="en-GB" sz="1200" dirty="0"/>
            </a:br>
            <a:r>
              <a:rPr lang="en-GB" sz="1200" dirty="0"/>
              <a:t>To improve reliability in decision limits, baseline statistics must be included, both their variance and the reduced χ² goodness-of-fit. These provide a measure of how well the baseline represents the continuum and ensure that baseline fluctuations contribute properly to decision limits. In addition, a visualization tool to evaluate the standardized residuals (white triangles) as shown in the first plot will assist the analyst in characterizing the baseline more accurately.</a:t>
            </a:r>
          </a:p>
          <a:p>
            <a:pPr algn="l"/>
            <a:endParaRPr lang="en-GB" sz="1200" dirty="0"/>
          </a:p>
          <a:p>
            <a:pPr algn="l"/>
            <a:r>
              <a:rPr lang="en-GB" sz="1200" dirty="0"/>
              <a:t>In this study, baseline quality was assessed through </a:t>
            </a:r>
            <a:r>
              <a:rPr lang="en-GB" sz="1200" b="1" dirty="0"/>
              <a:t>standardized residuals</a:t>
            </a:r>
            <a:r>
              <a:rPr lang="en-GB" sz="1200" dirty="0"/>
              <a:t> in non-peak regions (white triangles in the plot), within the </a:t>
            </a:r>
            <a:r>
              <a:rPr lang="en-GB" sz="1200" b="1" dirty="0"/>
              <a:t>661.7 ± 20 keV window</a:t>
            </a:r>
            <a:r>
              <a:rPr lang="en-GB" sz="1200" dirty="0"/>
              <a:t>. Overall, the baseline fits the data well, with a </a:t>
            </a:r>
            <a:r>
              <a:rPr lang="en-GB" sz="1200" b="1" dirty="0"/>
              <a:t>median reduced χ² of 1.11</a:t>
            </a:r>
            <a:r>
              <a:rPr lang="en-GB" sz="1200" dirty="0"/>
              <a:t>. The </a:t>
            </a:r>
            <a:r>
              <a:rPr lang="en-GB" sz="1200" b="1" dirty="0"/>
              <a:t>variance in counts is ~12%</a:t>
            </a:r>
            <a:r>
              <a:rPr lang="en-GB" sz="1200" dirty="0"/>
              <a:t>, and for this dataset it can contribute up to </a:t>
            </a:r>
            <a:r>
              <a:rPr lang="en-GB" sz="1200" b="1" dirty="0"/>
              <a:t>30% to the decision limits</a:t>
            </a:r>
            <a:r>
              <a:rPr lang="en-GB" sz="1200" dirty="0"/>
              <a:t>. This effect grows if peaks in the region are missed.</a:t>
            </a:r>
          </a:p>
          <a:p>
            <a:pPr algn="l"/>
            <a:endParaRPr lang="en-GB" sz="1200" dirty="0"/>
          </a:p>
          <a:p>
            <a:pPr algn="l"/>
            <a:r>
              <a:rPr lang="en-GB" sz="1200" b="1" dirty="0">
                <a:solidFill>
                  <a:srgbClr val="1A3A64"/>
                </a:solidFill>
                <a:ea typeface="+mj-ea"/>
              </a:rPr>
              <a:t>Interference study</a:t>
            </a:r>
            <a:br>
              <a:rPr lang="en-GB" sz="1200" dirty="0"/>
            </a:br>
            <a:r>
              <a:rPr lang="en-GB" sz="1200" dirty="0"/>
              <a:t>Potential interferences near the Cs-137 line were also examined. The closest feature, the </a:t>
            </a:r>
            <a:r>
              <a:rPr lang="en-GB" sz="1200" b="1" dirty="0"/>
              <a:t>Compton edge of Tl-208 860.5 keV peak at 663.5 keV</a:t>
            </a:r>
            <a:r>
              <a:rPr lang="en-GB" sz="1200" dirty="0"/>
              <a:t>, was tested under different resolutions and area ratios; it was not observed in the data, and any possible bias is </a:t>
            </a:r>
            <a:r>
              <a:rPr lang="en-GB" sz="1200" b="1" dirty="0"/>
              <a:t>&lt;10%</a:t>
            </a:r>
            <a:r>
              <a:rPr lang="en-GB" sz="1200" dirty="0"/>
              <a:t>. The </a:t>
            </a:r>
            <a:r>
              <a:rPr lang="en-GB" sz="1200" b="1" dirty="0"/>
              <a:t>Tl-208 x-ray/gamma sum peak (583.19 + 74.97 keV) at 658.2 keV</a:t>
            </a:r>
            <a:r>
              <a:rPr lang="en-GB" sz="1200" dirty="0"/>
              <a:t> is farther away and does not introduce significant bias, even if unmodeled.</a:t>
            </a:r>
          </a:p>
          <a:p>
            <a:pPr algn="l"/>
            <a:endParaRPr lang="en-GB" sz="1200" dirty="0"/>
          </a:p>
        </p:txBody>
      </p:sp>
      <p:sp>
        <p:nvSpPr>
          <p:cNvPr id="7" name="TextBox 3">
            <a:extLst>
              <a:ext uri="{FF2B5EF4-FFF2-40B4-BE49-F238E27FC236}">
                <a16:creationId xmlns:a16="http://schemas.microsoft.com/office/drawing/2014/main" id="{243BB656-38F1-CC7B-68F9-4A2734191597}"/>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rPr>
              <a:t>Evaluating Cs-137 Analytical Variations in IMS Network Particulate Samples: Insights from Ten Years of IDC and Radionuclide Laboratories Results </a:t>
            </a:r>
          </a:p>
        </p:txBody>
      </p:sp>
      <p:sp>
        <p:nvSpPr>
          <p:cNvPr id="15" name="TextBox 3">
            <a:extLst>
              <a:ext uri="{FF2B5EF4-FFF2-40B4-BE49-F238E27FC236}">
                <a16:creationId xmlns:a16="http://schemas.microsoft.com/office/drawing/2014/main" id="{AD2ED0E6-4F11-5617-43F5-9E7CB2321AE8}"/>
              </a:ext>
            </a:extLst>
          </p:cNvPr>
          <p:cNvSpPr txBox="1"/>
          <p:nvPr/>
        </p:nvSpPr>
        <p:spPr>
          <a:xfrm>
            <a:off x="1558456" y="659697"/>
            <a:ext cx="9644045"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Rodrigo Villarreal, Martina Rozmaric, Marina Nizamska, Felix Pino, Seokryung Yoon, Jana Meresova, Eric Nguelem, Jonathan Bare</a:t>
            </a:r>
          </a:p>
        </p:txBody>
      </p:sp>
      <p:sp>
        <p:nvSpPr>
          <p:cNvPr id="24" name="TextBox 3">
            <a:extLst>
              <a:ext uri="{FF2B5EF4-FFF2-40B4-BE49-F238E27FC236}">
                <a16:creationId xmlns:a16="http://schemas.microsoft.com/office/drawing/2014/main" id="{5591EEB3-4BE3-63EA-9B31-54D4669A9A62}"/>
              </a:ext>
            </a:extLst>
          </p:cNvPr>
          <p:cNvSpPr txBox="1"/>
          <p:nvPr/>
        </p:nvSpPr>
        <p:spPr>
          <a:xfrm>
            <a:off x="160019" y="101220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Baseline Statistics and Possible Interferences</a:t>
            </a:r>
          </a:p>
        </p:txBody>
      </p:sp>
      <p:pic>
        <p:nvPicPr>
          <p:cNvPr id="33" name="Grafik 32" descr="Ein Bild, das Schwarz, Dunkelheit enthält.&#10;&#10;KI-generierte Inhalte können fehlerhaft sein.">
            <a:extLst>
              <a:ext uri="{FF2B5EF4-FFF2-40B4-BE49-F238E27FC236}">
                <a16:creationId xmlns:a16="http://schemas.microsoft.com/office/drawing/2014/main" id="{588AF9FA-FF58-43C0-50FD-ACEFF7495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951756F8-5CEC-BCF1-AA41-C4E974543FF0}"/>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P4.1-874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Picture 3" descr="A screenshot of a computer screen&#10;&#10;AI-generated content may be incorrect.">
            <a:extLst>
              <a:ext uri="{FF2B5EF4-FFF2-40B4-BE49-F238E27FC236}">
                <a16:creationId xmlns:a16="http://schemas.microsoft.com/office/drawing/2014/main" id="{2E0A1913-822C-9F6E-C0AA-4B4621459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999" y="1161666"/>
            <a:ext cx="4264001" cy="2466694"/>
          </a:xfrm>
          <a:prstGeom prst="rect">
            <a:avLst/>
          </a:prstGeom>
        </p:spPr>
      </p:pic>
      <p:sp>
        <p:nvSpPr>
          <p:cNvPr id="5" name="TextBox 3">
            <a:extLst>
              <a:ext uri="{FF2B5EF4-FFF2-40B4-BE49-F238E27FC236}">
                <a16:creationId xmlns:a16="http://schemas.microsoft.com/office/drawing/2014/main" id="{DE86A9D0-842E-F7F4-C520-ADB4BDC051EB}"/>
              </a:ext>
            </a:extLst>
          </p:cNvPr>
          <p:cNvSpPr txBox="1"/>
          <p:nvPr/>
        </p:nvSpPr>
        <p:spPr>
          <a:xfrm>
            <a:off x="90948" y="3227711"/>
            <a:ext cx="3884543" cy="26281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endParaRPr lang="en-GB" sz="1200" dirty="0"/>
          </a:p>
          <a:p>
            <a:pPr algn="l"/>
            <a:endParaRPr lang="en-GB" sz="1200" dirty="0"/>
          </a:p>
        </p:txBody>
      </p:sp>
      <p:pic>
        <p:nvPicPr>
          <p:cNvPr id="9" name="Picture 8" descr="A graph with different colored lines">
            <a:extLst>
              <a:ext uri="{FF2B5EF4-FFF2-40B4-BE49-F238E27FC236}">
                <a16:creationId xmlns:a16="http://schemas.microsoft.com/office/drawing/2014/main" id="{78D90F19-2953-559F-2C52-694FCFDF0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51" y="1520923"/>
            <a:ext cx="4095931" cy="1744496"/>
          </a:xfrm>
          <a:prstGeom prst="rect">
            <a:avLst/>
          </a:prstGeom>
        </p:spPr>
      </p:pic>
      <p:pic>
        <p:nvPicPr>
          <p:cNvPr id="23" name="Picture 22">
            <a:extLst>
              <a:ext uri="{FF2B5EF4-FFF2-40B4-BE49-F238E27FC236}">
                <a16:creationId xmlns:a16="http://schemas.microsoft.com/office/drawing/2014/main" id="{BE6674F8-C2BF-B0B6-C367-EC5940B9F87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399" y="4205198"/>
            <a:ext cx="4279378" cy="2349531"/>
          </a:xfrm>
          <a:prstGeom prst="rect">
            <a:avLst/>
          </a:prstGeom>
        </p:spPr>
      </p:pic>
      <p:sp>
        <p:nvSpPr>
          <p:cNvPr id="25" name="TextBox 3">
            <a:extLst>
              <a:ext uri="{FF2B5EF4-FFF2-40B4-BE49-F238E27FC236}">
                <a16:creationId xmlns:a16="http://schemas.microsoft.com/office/drawing/2014/main" id="{C549F093-7E5B-BDDE-D58A-B9620AA37D22}"/>
              </a:ext>
            </a:extLst>
          </p:cNvPr>
          <p:cNvSpPr txBox="1"/>
          <p:nvPr/>
        </p:nvSpPr>
        <p:spPr>
          <a:xfrm>
            <a:off x="8233981" y="359682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Background subtraction</a:t>
            </a:r>
          </a:p>
        </p:txBody>
      </p:sp>
      <p:sp>
        <p:nvSpPr>
          <p:cNvPr id="28" name="TextBox 3">
            <a:extLst>
              <a:ext uri="{FF2B5EF4-FFF2-40B4-BE49-F238E27FC236}">
                <a16:creationId xmlns:a16="http://schemas.microsoft.com/office/drawing/2014/main" id="{4339A432-F1A4-1F5E-F2B5-5ECB1F30351C}"/>
              </a:ext>
            </a:extLst>
          </p:cNvPr>
          <p:cNvSpPr txBox="1"/>
          <p:nvPr/>
        </p:nvSpPr>
        <p:spPr>
          <a:xfrm>
            <a:off x="8110334" y="3980782"/>
            <a:ext cx="4081665"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dirty="0"/>
              <a:t>Whenever a filter batch is changed at a station, a </a:t>
            </a:r>
            <a:r>
              <a:rPr lang="en-GB" sz="1200" b="1" dirty="0"/>
              <a:t>blank measurement</a:t>
            </a:r>
            <a:r>
              <a:rPr lang="en-GB" sz="1200" dirty="0"/>
              <a:t> is performed, normally over </a:t>
            </a:r>
            <a:r>
              <a:rPr lang="en-GB" sz="1200" b="1" dirty="0"/>
              <a:t>72h</a:t>
            </a:r>
            <a:r>
              <a:rPr lang="en-GB" sz="1200" dirty="0"/>
              <a:t> (minimum</a:t>
            </a:r>
            <a:r>
              <a:rPr lang="en-GB" sz="1200" baseline="30000" dirty="0"/>
              <a:t>[2] </a:t>
            </a:r>
            <a:r>
              <a:rPr lang="en-GB" sz="1200" dirty="0"/>
              <a:t>24h for paired blanks). Detector background is measured only during </a:t>
            </a:r>
            <a:r>
              <a:rPr lang="en-GB" sz="1200" b="1" dirty="0"/>
              <a:t>station certification</a:t>
            </a:r>
            <a:r>
              <a:rPr lang="en-GB" sz="1200" dirty="0"/>
              <a:t>, but additional checks may be needed in extraordinary cases of contamination to isolate background contributions and guide mitigation actions.</a:t>
            </a:r>
          </a:p>
          <a:p>
            <a:pPr algn="l"/>
            <a:r>
              <a:rPr lang="en-GB" sz="1200" dirty="0"/>
              <a:t>Blank subtraction is applied </a:t>
            </a:r>
            <a:r>
              <a:rPr lang="en-GB" sz="1200" b="1" dirty="0"/>
              <a:t>line by line</a:t>
            </a:r>
            <a:r>
              <a:rPr lang="en-GB" sz="1200" dirty="0"/>
              <a:t>, scaled to the acquisition duration of the sample measurement. Under normal circumstances, </a:t>
            </a:r>
            <a:r>
              <a:rPr lang="en-GB" sz="1200" b="1" dirty="0"/>
              <a:t>Cs-137 is not expected</a:t>
            </a:r>
            <a:r>
              <a:rPr lang="en-GB" sz="1200" dirty="0"/>
              <a:t> in blank filters. However, the </a:t>
            </a:r>
            <a:r>
              <a:rPr lang="en-GB" sz="1200" b="1" dirty="0"/>
              <a:t>scaled peaked background and its variance are not yet implemented</a:t>
            </a:r>
            <a:r>
              <a:rPr lang="en-GB" sz="1200" dirty="0"/>
              <a:t> in the decision-limit algorithms, an aspect addressed in the next section.</a:t>
            </a:r>
          </a:p>
        </p:txBody>
      </p:sp>
      <p:sp>
        <p:nvSpPr>
          <p:cNvPr id="34" name="TextBox 3">
            <a:extLst>
              <a:ext uri="{FF2B5EF4-FFF2-40B4-BE49-F238E27FC236}">
                <a16:creationId xmlns:a16="http://schemas.microsoft.com/office/drawing/2014/main" id="{2247D878-41DB-5AD2-6F27-911EE2DFAB2C}"/>
              </a:ext>
            </a:extLst>
          </p:cNvPr>
          <p:cNvSpPr txBox="1"/>
          <p:nvPr/>
        </p:nvSpPr>
        <p:spPr>
          <a:xfrm>
            <a:off x="160019" y="3394853"/>
            <a:ext cx="4033763" cy="57032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dirty="0"/>
              <a:t>The spectrum example illustrates baseline fitting and residuals, while the histograms below summarize the statistical behaviour of the residuals and variance of the entire dataset.</a:t>
            </a:r>
            <a:endParaRPr lang="en-GB" sz="1200" noProof="0" dirty="0"/>
          </a:p>
        </p:txBody>
      </p:sp>
      <p:sp>
        <p:nvSpPr>
          <p:cNvPr id="3" name="TextBox 3">
            <a:extLst>
              <a:ext uri="{FF2B5EF4-FFF2-40B4-BE49-F238E27FC236}">
                <a16:creationId xmlns:a16="http://schemas.microsoft.com/office/drawing/2014/main" id="{F45A1C74-93C1-9A7C-14FC-1C1D840F218B}"/>
              </a:ext>
            </a:extLst>
          </p:cNvPr>
          <p:cNvSpPr txBox="1"/>
          <p:nvPr/>
        </p:nvSpPr>
        <p:spPr>
          <a:xfrm>
            <a:off x="236262" y="6625068"/>
            <a:ext cx="1006763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2">
                    <a:lumMod val="50000"/>
                  </a:schemeClr>
                </a:solidFill>
              </a:rPr>
              <a:t>DISCLAIMER: The views and opinions expressed in this presentation are those of the authors and do not necessarily represent official policy or position the Comprehensive Nuclear-Test-Ban Treaty Organization (CTBTO).</a:t>
            </a:r>
          </a:p>
          <a:p>
            <a:endParaRPr lang="en-GB" sz="800" noProof="0" dirty="0">
              <a:solidFill>
                <a:schemeClr val="bg1">
                  <a:lumMod val="65000"/>
                </a:schemeClr>
              </a:solidFill>
            </a:endParaRPr>
          </a:p>
        </p:txBody>
      </p:sp>
    </p:spTree>
    <p:extLst>
      <p:ext uri="{BB962C8B-B14F-4D97-AF65-F5344CB8AC3E}">
        <p14:creationId xmlns:p14="http://schemas.microsoft.com/office/powerpoint/2010/main" val="130239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ADF10-D932-85E0-9220-F00CFAAFA7E9}"/>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FCA1C8DC-F7AF-9E3B-0190-AB658CB1C92A}"/>
              </a:ext>
            </a:extLst>
          </p:cNvPr>
          <p:cNvSpPr txBox="1"/>
          <p:nvPr/>
        </p:nvSpPr>
        <p:spPr>
          <a:xfrm>
            <a:off x="8444196" y="1210495"/>
            <a:ext cx="3623358" cy="4087039"/>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dirty="0"/>
              <a:t>The review of </a:t>
            </a:r>
            <a:r>
              <a:rPr lang="en-GB" sz="1200" b="1" dirty="0"/>
              <a:t>Cs-137 comparisons</a:t>
            </a:r>
            <a:r>
              <a:rPr lang="en-GB" sz="1200" dirty="0"/>
              <a:t> revealed key opportunities to improve baseline treatment, detection limit estimation, and reporting workflows. Incorporating baseline variance, harmonizing ROI definitions, and aligning algorithms with established standards will make results more robust and transparent.</a:t>
            </a:r>
          </a:p>
          <a:p>
            <a:pPr algn="l"/>
            <a:r>
              <a:rPr lang="en-GB" sz="1200" dirty="0"/>
              <a:t>These measures will:</a:t>
            </a:r>
          </a:p>
          <a:p>
            <a:pPr marL="171450" indent="-171450" algn="l">
              <a:buFont typeface="Arial" panose="020B0604020202020204" pitchFamily="34" charset="0"/>
              <a:buChar char="•"/>
            </a:pPr>
            <a:r>
              <a:rPr lang="en-GB" sz="1200" dirty="0"/>
              <a:t>Strengthen data integrity and compliance with rules.</a:t>
            </a:r>
          </a:p>
          <a:p>
            <a:pPr marL="171450" indent="-171450" algn="l">
              <a:buFont typeface="Arial" panose="020B0604020202020204" pitchFamily="34" charset="0"/>
              <a:buChar char="•"/>
            </a:pPr>
            <a:r>
              <a:rPr lang="en-GB" sz="1200" dirty="0"/>
              <a:t>Reduce false positives and improve confidence in reported detections.</a:t>
            </a:r>
          </a:p>
          <a:p>
            <a:pPr marL="171450" indent="-171450" algn="l">
              <a:buFont typeface="Arial" panose="020B0604020202020204" pitchFamily="34" charset="0"/>
              <a:buChar char="•"/>
            </a:pPr>
            <a:r>
              <a:rPr lang="en-GB" sz="1200" dirty="0"/>
              <a:t>Provide analysts with clearer tools for accurate and timely reporting.</a:t>
            </a:r>
          </a:p>
          <a:p>
            <a:pPr algn="l"/>
            <a:r>
              <a:rPr lang="en-GB" sz="1200" dirty="0"/>
              <a:t>Some open points, such as inhomogeneous activity, require further study. Addressing these opportunities together will </a:t>
            </a:r>
            <a:r>
              <a:rPr lang="en-GB" sz="1200" b="1" dirty="0"/>
              <a:t>enhance the reliability of results and reinforce confidence in the data we deliver</a:t>
            </a:r>
            <a:r>
              <a:rPr lang="en-GB" sz="1200" dirty="0"/>
              <a:t>.</a:t>
            </a:r>
          </a:p>
        </p:txBody>
      </p:sp>
      <p:sp>
        <p:nvSpPr>
          <p:cNvPr id="7" name="TextBox 3">
            <a:extLst>
              <a:ext uri="{FF2B5EF4-FFF2-40B4-BE49-F238E27FC236}">
                <a16:creationId xmlns:a16="http://schemas.microsoft.com/office/drawing/2014/main" id="{AAB323E1-4667-5FFB-A76A-B63682EFCE96}"/>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rPr>
              <a:t>Evaluating Cs-137 Analytical Variations in IMS Network Particulate Samples: Insights from Ten Years of IDC and Radionuclide Laboratories Results </a:t>
            </a:r>
          </a:p>
        </p:txBody>
      </p:sp>
      <p:sp>
        <p:nvSpPr>
          <p:cNvPr id="15" name="TextBox 3">
            <a:extLst>
              <a:ext uri="{FF2B5EF4-FFF2-40B4-BE49-F238E27FC236}">
                <a16:creationId xmlns:a16="http://schemas.microsoft.com/office/drawing/2014/main" id="{A40B2AE1-45B2-0453-02DA-EEB7352764F4}"/>
              </a:ext>
            </a:extLst>
          </p:cNvPr>
          <p:cNvSpPr txBox="1"/>
          <p:nvPr/>
        </p:nvSpPr>
        <p:spPr>
          <a:xfrm>
            <a:off x="1558456" y="659697"/>
            <a:ext cx="9644045"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Rodrigo Villarreal, Martina Rozmaric, Marina Nizamska, Felix Pino, Seokryung Yoon, Jana Meresova, Eric Nguelem, Jonathan Bare</a:t>
            </a:r>
          </a:p>
        </p:txBody>
      </p:sp>
      <p:sp>
        <p:nvSpPr>
          <p:cNvPr id="24" name="TextBox 3">
            <a:extLst>
              <a:ext uri="{FF2B5EF4-FFF2-40B4-BE49-F238E27FC236}">
                <a16:creationId xmlns:a16="http://schemas.microsoft.com/office/drawing/2014/main" id="{ECF49267-0897-4E97-B12A-BAD657C86E50}"/>
              </a:ext>
            </a:extLst>
          </p:cNvPr>
          <p:cNvSpPr txBox="1"/>
          <p:nvPr/>
        </p:nvSpPr>
        <p:spPr>
          <a:xfrm>
            <a:off x="16316" y="908285"/>
            <a:ext cx="4246372"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C</a:t>
            </a:r>
            <a:r>
              <a:rPr lang="en-GB" dirty="0"/>
              <a:t>omparison and assessment of detection limits</a:t>
            </a:r>
          </a:p>
        </p:txBody>
      </p:sp>
      <p:sp>
        <p:nvSpPr>
          <p:cNvPr id="27" name="TextBox 3">
            <a:extLst>
              <a:ext uri="{FF2B5EF4-FFF2-40B4-BE49-F238E27FC236}">
                <a16:creationId xmlns:a16="http://schemas.microsoft.com/office/drawing/2014/main" id="{DC940219-4A0A-9CAD-3D60-BE1B55D454DA}"/>
              </a:ext>
            </a:extLst>
          </p:cNvPr>
          <p:cNvSpPr txBox="1"/>
          <p:nvPr/>
        </p:nvSpPr>
        <p:spPr>
          <a:xfrm>
            <a:off x="8331815" y="91417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Conclusions</a:t>
            </a:r>
          </a:p>
        </p:txBody>
      </p:sp>
      <p:pic>
        <p:nvPicPr>
          <p:cNvPr id="33" name="Grafik 32" descr="Ein Bild, das Schwarz, Dunkelheit enthält.&#10;&#10;KI-generierte Inhalte können fehlerhaft sein.">
            <a:extLst>
              <a:ext uri="{FF2B5EF4-FFF2-40B4-BE49-F238E27FC236}">
                <a16:creationId xmlns:a16="http://schemas.microsoft.com/office/drawing/2014/main" id="{EDB27713-38B7-6A47-40ED-922EA453B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BF1BAA98-8E08-774D-EA38-522005F200C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P4.1-874</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1159B943-5362-E885-0E7E-88564421F9E5}"/>
              </a:ext>
            </a:extLst>
          </p:cNvPr>
          <p:cNvSpPr txBox="1"/>
          <p:nvPr/>
        </p:nvSpPr>
        <p:spPr>
          <a:xfrm>
            <a:off x="145028" y="1287283"/>
            <a:ext cx="3884543" cy="57032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dirty="0"/>
              <a:t>The current IDC algorithm for determining detection limits does not account for </a:t>
            </a:r>
            <a:r>
              <a:rPr lang="en-GB" sz="1200" b="1" dirty="0"/>
              <a:t>baseline variance</a:t>
            </a:r>
            <a:r>
              <a:rPr lang="en-GB" sz="1200" dirty="0"/>
              <a:t> or </a:t>
            </a:r>
            <a:r>
              <a:rPr lang="en-GB" sz="1200" b="1" dirty="0"/>
              <a:t>background subtraction terms</a:t>
            </a:r>
            <a:r>
              <a:rPr lang="en-GB" sz="1200" dirty="0"/>
              <a:t>.</a:t>
            </a:r>
            <a:endParaRPr lang="en-GB" sz="1200" noProof="0" dirty="0"/>
          </a:p>
        </p:txBody>
      </p:sp>
      <p:sp>
        <p:nvSpPr>
          <p:cNvPr id="3" name="TextBox 3">
            <a:extLst>
              <a:ext uri="{FF2B5EF4-FFF2-40B4-BE49-F238E27FC236}">
                <a16:creationId xmlns:a16="http://schemas.microsoft.com/office/drawing/2014/main" id="{E588B756-151C-14DA-45EF-CF53296E2A15}"/>
              </a:ext>
            </a:extLst>
          </p:cNvPr>
          <p:cNvSpPr txBox="1"/>
          <p:nvPr/>
        </p:nvSpPr>
        <p:spPr>
          <a:xfrm>
            <a:off x="8356875" y="45496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References</a:t>
            </a:r>
          </a:p>
        </p:txBody>
      </p:sp>
      <p:pic>
        <p:nvPicPr>
          <p:cNvPr id="8" name="Picture 7">
            <a:extLst>
              <a:ext uri="{FF2B5EF4-FFF2-40B4-BE49-F238E27FC236}">
                <a16:creationId xmlns:a16="http://schemas.microsoft.com/office/drawing/2014/main" id="{18BEF5DC-A538-C699-7ADC-3F3C37A5F7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43122" y="4048500"/>
            <a:ext cx="4267420" cy="2623205"/>
          </a:xfrm>
          <a:prstGeom prst="rect">
            <a:avLst/>
          </a:prstGeom>
        </p:spPr>
      </p:pic>
      <p:sp>
        <p:nvSpPr>
          <p:cNvPr id="13" name="TextBox 3">
            <a:extLst>
              <a:ext uri="{FF2B5EF4-FFF2-40B4-BE49-F238E27FC236}">
                <a16:creationId xmlns:a16="http://schemas.microsoft.com/office/drawing/2014/main" id="{BF59A9B9-A6FC-99F8-8A4F-302A4D6779F9}"/>
              </a:ext>
            </a:extLst>
          </p:cNvPr>
          <p:cNvSpPr txBox="1"/>
          <p:nvPr/>
        </p:nvSpPr>
        <p:spPr>
          <a:xfrm>
            <a:off x="4277327" y="989194"/>
            <a:ext cx="4125429" cy="3059306"/>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dirty="0"/>
              <a:t>This mismatch results in </a:t>
            </a:r>
            <a:r>
              <a:rPr lang="en-GB" sz="1200" b="1" dirty="0"/>
              <a:t>underestimated detection limits</a:t>
            </a:r>
            <a:r>
              <a:rPr lang="en-GB" sz="1200" dirty="0"/>
              <a:t>, creating a false impression of sensitivity and contributing to elevated false positive rates. Importantly, this issue is not limited to </a:t>
            </a:r>
            <a:r>
              <a:rPr lang="en-GB" sz="1200" b="1" dirty="0"/>
              <a:t>Cs-137</a:t>
            </a:r>
            <a:r>
              <a:rPr lang="en-GB" sz="1200" dirty="0"/>
              <a:t> but applies to </a:t>
            </a:r>
            <a:r>
              <a:rPr lang="en-GB" sz="1200" b="1" dirty="0"/>
              <a:t>all nuclides</a:t>
            </a:r>
            <a:r>
              <a:rPr lang="en-GB" sz="1200" dirty="0"/>
              <a:t>.</a:t>
            </a:r>
          </a:p>
          <a:p>
            <a:pPr algn="l"/>
            <a:r>
              <a:rPr lang="en-GB" sz="1200" dirty="0"/>
              <a:t>When harmonized ROIs are used for both detection limits and peak areas, results show that at the current risk level </a:t>
            </a:r>
            <a:r>
              <a:rPr lang="en-GB" sz="1200" b="1" dirty="0"/>
              <a:t>~60% of Cs-137 peak areas fall below the decision threshold</a:t>
            </a:r>
            <a:r>
              <a:rPr lang="en-GB" sz="1200" dirty="0"/>
              <a:t>. In other words, areas without statistical significance are being reported as detections.</a:t>
            </a:r>
          </a:p>
          <a:p>
            <a:pPr algn="l"/>
            <a:endParaRPr lang="en-GB" sz="1200" dirty="0"/>
          </a:p>
          <a:p>
            <a:pPr algn="l"/>
            <a:r>
              <a:rPr lang="en-GB" sz="1200" b="1" dirty="0">
                <a:solidFill>
                  <a:srgbClr val="1A3A64"/>
                </a:solidFill>
                <a:ea typeface="+mj-ea"/>
              </a:rPr>
              <a:t>Lessons learned: </a:t>
            </a:r>
            <a:r>
              <a:rPr lang="en-GB" sz="1200" dirty="0"/>
              <a:t>A consistent treatment of ROIs, along with the inclusion of baseline and background contributions, is essential for realistic detection limits and reliable reporting. Addressing these aspects in future IDC software will strengthen confidence in reported results and reduce false positives.</a:t>
            </a:r>
          </a:p>
        </p:txBody>
      </p:sp>
      <p:pic>
        <p:nvPicPr>
          <p:cNvPr id="22" name="Picture 21" descr="A screenshot of a computer&#10;&#10;AI-generated content may be incorrect.">
            <a:extLst>
              <a:ext uri="{FF2B5EF4-FFF2-40B4-BE49-F238E27FC236}">
                <a16:creationId xmlns:a16="http://schemas.microsoft.com/office/drawing/2014/main" id="{2996F8C9-C56B-05B4-8A6E-38C971EAB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3" y="1991746"/>
            <a:ext cx="3894471" cy="2623205"/>
          </a:xfrm>
          <a:prstGeom prst="rect">
            <a:avLst/>
          </a:prstGeom>
        </p:spPr>
      </p:pic>
      <p:sp>
        <p:nvSpPr>
          <p:cNvPr id="4" name="TextBox 3">
            <a:extLst>
              <a:ext uri="{FF2B5EF4-FFF2-40B4-BE49-F238E27FC236}">
                <a16:creationId xmlns:a16="http://schemas.microsoft.com/office/drawing/2014/main" id="{642C87F2-49E0-14AB-5BC8-099878E47B74}"/>
              </a:ext>
            </a:extLst>
          </p:cNvPr>
          <p:cNvSpPr txBox="1"/>
          <p:nvPr/>
        </p:nvSpPr>
        <p:spPr>
          <a:xfrm>
            <a:off x="160019" y="4746139"/>
            <a:ext cx="3919488" cy="4953653"/>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l"/>
            <a:r>
              <a:rPr lang="en-GB" sz="1200" dirty="0"/>
              <a:t>In this work, these contributions were included, and the comparison shows detection limits (MDCs) about </a:t>
            </a:r>
            <a:r>
              <a:rPr lang="en-GB" sz="1200" b="1" dirty="0"/>
              <a:t>a factor of two higher</a:t>
            </a:r>
            <a:r>
              <a:rPr lang="en-GB" sz="1200" dirty="0"/>
              <a:t> than IDC values, even without background subtraction.</a:t>
            </a:r>
          </a:p>
          <a:p>
            <a:pPr algn="l"/>
            <a:endParaRPr lang="en-GB" sz="1200" dirty="0"/>
          </a:p>
          <a:p>
            <a:pPr algn="l"/>
            <a:r>
              <a:rPr lang="en-GB" sz="1200" dirty="0"/>
              <a:t>Further review revealed an </a:t>
            </a:r>
            <a:r>
              <a:rPr lang="en-GB" sz="1200" b="1" dirty="0"/>
              <a:t>inconsistency in ROI definitions</a:t>
            </a:r>
            <a:r>
              <a:rPr lang="en-GB" sz="1200" dirty="0"/>
              <a:t>: IDC applies an optimized ROI of </a:t>
            </a:r>
            <a:r>
              <a:rPr lang="en-GB" sz="1200" i="1" dirty="0"/>
              <a:t>1.25 FWHM</a:t>
            </a:r>
            <a:r>
              <a:rPr lang="en-GB" sz="1200" i="1" baseline="-25000" dirty="0"/>
              <a:t>C</a:t>
            </a:r>
            <a:r>
              <a:rPr lang="en-GB" sz="1200" dirty="0"/>
              <a:t> when calculating decision thresholds (per De Geer</a:t>
            </a:r>
            <a:r>
              <a:rPr lang="en-GB" sz="1200" baseline="30000" dirty="0"/>
              <a:t>[3]</a:t>
            </a:r>
            <a:r>
              <a:rPr lang="en-GB" sz="1200" dirty="0"/>
              <a:t>), but peak areas are integrated over </a:t>
            </a:r>
            <a:r>
              <a:rPr lang="en-GB" sz="1200" i="1" dirty="0"/>
              <a:t>2.5 FWHM</a:t>
            </a:r>
            <a:r>
              <a:rPr lang="en-GB" sz="1200" i="1" baseline="-25000" dirty="0"/>
              <a:t>C</a:t>
            </a:r>
            <a:r>
              <a:rPr lang="en-GB" sz="1200" dirty="0"/>
              <a:t>.</a:t>
            </a:r>
          </a:p>
        </p:txBody>
      </p:sp>
      <p:sp>
        <p:nvSpPr>
          <p:cNvPr id="6" name="TextBox 3">
            <a:extLst>
              <a:ext uri="{FF2B5EF4-FFF2-40B4-BE49-F238E27FC236}">
                <a16:creationId xmlns:a16="http://schemas.microsoft.com/office/drawing/2014/main" id="{0494BC2A-3086-98A3-0F76-3F6BA810AD55}"/>
              </a:ext>
            </a:extLst>
          </p:cNvPr>
          <p:cNvSpPr txBox="1"/>
          <p:nvPr/>
        </p:nvSpPr>
        <p:spPr>
          <a:xfrm>
            <a:off x="8402756" y="4946228"/>
            <a:ext cx="3656117" cy="106554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228600" indent="-228600" algn="l">
              <a:buFont typeface="+mj-lt"/>
              <a:buAutoNum type="arabicPeriod"/>
            </a:pPr>
            <a:r>
              <a:rPr lang="en-GB" sz="800" dirty="0"/>
              <a:t>ISO (2019). ISO 11929‑1:2019 – Determination of the characteristic limits (decision threshold, detection limit and limits of the coverage interval) for measurements of ionizing radiation – Fundamentals and application – Part 1: Elementary applications. International Organization for Standardization.</a:t>
            </a:r>
          </a:p>
          <a:p>
            <a:pPr marL="228600" indent="-228600" algn="l">
              <a:buFont typeface="+mj-lt"/>
              <a:buAutoNum type="arabicPeriod"/>
            </a:pPr>
            <a:r>
              <a:rPr lang="en-GB" sz="800" dirty="0"/>
              <a:t>CTBT/WGB/TL-11,17/18/Rev.7 Operational Manual for Radionuclide Monitoring and the International Exchange of Radionuclide Data</a:t>
            </a:r>
          </a:p>
          <a:p>
            <a:pPr marL="228600" indent="-228600" algn="l">
              <a:buFont typeface="+mj-lt"/>
              <a:buAutoNum type="arabicPeriod"/>
            </a:pPr>
            <a:r>
              <a:rPr lang="en-GB" sz="800" dirty="0"/>
              <a:t>De Geer, L-E. (2004). Currie detection limits in gamma-ray spectroscopy. Applied Radiation and Isotopes, 61(2–3), 151–160. https://doi.org/10.1016/j.apradiso.2004.03.037</a:t>
            </a:r>
          </a:p>
          <a:p>
            <a:pPr marL="228600" indent="-228600" algn="l">
              <a:buFont typeface="+mj-lt"/>
              <a:buAutoNum type="arabicPeriod"/>
            </a:pPr>
            <a:endParaRPr lang="en-GB" sz="1200" dirty="0"/>
          </a:p>
        </p:txBody>
      </p:sp>
      <p:sp>
        <p:nvSpPr>
          <p:cNvPr id="9" name="TextBox 3">
            <a:extLst>
              <a:ext uri="{FF2B5EF4-FFF2-40B4-BE49-F238E27FC236}">
                <a16:creationId xmlns:a16="http://schemas.microsoft.com/office/drawing/2014/main" id="{DA7B7CE0-8460-FF89-5EC5-89034F6422C3}"/>
              </a:ext>
            </a:extLst>
          </p:cNvPr>
          <p:cNvSpPr txBox="1"/>
          <p:nvPr/>
        </p:nvSpPr>
        <p:spPr>
          <a:xfrm>
            <a:off x="236262" y="6625068"/>
            <a:ext cx="1006763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2">
                    <a:lumMod val="50000"/>
                  </a:schemeClr>
                </a:solidFill>
              </a:rPr>
              <a:t>DISCLAIMER: The views and opinions expressed in this presentation are those of the authors and do not necessarily represent official policy or position the Comprehensive Nuclear-Test-Ban Treaty Organization (CTBTO).</a:t>
            </a:r>
          </a:p>
          <a:p>
            <a:endParaRPr lang="en-GB" sz="800" noProof="0" dirty="0">
              <a:solidFill>
                <a:schemeClr val="bg1">
                  <a:lumMod val="65000"/>
                </a:schemeClr>
              </a:solidFill>
            </a:endParaRPr>
          </a:p>
        </p:txBody>
      </p:sp>
    </p:spTree>
    <p:extLst>
      <p:ext uri="{BB962C8B-B14F-4D97-AF65-F5344CB8AC3E}">
        <p14:creationId xmlns:p14="http://schemas.microsoft.com/office/powerpoint/2010/main" val="52562424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w CTBT Logo_250609" id="{80445D58-E3E1-4751-93DD-F18FDE0D843E}" vid="{0819C956-1444-4EF8-9998-FA8BCCDB1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SnT2025_E-Poster Template_w CTBT Logo_250702(1)</Template>
  <TotalTime>6522</TotalTime>
  <Words>1602</Words>
  <Application>Microsoft Office PowerPoint</Application>
  <PresentationFormat>Widescreen</PresentationFormat>
  <Paragraphs>70</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VILLARREAL Rodrigo Exequiel</dc:creator>
  <cp:lastModifiedBy>VILLARREAL Rodrigo Exequiel</cp:lastModifiedBy>
  <cp:revision>4</cp:revision>
  <dcterms:created xsi:type="dcterms:W3CDTF">2025-08-28T07:47:33Z</dcterms:created>
  <dcterms:modified xsi:type="dcterms:W3CDTF">2025-09-05T07:38:44Z</dcterms:modified>
</cp:coreProperties>
</file>