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BC6"/>
    <a:srgbClr val="1A3A64"/>
    <a:srgbClr val="EE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1C89A0-9B97-4491-B523-3C5E7DC579B6}" v="5" dt="2025-07-23T14:37:13.0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5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13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viewProps" Target="viewProps.xml"/><Relationship Id="rId10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microsoft.com/office/2015/10/relationships/revisionInfo" Target="revisionInfo.xml"/><Relationship Id="rId14" Type="http://schemas.openxmlformats.org/officeDocument/2006/relationships/customXml" Target="../customXml/item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ie Rae" userId="6682e80a-7b45-41d0-a3f8-398e7c8db80c" providerId="ADAL" clId="{2B1C89A0-9B97-4491-B523-3C5E7DC579B6}"/>
    <pc:docChg chg="undo custSel modSld">
      <pc:chgData name="Annie Rae" userId="6682e80a-7b45-41d0-a3f8-398e7c8db80c" providerId="ADAL" clId="{2B1C89A0-9B97-4491-B523-3C5E7DC579B6}" dt="2025-07-23T14:51:24.781" v="25" actId="1076"/>
      <pc:docMkLst>
        <pc:docMk/>
      </pc:docMkLst>
      <pc:sldChg chg="addSp delSp modSp mod">
        <pc:chgData name="Annie Rae" userId="6682e80a-7b45-41d0-a3f8-398e7c8db80c" providerId="ADAL" clId="{2B1C89A0-9B97-4491-B523-3C5E7DC579B6}" dt="2025-07-23T14:51:24.781" v="25" actId="1076"/>
        <pc:sldMkLst>
          <pc:docMk/>
          <pc:sldMk cId="3649860611" sldId="256"/>
        </pc:sldMkLst>
        <pc:spChg chg="mod">
          <ac:chgData name="Annie Rae" userId="6682e80a-7b45-41d0-a3f8-398e7c8db80c" providerId="ADAL" clId="{2B1C89A0-9B97-4491-B523-3C5E7DC579B6}" dt="2025-07-23T14:50:59.353" v="19" actId="208"/>
          <ac:spMkLst>
            <pc:docMk/>
            <pc:sldMk cId="3649860611" sldId="256"/>
            <ac:spMk id="7" creationId="{B60454C4-6C69-DD4E-54A7-0B2751F9951F}"/>
          </ac:spMkLst>
        </pc:spChg>
        <pc:spChg chg="mod">
          <ac:chgData name="Annie Rae" userId="6682e80a-7b45-41d0-a3f8-398e7c8db80c" providerId="ADAL" clId="{2B1C89A0-9B97-4491-B523-3C5E7DC579B6}" dt="2025-07-23T14:51:07.162" v="20" actId="208"/>
          <ac:spMkLst>
            <pc:docMk/>
            <pc:sldMk cId="3649860611" sldId="256"/>
            <ac:spMk id="8" creationId="{B4499D40-F160-C396-63EA-2DF1C46DC858}"/>
          </ac:spMkLst>
        </pc:spChg>
        <pc:spChg chg="del">
          <ac:chgData name="Annie Rae" userId="6682e80a-7b45-41d0-a3f8-398e7c8db80c" providerId="ADAL" clId="{2B1C89A0-9B97-4491-B523-3C5E7DC579B6}" dt="2025-07-23T14:37:07.005" v="7" actId="478"/>
          <ac:spMkLst>
            <pc:docMk/>
            <pc:sldMk cId="3649860611" sldId="256"/>
            <ac:spMk id="10" creationId="{D5AE4295-86D6-0ED9-4F2B-A8BCD338E5F5}"/>
          </ac:spMkLst>
        </pc:spChg>
        <pc:spChg chg="mod">
          <ac:chgData name="Annie Rae" userId="6682e80a-7b45-41d0-a3f8-398e7c8db80c" providerId="ADAL" clId="{2B1C89A0-9B97-4491-B523-3C5E7DC579B6}" dt="2025-07-23T14:51:14.150" v="21" actId="208"/>
          <ac:spMkLst>
            <pc:docMk/>
            <pc:sldMk cId="3649860611" sldId="256"/>
            <ac:spMk id="12" creationId="{81123F40-6A64-AFA2-2F67-99EACE5EEAF6}"/>
          </ac:spMkLst>
        </pc:spChg>
        <pc:spChg chg="add mod">
          <ac:chgData name="Annie Rae" userId="6682e80a-7b45-41d0-a3f8-398e7c8db80c" providerId="ADAL" clId="{2B1C89A0-9B97-4491-B523-3C5E7DC579B6}" dt="2025-07-23T14:48:45.204" v="16" actId="1076"/>
          <ac:spMkLst>
            <pc:docMk/>
            <pc:sldMk cId="3649860611" sldId="256"/>
            <ac:spMk id="13" creationId="{8B89C0EA-89C1-04F3-0428-A9365F623B1C}"/>
          </ac:spMkLst>
        </pc:spChg>
        <pc:spChg chg="mod">
          <ac:chgData name="Annie Rae" userId="6682e80a-7b45-41d0-a3f8-398e7c8db80c" providerId="ADAL" clId="{2B1C89A0-9B97-4491-B523-3C5E7DC579B6}" dt="2025-07-23T14:51:17.761" v="22" actId="208"/>
          <ac:spMkLst>
            <pc:docMk/>
            <pc:sldMk cId="3649860611" sldId="256"/>
            <ac:spMk id="17" creationId="{EE006956-91D5-89CE-2859-6399F1E69EDB}"/>
          </ac:spMkLst>
        </pc:spChg>
        <pc:spChg chg="mod">
          <ac:chgData name="Annie Rae" userId="6682e80a-7b45-41d0-a3f8-398e7c8db80c" providerId="ADAL" clId="{2B1C89A0-9B97-4491-B523-3C5E7DC579B6}" dt="2025-07-23T14:51:21.301" v="23" actId="208"/>
          <ac:spMkLst>
            <pc:docMk/>
            <pc:sldMk cId="3649860611" sldId="256"/>
            <ac:spMk id="18" creationId="{694F8A0A-8D21-932B-B16B-C0E6B0E89A6F}"/>
          </ac:spMkLst>
        </pc:spChg>
        <pc:picChg chg="mod">
          <ac:chgData name="Annie Rae" userId="6682e80a-7b45-41d0-a3f8-398e7c8db80c" providerId="ADAL" clId="{2B1C89A0-9B97-4491-B523-3C5E7DC579B6}" dt="2025-07-23T14:51:24.781" v="25" actId="1076"/>
          <ac:picMkLst>
            <pc:docMk/>
            <pc:sldMk cId="3649860611" sldId="256"/>
            <ac:picMk id="24" creationId="{4DCC0C99-0642-A7F9-050C-86461E4CCF43}"/>
          </ac:picMkLst>
        </pc:picChg>
        <pc:picChg chg="mod">
          <ac:chgData name="Annie Rae" userId="6682e80a-7b45-41d0-a3f8-398e7c8db80c" providerId="ADAL" clId="{2B1C89A0-9B97-4491-B523-3C5E7DC579B6}" dt="2025-07-23T14:37:13.038" v="9" actId="1076"/>
          <ac:picMkLst>
            <pc:docMk/>
            <pc:sldMk cId="3649860611" sldId="256"/>
            <ac:picMk id="26" creationId="{5004304E-09CA-4F71-B688-AE86D7D92E3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462BB-03C6-EC18-DD8B-B019ACC2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1D143D7-35CC-8239-8541-451308221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F5C86A-FEB6-6444-674D-878883DC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23.07.2025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1CABDE-322F-BEF9-CE09-389D7331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A56BCE-43DE-E833-B09E-49095A0A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256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66274-3BEF-8BAF-BC4E-87A6E0E8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C36D3D2-0BAB-7582-0453-DC097926D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853E14-BE89-BA00-2215-5CE8E7317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23.07.2025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EAC353-AFEC-A877-175D-AD16A3368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2B817A-90B0-87BB-3773-B749B79C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501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AACDB85-D685-A4FE-8887-E0A65165F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D4C6333-3169-CB92-6347-C46F289D2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E2F9E1-81EB-628C-1E94-FE42B2B8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23.07.2025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339DDA-8407-93A9-571C-A9233079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E4927B-6356-2DBF-A032-24862B5B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643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E03E7-FB47-BA05-B0A0-ADBE5334C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580C84-DBB9-33B0-6C98-E1B6F9172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736A48-FCA0-7673-504B-CEAFF55D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23.07.2025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9A3569-8E67-891D-9FE8-BED23847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7793BB-56D7-CC34-A0F2-7EF172F4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321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11894-1C15-1E9F-28E5-316B45AD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D4B307-C9AC-DBB0-8A3D-7031E3EF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A328A-243B-0CD0-FAAE-F3E0C629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23.07.2025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17B5C8-F1D1-7128-9E71-4D419E0B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7738D1-BEA9-FE1B-A844-E29DBB5AE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906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7ACEC-C195-5184-C2AC-59F93B64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073810-6858-8B47-50B0-70DA6C2CC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2AC868-6701-9AF5-75C3-C62873144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366C38-9DA6-B135-10CE-DEB561CC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23.07.2025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415E0F-E2F2-9537-F4FA-582E36C5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A4C6A5-BCE7-713F-0688-395565F4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10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82D99-D0B4-1D12-5E42-246B3901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8595C7-19E6-C982-213E-0D06248C1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C02A30-BFF3-2DF6-9043-F6405AC55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1D9C90-1ED0-DDE6-1686-A02299F83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53F07DF-F537-1004-0982-F86591A88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67AFEF2-A9A9-826D-24E1-8991E02B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23.07.2025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8915963-A1E2-2D74-B7B6-A32074D3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2FB518B-7722-E795-D367-463D6DCD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616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5AE4B-FBCE-323A-CDE9-B1E7B798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063ACF-B377-5488-70A1-AC09ED3D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23.07.2025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0F58A9-5DBB-3855-9D77-F4361CF2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6EB511-E18F-9BA2-4AA7-CCE4CC7D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356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78B13EA-088E-8C10-C5DF-CF257602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23.07.2025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4B357-3962-93FF-BBB6-9C54E10D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C706DF-8C3E-E9B7-CD76-CD4BD651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877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2EF08-8D41-2117-D74E-AAFC27FE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409215-7806-A6A2-D933-D1A7F208E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7C0884-3B5C-3540-0FEE-C786FFA01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68EF75-1282-4936-D7C7-35858B14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23.07.2025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8B69D3-756B-1744-31BD-0DA6BE95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2EC043-162F-EC88-57C0-A36F9B9D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738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D2273-9C95-2BA1-8244-B32F5C77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800F816-0156-86E6-1725-5C7768972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63B92B-CE93-CF24-C7B9-849662958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A43AC3-ACBC-416B-C40A-3E60F04E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23.07.2025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70FAB3-6CF7-5AA4-093E-325A19B9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B5E49B-8673-315B-7F9C-D1C1C794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279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3EADE16-7830-8AB3-8BEE-03A2B4B6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C3F146-67D8-AFC2-C996-9C93BAAFC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0F9612-DC19-0B52-BA6C-1DBE0DD43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DC3642-44F9-4841-A39A-061A9EDE6E17}" type="datetimeFigureOut">
              <a:rPr lang="de-AT" smtClean="0"/>
              <a:t>23.07.2025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60AB3D-3E8F-AC2D-0E19-9A9F8F8BC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0C9E6F-842B-9480-CFB7-C9B01239D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072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12132E0B-E116-9D7D-3E94-CE25DE0CD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7" t="58098" r="764" b="5248"/>
          <a:stretch>
            <a:fillRect/>
          </a:stretch>
        </p:blipFill>
        <p:spPr>
          <a:xfrm>
            <a:off x="0" y="673101"/>
            <a:ext cx="2022237" cy="2438400"/>
          </a:xfrm>
          <a:prstGeom prst="rect">
            <a:avLst/>
          </a:prstGeom>
        </p:spPr>
      </p:pic>
      <p:pic>
        <p:nvPicPr>
          <p:cNvPr id="11" name="Grafik 10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0A982369-6EB6-234C-C0A7-58E556ED1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67" t="61204" r="764" b="5248"/>
          <a:stretch>
            <a:fillRect/>
          </a:stretch>
        </p:blipFill>
        <p:spPr>
          <a:xfrm>
            <a:off x="1993680" y="881061"/>
            <a:ext cx="244695" cy="2231535"/>
          </a:xfrm>
          <a:prstGeom prst="rect">
            <a:avLst/>
          </a:prstGeom>
        </p:spPr>
      </p:pic>
      <p:pic>
        <p:nvPicPr>
          <p:cNvPr id="14" name="Grafik 13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DF35B26D-BD9A-11F3-E5E5-FEB1BDE266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238375" y="1275898"/>
            <a:ext cx="589234" cy="212384"/>
          </a:xfrm>
          <a:prstGeom prst="rect">
            <a:avLst/>
          </a:prstGeom>
        </p:spPr>
      </p:pic>
      <p:pic>
        <p:nvPicPr>
          <p:cNvPr id="15" name="Grafik 14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F744C5CF-ABA7-8191-B25E-DC7835232A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801699" y="1275897"/>
            <a:ext cx="589234" cy="212384"/>
          </a:xfrm>
          <a:prstGeom prst="rect">
            <a:avLst/>
          </a:prstGeom>
        </p:spPr>
      </p:pic>
      <p:pic>
        <p:nvPicPr>
          <p:cNvPr id="16" name="Grafik 15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ECE73A0F-CB91-0545-6D23-F3B16FF6AD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903990" y="1275896"/>
            <a:ext cx="589234" cy="212384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89EA74CD-7C66-4B77-605D-E0D86DB56FF2}"/>
              </a:ext>
            </a:extLst>
          </p:cNvPr>
          <p:cNvSpPr txBox="1"/>
          <p:nvPr/>
        </p:nvSpPr>
        <p:spPr>
          <a:xfrm>
            <a:off x="3595515" y="1136649"/>
            <a:ext cx="7793154" cy="49307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200000"/>
              </a:lnSpc>
              <a:buClr>
                <a:srgbClr val="1A3A64"/>
              </a:buClr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poster is about a c</a:t>
            </a:r>
            <a:r>
              <a:rPr lang="en-GB" sz="1400" noProof="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omparison</a:t>
            </a:r>
            <a:r>
              <a:rPr lang="en-GB" sz="14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results produced by NDC data and labs has been conducted with data from Radionuclide Laboratory Reports (RLRs) and Reviewed Radionuclide Report (RRRs).</a:t>
            </a:r>
          </a:p>
          <a:p>
            <a:pPr>
              <a:lnSpc>
                <a:spcPct val="200000"/>
              </a:lnSpc>
              <a:buClr>
                <a:srgbClr val="1A3A64"/>
              </a:buClr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1A3A64"/>
              </a:buClr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5BEB553-B80A-F162-FB89-86C2A440C13A}"/>
              </a:ext>
            </a:extLst>
          </p:cNvPr>
          <p:cNvSpPr txBox="1"/>
          <p:nvPr/>
        </p:nvSpPr>
        <p:spPr>
          <a:xfrm>
            <a:off x="3756661" y="61299"/>
            <a:ext cx="660654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between IMS Radionuclide Station and Laboratory results for Particulate Filters</a:t>
            </a: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B80091A9-21A6-ACE8-7D0F-BF92C1995514}"/>
              </a:ext>
            </a:extLst>
          </p:cNvPr>
          <p:cNvSpPr txBox="1"/>
          <p:nvPr/>
        </p:nvSpPr>
        <p:spPr>
          <a:xfrm>
            <a:off x="3756661" y="646416"/>
            <a:ext cx="7445839" cy="396586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Annie Rae, Daniel Chester,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Matthew A. Goodwin</a:t>
            </a:r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AWE, Reading, UK</a:t>
            </a:r>
          </a:p>
          <a:p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45F3E5-D3CC-F39D-D5A4-E99C5076F250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P3.6-372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54501F-F8AE-7EB4-E673-6A04C9BC5D0A}"/>
              </a:ext>
            </a:extLst>
          </p:cNvPr>
          <p:cNvSpPr txBox="1"/>
          <p:nvPr/>
        </p:nvSpPr>
        <p:spPr>
          <a:xfrm>
            <a:off x="-134718" y="3329306"/>
            <a:ext cx="25894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GB" dirty="0"/>
              <a:t>D</a:t>
            </a:r>
            <a:r>
              <a:rPr lang="en-GB" sz="1800" dirty="0"/>
              <a:t>o labs agree with the station data?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E50BDF-4F64-9500-0D6F-F07D1FCBE5A1}"/>
              </a:ext>
            </a:extLst>
          </p:cNvPr>
          <p:cNvGrpSpPr/>
          <p:nvPr/>
        </p:nvGrpSpPr>
        <p:grpSpPr>
          <a:xfrm>
            <a:off x="195741" y="2888718"/>
            <a:ext cx="11836240" cy="1442408"/>
            <a:chOff x="131335" y="2349539"/>
            <a:chExt cx="10565368" cy="1805975"/>
          </a:xfrm>
        </p:grpSpPr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B60454C4-6C69-DD4E-54A7-0B2751F9951F}"/>
                </a:ext>
              </a:extLst>
            </p:cNvPr>
            <p:cNvSpPr/>
            <p:nvPr/>
          </p:nvSpPr>
          <p:spPr>
            <a:xfrm rot="16200000">
              <a:off x="269215" y="2213925"/>
              <a:ext cx="1800864" cy="2076623"/>
            </a:xfrm>
            <a:prstGeom prst="round2SameRect">
              <a:avLst>
                <a:gd name="adj1" fmla="val 8139"/>
                <a:gd name="adj2" fmla="val 0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4499D40-F160-C396-63EA-2DF1C46DC858}"/>
                </a:ext>
              </a:extLst>
            </p:cNvPr>
            <p:cNvSpPr/>
            <p:nvPr/>
          </p:nvSpPr>
          <p:spPr>
            <a:xfrm>
              <a:off x="2251892" y="2354157"/>
              <a:ext cx="2076624" cy="1800866"/>
            </a:xfrm>
            <a:prstGeom prst="rect">
              <a:avLst/>
            </a:prstGeom>
            <a:noFill/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1123F40-6A64-AFA2-2F67-99EACE5EEAF6}"/>
                </a:ext>
              </a:extLst>
            </p:cNvPr>
            <p:cNvSpPr/>
            <p:nvPr/>
          </p:nvSpPr>
          <p:spPr>
            <a:xfrm>
              <a:off x="4378716" y="2352385"/>
              <a:ext cx="2076624" cy="1803129"/>
            </a:xfrm>
            <a:prstGeom prst="rect">
              <a:avLst/>
            </a:prstGeom>
            <a:noFill/>
            <a:ln w="3810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E006956-91D5-89CE-2859-6399F1E69EDB}"/>
                </a:ext>
              </a:extLst>
            </p:cNvPr>
            <p:cNvSpPr/>
            <p:nvPr/>
          </p:nvSpPr>
          <p:spPr>
            <a:xfrm>
              <a:off x="6496739" y="2349539"/>
              <a:ext cx="2076624" cy="1803130"/>
            </a:xfrm>
            <a:prstGeom prst="rect">
              <a:avLst/>
            </a:prstGeom>
            <a:noFill/>
            <a:ln w="38100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694F8A0A-8D21-932B-B16B-C0E6B0E89A6F}"/>
                </a:ext>
              </a:extLst>
            </p:cNvPr>
            <p:cNvSpPr/>
            <p:nvPr/>
          </p:nvSpPr>
          <p:spPr>
            <a:xfrm rot="5400000">
              <a:off x="8761348" y="2209978"/>
              <a:ext cx="1794088" cy="2076623"/>
            </a:xfrm>
            <a:prstGeom prst="round2SameRect">
              <a:avLst>
                <a:gd name="adj1" fmla="val 8139"/>
                <a:gd name="adj2" fmla="val 0"/>
              </a:avLst>
            </a:prstGeom>
            <a:noFill/>
            <a:ln w="38100"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6494E53-6C3D-81FF-B80E-26AAD04830C1}"/>
              </a:ext>
            </a:extLst>
          </p:cNvPr>
          <p:cNvSpPr txBox="1"/>
          <p:nvPr/>
        </p:nvSpPr>
        <p:spPr>
          <a:xfrm>
            <a:off x="2238375" y="3134916"/>
            <a:ext cx="25746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GB" sz="1800" dirty="0"/>
              <a:t>Any radionuclides benefit from station re-measurement?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A62266-1621-17A4-DEEE-7E92B8EA547D}"/>
              </a:ext>
            </a:extLst>
          </p:cNvPr>
          <p:cNvSpPr txBox="1"/>
          <p:nvPr/>
        </p:nvSpPr>
        <p:spPr>
          <a:xfrm>
            <a:off x="4897479" y="3134916"/>
            <a:ext cx="22505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GB" sz="1800" dirty="0"/>
              <a:t>Any common false positives at stations?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1025AA-A3D0-C5B9-91E7-E008BB30DEE8}"/>
              </a:ext>
            </a:extLst>
          </p:cNvPr>
          <p:cNvSpPr txBox="1"/>
          <p:nvPr/>
        </p:nvSpPr>
        <p:spPr>
          <a:xfrm>
            <a:off x="7369966" y="3251629"/>
            <a:ext cx="21788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en-GB" sz="1800" dirty="0"/>
              <a:t>Compare MDCs?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4C0BB6-E227-E179-5388-BFEAB1B5F19F}"/>
              </a:ext>
            </a:extLst>
          </p:cNvPr>
          <p:cNvSpPr txBox="1"/>
          <p:nvPr/>
        </p:nvSpPr>
        <p:spPr>
          <a:xfrm>
            <a:off x="9548774" y="3058742"/>
            <a:ext cx="23043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GB" dirty="0"/>
              <a:t>Any i</a:t>
            </a:r>
            <a:r>
              <a:rPr lang="en-GB" sz="1800" dirty="0"/>
              <a:t>mpacts of sample delays on lab measurements?</a:t>
            </a:r>
          </a:p>
        </p:txBody>
      </p:sp>
      <p:pic>
        <p:nvPicPr>
          <p:cNvPr id="23" name="Picture 22" descr="A gloved hand holding a white cap&#10;&#10;AI-generated content may be incorrect.">
            <a:extLst>
              <a:ext uri="{FF2B5EF4-FFF2-40B4-BE49-F238E27FC236}">
                <a16:creationId xmlns:a16="http://schemas.microsoft.com/office/drawing/2014/main" id="{7F4E9C74-21FA-B5E7-5DFC-BA21303F9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299" y="4746063"/>
            <a:ext cx="1946510" cy="1459882"/>
          </a:xfrm>
          <a:prstGeom prst="rect">
            <a:avLst/>
          </a:prstGeom>
        </p:spPr>
      </p:pic>
      <p:pic>
        <p:nvPicPr>
          <p:cNvPr id="24" name="Picture 23" descr="Map">
            <a:extLst>
              <a:ext uri="{FF2B5EF4-FFF2-40B4-BE49-F238E27FC236}">
                <a16:creationId xmlns:a16="http://schemas.microsoft.com/office/drawing/2014/main" id="{4DCC0C99-0642-A7F9-050C-86461E4CCF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86" t="8314" r="6407"/>
          <a:stretch/>
        </p:blipFill>
        <p:spPr>
          <a:xfrm>
            <a:off x="4209090" y="4505650"/>
            <a:ext cx="4003927" cy="22910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9A48898-489F-5749-A92F-C53DBEA68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10" y="4740961"/>
            <a:ext cx="2021238" cy="151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5004304E-09CA-4F71-B688-AE86D7D92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781" y="6417629"/>
            <a:ext cx="1831201" cy="27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B89C0EA-89C1-04F3-0428-A9365F623B1C}"/>
              </a:ext>
            </a:extLst>
          </p:cNvPr>
          <p:cNvSpPr txBox="1"/>
          <p:nvPr/>
        </p:nvSpPr>
        <p:spPr>
          <a:xfrm>
            <a:off x="4699640" y="6657866"/>
            <a:ext cx="279271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UK Ministry of Defence © Crown Owned Copyright 2025/AWE</a:t>
            </a:r>
          </a:p>
        </p:txBody>
      </p:sp>
    </p:spTree>
    <p:extLst>
      <p:ext uri="{BB962C8B-B14F-4D97-AF65-F5344CB8AC3E}">
        <p14:creationId xmlns:p14="http://schemas.microsoft.com/office/powerpoint/2010/main" val="3649860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>
            <a:extLst>
              <a:ext uri="{FF2B5EF4-FFF2-40B4-BE49-F238E27FC236}">
                <a16:creationId xmlns:a16="http://schemas.microsoft.com/office/drawing/2014/main" id="{D5AE4295-86D6-0ED9-4F2B-A8BCD338E5F5}"/>
              </a:ext>
            </a:extLst>
          </p:cNvPr>
          <p:cNvSpPr txBox="1"/>
          <p:nvPr/>
        </p:nvSpPr>
        <p:spPr>
          <a:xfrm>
            <a:off x="187156" y="6440942"/>
            <a:ext cx="3798000" cy="369332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DISCLAIMER (if any) [Arial Regular/ Font Size 8]</a:t>
            </a:r>
          </a:p>
          <a:p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Ut </a:t>
            </a:r>
            <a:r>
              <a:rPr lang="en-GB" sz="800" noProof="0" dirty="0" err="1">
                <a:solidFill>
                  <a:schemeClr val="bg1">
                    <a:lumMod val="65000"/>
                  </a:schemeClr>
                </a:solidFill>
              </a:rPr>
              <a:t>enim</a:t>
            </a:r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 ad minim </a:t>
            </a:r>
            <a:r>
              <a:rPr lang="en-GB" sz="800" noProof="0" dirty="0" err="1">
                <a:solidFill>
                  <a:schemeClr val="bg1">
                    <a:lumMod val="65000"/>
                  </a:schemeClr>
                </a:solidFill>
              </a:rPr>
              <a:t>veniam</a:t>
            </a:r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GB" sz="800" noProof="0" dirty="0" err="1">
                <a:solidFill>
                  <a:schemeClr val="bg1">
                    <a:lumMod val="65000"/>
                  </a:schemeClr>
                </a:solidFill>
              </a:rPr>
              <a:t>quis</a:t>
            </a:r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800" noProof="0" dirty="0" err="1">
                <a:solidFill>
                  <a:schemeClr val="bg1">
                    <a:lumMod val="65000"/>
                  </a:schemeClr>
                </a:solidFill>
              </a:rPr>
              <a:t>nostrud</a:t>
            </a:r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 exercitation </a:t>
            </a:r>
            <a:r>
              <a:rPr lang="en-GB" sz="800" noProof="0" dirty="0" err="1">
                <a:solidFill>
                  <a:schemeClr val="bg1">
                    <a:lumMod val="65000"/>
                  </a:schemeClr>
                </a:solidFill>
              </a:rPr>
              <a:t>ullamco</a:t>
            </a:r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800" noProof="0" dirty="0" err="1">
                <a:solidFill>
                  <a:schemeClr val="bg1">
                    <a:lumMod val="65000"/>
                  </a:schemeClr>
                </a:solidFill>
              </a:rPr>
              <a:t>laboris</a:t>
            </a:r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 nisi </a:t>
            </a:r>
            <a:r>
              <a:rPr lang="en-GB" sz="800" noProof="0" dirty="0" err="1">
                <a:solidFill>
                  <a:schemeClr val="bg1">
                    <a:lumMod val="65000"/>
                  </a:schemeClr>
                </a:solidFill>
              </a:rPr>
              <a:t>ut</a:t>
            </a:r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800" noProof="0" dirty="0" err="1">
                <a:solidFill>
                  <a:schemeClr val="bg1">
                    <a:lumMod val="65000"/>
                  </a:schemeClr>
                </a:solidFill>
              </a:rPr>
              <a:t>aliquip</a:t>
            </a:r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 ex </a:t>
            </a:r>
            <a:r>
              <a:rPr lang="en-GB" sz="800" noProof="0" dirty="0" err="1">
                <a:solidFill>
                  <a:schemeClr val="bg1">
                    <a:lumMod val="65000"/>
                  </a:schemeClr>
                </a:solidFill>
              </a:rPr>
              <a:t>ea</a:t>
            </a:r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800" noProof="0" dirty="0" err="1">
                <a:solidFill>
                  <a:schemeClr val="bg1">
                    <a:lumMod val="65000"/>
                  </a:schemeClr>
                </a:solidFill>
              </a:rPr>
              <a:t>commodo</a:t>
            </a:r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800" noProof="0" dirty="0" err="1">
                <a:solidFill>
                  <a:schemeClr val="bg1">
                    <a:lumMod val="65000"/>
                  </a:schemeClr>
                </a:solidFill>
              </a:rPr>
              <a:t>consequat</a:t>
            </a:r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. Lorem ipsum </a:t>
            </a:r>
            <a:r>
              <a:rPr lang="en-GB" sz="800" noProof="0" dirty="0" err="1">
                <a:solidFill>
                  <a:schemeClr val="bg1">
                    <a:lumMod val="65000"/>
                  </a:schemeClr>
                </a:solidFill>
              </a:rPr>
              <a:t>dolor</a:t>
            </a:r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 sit </a:t>
            </a:r>
            <a:r>
              <a:rPr lang="en-GB" sz="800" noProof="0" dirty="0" err="1">
                <a:solidFill>
                  <a:schemeClr val="bg1">
                    <a:lumMod val="65000"/>
                  </a:schemeClr>
                </a:solidFill>
              </a:rPr>
              <a:t>amet</a:t>
            </a:r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GB" sz="800" noProof="0" dirty="0" err="1">
                <a:solidFill>
                  <a:schemeClr val="bg1">
                    <a:lumMod val="65000"/>
                  </a:schemeClr>
                </a:solidFill>
              </a:rPr>
              <a:t>consectetur</a:t>
            </a:r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 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A323FA7-6C67-D7D8-C60F-22F60C72221A}"/>
              </a:ext>
            </a:extLst>
          </p:cNvPr>
          <p:cNvSpPr txBox="1">
            <a:spLocks/>
          </p:cNvSpPr>
          <p:nvPr/>
        </p:nvSpPr>
        <p:spPr>
          <a:xfrm>
            <a:off x="9669780" y="6246159"/>
            <a:ext cx="2362201" cy="50389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institution logo here after removing this text box!</a:t>
            </a:r>
          </a:p>
          <a:p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[Text box indicates max. height and/or width of logo placement]</a:t>
            </a:r>
            <a:endParaRPr lang="en-AT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12132E0B-E116-9D7D-3E94-CE25DE0CD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7" t="58098" r="764" b="5248"/>
          <a:stretch>
            <a:fillRect/>
          </a:stretch>
        </p:blipFill>
        <p:spPr>
          <a:xfrm>
            <a:off x="0" y="673101"/>
            <a:ext cx="2022237" cy="2438400"/>
          </a:xfrm>
          <a:prstGeom prst="rect">
            <a:avLst/>
          </a:prstGeom>
        </p:spPr>
      </p:pic>
      <p:pic>
        <p:nvPicPr>
          <p:cNvPr id="11" name="Grafik 10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0A982369-6EB6-234C-C0A7-58E556ED1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67" t="61204" r="764" b="5248"/>
          <a:stretch>
            <a:fillRect/>
          </a:stretch>
        </p:blipFill>
        <p:spPr>
          <a:xfrm>
            <a:off x="1993680" y="881061"/>
            <a:ext cx="244695" cy="2231535"/>
          </a:xfrm>
          <a:prstGeom prst="rect">
            <a:avLst/>
          </a:prstGeom>
        </p:spPr>
      </p:pic>
      <p:pic>
        <p:nvPicPr>
          <p:cNvPr id="14" name="Grafik 13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DF35B26D-BD9A-11F3-E5E5-FEB1BDE266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238375" y="1275898"/>
            <a:ext cx="589234" cy="212384"/>
          </a:xfrm>
          <a:prstGeom prst="rect">
            <a:avLst/>
          </a:prstGeom>
        </p:spPr>
      </p:pic>
      <p:pic>
        <p:nvPicPr>
          <p:cNvPr id="15" name="Grafik 14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F744C5CF-ABA7-8191-B25E-DC7835232A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801699" y="1275897"/>
            <a:ext cx="589234" cy="212384"/>
          </a:xfrm>
          <a:prstGeom prst="rect">
            <a:avLst/>
          </a:prstGeom>
        </p:spPr>
      </p:pic>
      <p:pic>
        <p:nvPicPr>
          <p:cNvPr id="16" name="Grafik 15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ECE73A0F-CB91-0545-6D23-F3B16FF6AD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903990" y="1275896"/>
            <a:ext cx="589234" cy="212384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89EA74CD-7C66-4B77-605D-E0D86DB56FF2}"/>
              </a:ext>
            </a:extLst>
          </p:cNvPr>
          <p:cNvSpPr txBox="1"/>
          <p:nvPr/>
        </p:nvSpPr>
        <p:spPr>
          <a:xfrm>
            <a:off x="3595515" y="1136649"/>
            <a:ext cx="7793154" cy="49307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poster is about a c</a:t>
            </a:r>
            <a:r>
              <a:rPr lang="en-GB" sz="1400" noProof="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omparison</a:t>
            </a:r>
            <a:r>
              <a:rPr lang="en-GB" sz="14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results produced by NDC data and labs has been conducted with data from Radionuclide Laboratory Reports (RLRs) and Reviewed Radionuclide Report (RRRs).</a:t>
            </a: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going to tell you why … is important/fascinating</a:t>
            </a: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what we did about … to analyse/understand it</a:t>
            </a: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important result of our work is …</a:t>
            </a: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find out more, come over for a chat in front of our poster</a:t>
            </a: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[Font: Arial Regular/ Size: 14 pt]</a:t>
            </a:r>
          </a:p>
          <a:p>
            <a:pPr>
              <a:lnSpc>
                <a:spcPct val="200000"/>
              </a:lnSpc>
              <a:buClr>
                <a:srgbClr val="1A3A64"/>
              </a:buClr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1A3A64"/>
              </a:buClr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5BEB553-B80A-F162-FB89-86C2A440C13A}"/>
              </a:ext>
            </a:extLst>
          </p:cNvPr>
          <p:cNvSpPr txBox="1"/>
          <p:nvPr/>
        </p:nvSpPr>
        <p:spPr>
          <a:xfrm>
            <a:off x="3756661" y="61299"/>
            <a:ext cx="660654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between IMS Radionuclide Station and Laboratory results for Particulate Filters</a:t>
            </a: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B80091A9-21A6-ACE8-7D0F-BF92C1995514}"/>
              </a:ext>
            </a:extLst>
          </p:cNvPr>
          <p:cNvSpPr txBox="1"/>
          <p:nvPr/>
        </p:nvSpPr>
        <p:spPr>
          <a:xfrm>
            <a:off x="3756661" y="646416"/>
            <a:ext cx="7445839" cy="396586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Annie Rae, Daniel Chester,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Matthew A. Goodwin</a:t>
            </a:r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AWE, Reading, UK</a:t>
            </a:r>
          </a:p>
          <a:p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45F3E5-D3CC-F39D-D5A4-E99C5076F250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P3.6-372</a:t>
            </a:r>
          </a:p>
        </p:txBody>
      </p:sp>
    </p:spTree>
    <p:extLst>
      <p:ext uri="{BB962C8B-B14F-4D97-AF65-F5344CB8AC3E}">
        <p14:creationId xmlns:p14="http://schemas.microsoft.com/office/powerpoint/2010/main" val="718089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0" id="{B10BD66C-21F9-4157-B933-30628F4A9519}" vid="{DD404FFB-B75E-47E1-8111-81B4DCD9225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(AWE)" ma:contentTypeID="0x010100D8C41F07BCD140B0B3750A132EA12712090014BE04A27566E04F93E7EDE367F40645" ma:contentTypeVersion="29" ma:contentTypeDescription="" ma:contentTypeScope="" ma:versionID="896b3424128f284846b284d651b981bf">
  <xsd:schema xmlns:xsd="http://www.w3.org/2001/XMLSchema" xmlns:xs="http://www.w3.org/2001/XMLSchema" xmlns:p="http://schemas.microsoft.com/office/2006/metadata/properties" xmlns:ns2="259708fd-a72e-46c9-bfc2-93122f0920b5" xmlns:ns3="d71fb7eb-0cbf-4581-b14f-2417ee0ffe91" xmlns:ns4="7aff463a-fcb8-46c1-9800-2aff35da7f98" targetNamespace="http://schemas.microsoft.com/office/2006/metadata/properties" ma:root="true" ma:fieldsID="5c6ec4f4db8c3281b3632e21cf830f31" ns2:_="" ns3:_="" ns4:_="">
    <xsd:import namespace="259708fd-a72e-46c9-bfc2-93122f0920b5"/>
    <xsd:import namespace="d71fb7eb-0cbf-4581-b14f-2417ee0ffe91"/>
    <xsd:import namespace="7aff463a-fcb8-46c1-9800-2aff35da7f98"/>
    <xsd:element name="properties">
      <xsd:complexType>
        <xsd:sequence>
          <xsd:element name="documentManagement">
            <xsd:complexType>
              <xsd:all>
                <xsd:element ref="ns2:b8c14ec0b1ba4744863d5110e801bb16" minOccurs="0"/>
                <xsd:element ref="ns2:TaxCatchAll" minOccurs="0"/>
                <xsd:element ref="ns2:TaxCatchAllLabel" minOccurs="0"/>
                <xsd:element ref="ns2:p4e2b99357bc47d988d1ccd4434a843d" minOccurs="0"/>
                <xsd:element ref="ns2:PreviousDocumentID" minOccurs="0"/>
                <xsd:element ref="ns2:TaxKeywordTaxHTField" minOccurs="0"/>
                <xsd:element ref="ns2:jc87299190a64dd498e0e27ebe76fe15" minOccurs="0"/>
                <xsd:element ref="ns2:b89147adbf754e4a921375496e80ab30" minOccurs="0"/>
                <xsd:element ref="ns2:Sign-Off_x0020_Status" minOccurs="0"/>
                <xsd:element ref="ns2:Approval_x0020_Comments" minOccurs="0"/>
                <xsd:element ref="ns3:_dlc_DocId" minOccurs="0"/>
                <xsd:element ref="ns3:_dlc_DocIdUrl" minOccurs="0"/>
                <xsd:element ref="ns3:_dlc_DocIdPersistId" minOccurs="0"/>
                <xsd:element ref="ns4:MediaServiceMetadata" minOccurs="0"/>
                <xsd:element ref="ns4:MediaServiceFastMetadata" minOccurs="0"/>
                <xsd:element ref="ns4:lcf76f155ced4ddcb4097134ff3c332f" minOccurs="0"/>
                <xsd:element ref="ns4:MediaServiceSearchProperties" minOccurs="0"/>
                <xsd:element ref="ns4:MediaServiceDateTaken" minOccurs="0"/>
                <xsd:element ref="ns4:MediaServiceObjectDetectorVersion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9708fd-a72e-46c9-bfc2-93122f0920b5" elementFormDefault="qualified">
    <xsd:import namespace="http://schemas.microsoft.com/office/2006/documentManagement/types"/>
    <xsd:import namespace="http://schemas.microsoft.com/office/infopath/2007/PartnerControls"/>
    <xsd:element name="b8c14ec0b1ba4744863d5110e801bb16" ma:index="8" ma:taxonomy="true" ma:internalName="b8c14ec0b1ba4744863d5110e801bb16" ma:taxonomyFieldName="SecurityMarking" ma:displayName="Security Marking" ma:default="" ma:fieldId="{b8c14ec0-b1ba-4744-863d-5110e801bb16}" ma:sspId="c3da18ca-885f-4e50-b790-a540194a1537" ma:termSetId="e2d780f9-711a-45dc-842c-d2840d2293e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a801d32b-631a-4b77-9b64-1e00d917144b}" ma:internalName="TaxCatchAll" ma:showField="CatchAllData" ma:web="d71fb7eb-0cbf-4581-b14f-2417ee0ffe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a801d32b-631a-4b77-9b64-1e00d917144b}" ma:internalName="TaxCatchAllLabel" ma:readOnly="true" ma:showField="CatchAllDataLabel" ma:web="d71fb7eb-0cbf-4581-b14f-2417ee0ffe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4e2b99357bc47d988d1ccd4434a843d" ma:index="12" nillable="true" ma:taxonomy="true" ma:internalName="p4e2b99357bc47d988d1ccd4434a843d" ma:taxonomyFieldName="Descriptor" ma:displayName="Descriptor" ma:default="" ma:fieldId="{94e2b993-57bc-47d9-88d1-ccd4434a843d}" ma:sspId="c3da18ca-885f-4e50-b790-a540194a1537" ma:termSetId="ecc761e1-d00d-4a58-9685-e37d44011cb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eviousDocumentID" ma:index="14" nillable="true" ma:displayName="Previous Document ID" ma:description="Use this field to hold any previous document IDs, including any previous version IDs to enable searching" ma:internalName="PreviousDocumentID">
      <xsd:simpleType>
        <xsd:restriction base="dms:Text"/>
      </xsd:simpleType>
    </xsd:element>
    <xsd:element name="TaxKeywordTaxHTField" ma:index="15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jc87299190a64dd498e0e27ebe76fe15" ma:index="17" nillable="true" ma:taxonomy="true" ma:internalName="jc87299190a64dd498e0e27ebe76fe15" ma:taxonomyFieldName="Facility" ma:displayName="Facility" ma:default="" ma:fieldId="{3c872991-90a6-4dd4-98e0-e27ebe76fe15}" ma:sspId="c3da18ca-885f-4e50-b790-a540194a1537" ma:termSetId="bb136d4d-0901-4d88-8c16-f9396d3df75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89147adbf754e4a921375496e80ab30" ma:index="19" ma:taxonomy="true" ma:internalName="b89147adbf754e4a921375496e80ab30" ma:taxonomyFieldName="DocumentType" ma:displayName="Document Type" ma:default="" ma:fieldId="{b89147ad-bf75-4e4a-9213-75496e80ab30}" ma:sspId="c3da18ca-885f-4e50-b790-a540194a1537" ma:termSetId="0f2e3793-d771-4e81-967f-777d644d908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ign-Off_x0020_Status" ma:index="21" nillable="true" ma:displayName="Sign-Off Status" ma:internalName="Sign_x002d_Off_x0020_Status">
      <xsd:simpleType>
        <xsd:restriction base="dms:Text">
          <xsd:maxLength value="255"/>
        </xsd:restriction>
      </xsd:simpleType>
    </xsd:element>
    <xsd:element name="Approval_x0020_Comments" ma:index="22" nillable="true" ma:displayName="Approval Comments" ma:internalName="Approval_x0020_Comments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fb7eb-0cbf-4581-b14f-2417ee0ffe91" elementFormDefault="qualified">
    <xsd:import namespace="http://schemas.microsoft.com/office/2006/documentManagement/types"/>
    <xsd:import namespace="http://schemas.microsoft.com/office/infopath/2007/PartnerControls"/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ff463a-fcb8-46c1-9800-2aff35da7f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c3da18ca-885f-4e50-b790-a540194a15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3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3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c3da18ca-885f-4e50-b790-a540194a1537" ContentTypeId="0x010100D8C41F07BCD140B0B3750A132EA1271209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viousDocumentID xmlns="259708fd-a72e-46c9-bfc2-93122f0920b5" xsi:nil="true"/>
    <Approval_x0020_Comments xmlns="259708fd-a72e-46c9-bfc2-93122f0920b5" xsi:nil="true"/>
    <_dlc_DocId xmlns="d71fb7eb-0cbf-4581-b14f-2417ee0ffe91">AWEAAWD-1116066182-27231</_dlc_DocId>
    <TaxKeywordTaxHTField xmlns="259708fd-a72e-46c9-bfc2-93122f0920b5">
      <Terms xmlns="http://schemas.microsoft.com/office/infopath/2007/PartnerControls"/>
    </TaxKeywordTaxHTField>
    <b89147adbf754e4a921375496e80ab30 xmlns="259708fd-a72e-46c9-bfc2-93122f0920b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Teams document</TermName>
          <TermId xmlns="http://schemas.microsoft.com/office/infopath/2007/PartnerControls">3c1285b3-ee34-44b9-a694-95377c0214f5</TermId>
        </TermInfo>
      </Terms>
    </b89147adbf754e4a921375496e80ab30>
    <b8c14ec0b1ba4744863d5110e801bb16 xmlns="259708fd-a72e-46c9-bfc2-93122f0920b5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2088df97-0d58-48da-b509-1f365f199e06</TermId>
        </TermInfo>
      </Terms>
    </b8c14ec0b1ba4744863d5110e801bb16>
    <_dlc_DocIdUrl xmlns="d71fb7eb-0cbf-4581-b14f-2417ee0ffe91">
      <Url>https://aweuk.sharepoint.com/Teams/MASRadiochemistryNVDP/_layouts/15/DocIdRedir.aspx?ID=AWEAAWD-1116066182-27231</Url>
      <Description>AWEAAWD-1116066182-27231</Description>
    </_dlc_DocIdUrl>
    <lcf76f155ced4ddcb4097134ff3c332f xmlns="7aff463a-fcb8-46c1-9800-2aff35da7f98">
      <Terms xmlns="http://schemas.microsoft.com/office/infopath/2007/PartnerControls"/>
    </lcf76f155ced4ddcb4097134ff3c332f>
    <TaxCatchAll xmlns="259708fd-a72e-46c9-bfc2-93122f0920b5">
      <Value>2</Value>
      <Value>1</Value>
    </TaxCatchAll>
    <Sign-Off_x0020_Status xmlns="259708fd-a72e-46c9-bfc2-93122f0920b5" xsi:nil="true"/>
    <jc87299190a64dd498e0e27ebe76fe15 xmlns="259708fd-a72e-46c9-bfc2-93122f0920b5">
      <Terms xmlns="http://schemas.microsoft.com/office/infopath/2007/PartnerControls"/>
    </jc87299190a64dd498e0e27ebe76fe15>
    <p4e2b99357bc47d988d1ccd4434a843d xmlns="259708fd-a72e-46c9-bfc2-93122f0920b5">
      <Terms xmlns="http://schemas.microsoft.com/office/infopath/2007/PartnerControls"/>
    </p4e2b99357bc47d988d1ccd4434a843d>
  </documentManagement>
</p:properties>
</file>

<file path=customXml/itemProps1.xml><?xml version="1.0" encoding="utf-8"?>
<ds:datastoreItem xmlns:ds="http://schemas.openxmlformats.org/officeDocument/2006/customXml" ds:itemID="{38F4F95A-B3DC-4FEA-B1FF-CAB0D2B58AD0}"/>
</file>

<file path=customXml/itemProps2.xml><?xml version="1.0" encoding="utf-8"?>
<ds:datastoreItem xmlns:ds="http://schemas.openxmlformats.org/officeDocument/2006/customXml" ds:itemID="{FD24B554-A4CD-4528-B7B2-B75AE9720721}"/>
</file>

<file path=customXml/itemProps3.xml><?xml version="1.0" encoding="utf-8"?>
<ds:datastoreItem xmlns:ds="http://schemas.openxmlformats.org/officeDocument/2006/customXml" ds:itemID="{A87DAB88-97B3-43E9-8A99-FC4DFAB88160}"/>
</file>

<file path=customXml/itemProps4.xml><?xml version="1.0" encoding="utf-8"?>
<ds:datastoreItem xmlns:ds="http://schemas.openxmlformats.org/officeDocument/2006/customXml" ds:itemID="{86F80035-3BE3-4E17-8054-CEE5CF1934DD}"/>
</file>

<file path=customXml/itemProps5.xml><?xml version="1.0" encoding="utf-8"?>
<ds:datastoreItem xmlns:ds="http://schemas.openxmlformats.org/officeDocument/2006/customXml" ds:itemID="{25463AF3-3D3A-4E11-9948-25AF9E19DEB3}"/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SnT2025_Lightning Talk Template_CLEAN_250702</Template>
  <TotalTime>21</TotalTime>
  <Words>292</Words>
  <Application>Microsoft Office PowerPoint</Application>
  <PresentationFormat>Widescreen</PresentationFormat>
  <Paragraphs>33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Kabel LT Std Book</vt:lpstr>
      <vt:lpstr>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Rae Annie</dc:creator>
  <cp:lastModifiedBy>Rae Annie</cp:lastModifiedBy>
  <cp:revision>1</cp:revision>
  <dcterms:created xsi:type="dcterms:W3CDTF">2025-07-23T14:29:04Z</dcterms:created>
  <dcterms:modified xsi:type="dcterms:W3CDTF">2025-07-23T14:51:25Z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MediaServiceImageTags">
    <vt:lpwstr/>
  </property>
  <property fmtid="{D5CDD505-2E9C-101B-9397-08002B2CF9AE}" pid="4" name="ContentTypeId">
    <vt:lpwstr>0x010100D8C41F07BCD140B0B3750A132EA12712090014BE04A27566E04F93E7EDE367F40645</vt:lpwstr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SecurityMarking">
    <vt:lpwstr>2;#OFFICIAL|2088df97-0d58-48da-b509-1f365f199e06</vt:lpwstr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_dlc_DocIdItemGuid">
    <vt:lpwstr>f77a290c-98c2-4838-858b-d98f50aeab52</vt:lpwstr>
  </property>
  <property fmtid="{D5CDD505-2E9C-101B-9397-08002B2CF9AE}" pid="12" name="Descriptor">
    <vt:lpwstr/>
  </property>
  <property fmtid="{D5CDD505-2E9C-101B-9397-08002B2CF9AE}" pid="13" name="Facility">
    <vt:lpwstr/>
  </property>
  <property fmtid="{D5CDD505-2E9C-101B-9397-08002B2CF9AE}" pid="14" name="DocumentType">
    <vt:lpwstr>1;#Microsoft Teams document|3c1285b3-ee34-44b9-a694-95377c0214f5</vt:lpwstr>
  </property>
</Properties>
</file>