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1_D55ED26.xml" ContentType="application/vnd.ms-powerpoint.comments+xml"/>
  <Override PartName="/ppt/notesSlides/notesSlide1.xml" ContentType="application/vnd.openxmlformats-officedocument.presentationml.notesSlide+xml"/>
  <Override PartName="/ppt/comments/modernComment_100_44CC44B4.xml" ContentType="application/vnd.ms-powerpoint.comments+xml"/>
  <Override PartName="/ppt/notesSlides/notesSlide2.xml" ContentType="application/vnd.openxmlformats-officedocument.presentationml.notesSlide+xml"/>
  <Override PartName="/ppt/comments/modernComment_102_61A43D22.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10"/>
  </p:notesMasterIdLst>
  <p:sldIdLst>
    <p:sldId id="257" r:id="rId7"/>
    <p:sldId id="256" r:id="rId8"/>
    <p:sldId id="258"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 id="25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2FD3B35-2FBC-4E33-60E4-9CE7B5045979}" name="Brown Cameron AWE" initials="BCA" userId="Brown Cameron AWE" providerId="None"/>
  <p188:author id="{2AEFF275-02DE-265C-61E5-20A300888A6E}" name="Montgomery Neil AWE" initials="MNA" userId="Montgomery Neil AW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A64"/>
    <a:srgbClr val="BCCB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5C1931-7F9A-4545-A4EE-49E57A9AF13F}" v="2" dt="2025-08-19T10:23:29.4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312"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ie Rae" userId="6682e80a-7b45-41d0-a3f8-398e7c8db80c" providerId="ADAL" clId="{735C1931-7F9A-4545-A4EE-49E57A9AF13F}"/>
    <pc:docChg chg="undo custSel modSld">
      <pc:chgData name="Annie Rae" userId="6682e80a-7b45-41d0-a3f8-398e7c8db80c" providerId="ADAL" clId="{735C1931-7F9A-4545-A4EE-49E57A9AF13F}" dt="2025-08-21T11:52:38.297" v="884" actId="20577"/>
      <pc:docMkLst>
        <pc:docMk/>
      </pc:docMkLst>
      <pc:sldChg chg="modSp mod modCm">
        <pc:chgData name="Annie Rae" userId="6682e80a-7b45-41d0-a3f8-398e7c8db80c" providerId="ADAL" clId="{735C1931-7F9A-4545-A4EE-49E57A9AF13F}" dt="2025-08-21T11:50:59.394" v="876" actId="20577"/>
        <pc:sldMkLst>
          <pc:docMk/>
          <pc:sldMk cId="1154237620" sldId="256"/>
        </pc:sldMkLst>
        <pc:spChg chg="mod">
          <ac:chgData name="Annie Rae" userId="6682e80a-7b45-41d0-a3f8-398e7c8db80c" providerId="ADAL" clId="{735C1931-7F9A-4545-A4EE-49E57A9AF13F}" dt="2025-08-21T11:50:53.791" v="874" actId="20577"/>
          <ac:spMkLst>
            <pc:docMk/>
            <pc:sldMk cId="1154237620" sldId="256"/>
            <ac:spMk id="8" creationId="{E90810EB-C9FE-C1F2-4CE1-32C95CB36FE8}"/>
          </ac:spMkLst>
        </pc:spChg>
        <pc:spChg chg="mod">
          <ac:chgData name="Annie Rae" userId="6682e80a-7b45-41d0-a3f8-398e7c8db80c" providerId="ADAL" clId="{735C1931-7F9A-4545-A4EE-49E57A9AF13F}" dt="2025-08-19T14:16:55.051" v="823" actId="1076"/>
          <ac:spMkLst>
            <pc:docMk/>
            <pc:sldMk cId="1154237620" sldId="256"/>
            <ac:spMk id="18" creationId="{8197A3BA-2E00-9C2C-0CB4-74F0E2668732}"/>
          </ac:spMkLst>
        </pc:spChg>
        <pc:spChg chg="mod">
          <ac:chgData name="Annie Rae" userId="6682e80a-7b45-41d0-a3f8-398e7c8db80c" providerId="ADAL" clId="{735C1931-7F9A-4545-A4EE-49E57A9AF13F}" dt="2025-08-21T11:50:59.394" v="876" actId="20577"/>
          <ac:spMkLst>
            <pc:docMk/>
            <pc:sldMk cId="1154237620" sldId="256"/>
            <ac:spMk id="25" creationId="{E90810EB-C9FE-C1F2-4CE1-32C95CB36FE8}"/>
          </ac:spMkLst>
        </pc:spChg>
        <pc:spChg chg="mod">
          <ac:chgData name="Annie Rae" userId="6682e80a-7b45-41d0-a3f8-398e7c8db80c" providerId="ADAL" clId="{735C1931-7F9A-4545-A4EE-49E57A9AF13F}" dt="2025-08-19T10:22:08.547" v="217" actId="1036"/>
          <ac:spMkLst>
            <pc:docMk/>
            <pc:sldMk cId="1154237620" sldId="256"/>
            <ac:spMk id="31" creationId="{6A89C32F-26C6-2983-7627-2087E64E3DC3}"/>
          </ac:spMkLst>
        </pc:spChg>
        <pc:graphicFrameChg chg="mod">
          <ac:chgData name="Annie Rae" userId="6682e80a-7b45-41d0-a3f8-398e7c8db80c" providerId="ADAL" clId="{735C1931-7F9A-4545-A4EE-49E57A9AF13F}" dt="2025-08-19T10:22:08.547" v="217" actId="1036"/>
          <ac:graphicFrameMkLst>
            <pc:docMk/>
            <pc:sldMk cId="1154237620" sldId="256"/>
            <ac:graphicFrameMk id="5" creationId="{00000000-0000-0000-0000-000000000000}"/>
          </ac:graphicFrameMkLst>
        </pc:graphicFrameChg>
        <pc:picChg chg="mod">
          <ac:chgData name="Annie Rae" userId="6682e80a-7b45-41d0-a3f8-398e7c8db80c" providerId="ADAL" clId="{735C1931-7F9A-4545-A4EE-49E57A9AF13F}" dt="2025-08-19T14:16:55.051" v="823" actId="1076"/>
          <ac:picMkLst>
            <pc:docMk/>
            <pc:sldMk cId="1154237620" sldId="256"/>
            <ac:picMk id="17" creationId="{017BA20B-2D8D-AF4C-2EFB-968E893A5A3E}"/>
          </ac:picMkLst>
        </pc:picChg>
        <pc:extLst>
          <p:ext xmlns:p="http://schemas.openxmlformats.org/presentationml/2006/main" uri="{D6D511B9-2390-475A-947B-AFAB55BFBCF1}">
            <pc226:cmChg xmlns:pc226="http://schemas.microsoft.com/office/powerpoint/2022/06/main/command" chg="mod">
              <pc226:chgData name="Annie Rae" userId="6682e80a-7b45-41d0-a3f8-398e7c8db80c" providerId="ADAL" clId="{735C1931-7F9A-4545-A4EE-49E57A9AF13F}" dt="2025-08-21T11:50:59.394" v="876" actId="20577"/>
              <pc2:cmMkLst xmlns:pc2="http://schemas.microsoft.com/office/powerpoint/2019/9/main/command">
                <pc:docMk/>
                <pc:sldMk cId="1154237620" sldId="256"/>
                <pc2:cmMk id="{1FB2BD7C-CD40-4867-9AD2-7D7B0D838068}"/>
              </pc2:cmMkLst>
            </pc226:cmChg>
            <pc226:cmChg xmlns:pc226="http://schemas.microsoft.com/office/powerpoint/2022/06/main/command" chg="mod">
              <pc226:chgData name="Annie Rae" userId="6682e80a-7b45-41d0-a3f8-398e7c8db80c" providerId="ADAL" clId="{735C1931-7F9A-4545-A4EE-49E57A9AF13F}" dt="2025-08-21T11:50:59.394" v="876" actId="20577"/>
              <pc2:cmMkLst xmlns:pc2="http://schemas.microsoft.com/office/powerpoint/2019/9/main/command">
                <pc:docMk/>
                <pc:sldMk cId="1154237620" sldId="256"/>
                <pc2:cmMk id="{61C3F38A-F6E6-422D-B4D6-51844390BF91}"/>
              </pc2:cmMkLst>
            </pc226:cmChg>
          </p:ext>
        </pc:extLst>
      </pc:sldChg>
      <pc:sldChg chg="modSp mod modCm">
        <pc:chgData name="Annie Rae" userId="6682e80a-7b45-41d0-a3f8-398e7c8db80c" providerId="ADAL" clId="{735C1931-7F9A-4545-A4EE-49E57A9AF13F}" dt="2025-08-21T08:59:22.887" v="832" actId="20577"/>
        <pc:sldMkLst>
          <pc:docMk/>
          <pc:sldMk cId="223735078" sldId="257"/>
        </pc:sldMkLst>
        <pc:spChg chg="mod">
          <ac:chgData name="Annie Rae" userId="6682e80a-7b45-41d0-a3f8-398e7c8db80c" providerId="ADAL" clId="{735C1931-7F9A-4545-A4EE-49E57A9AF13F}" dt="2025-08-21T08:59:22.887" v="832" actId="20577"/>
          <ac:spMkLst>
            <pc:docMk/>
            <pc:sldMk cId="223735078" sldId="257"/>
            <ac:spMk id="14" creationId="{D46122D2-621E-31CE-451D-B174F76F9990}"/>
          </ac:spMkLst>
        </pc:spChg>
        <pc:extLst>
          <p:ext xmlns:p="http://schemas.openxmlformats.org/presentationml/2006/main" uri="{D6D511B9-2390-475A-947B-AFAB55BFBCF1}">
            <pc226:cmChg xmlns:pc226="http://schemas.microsoft.com/office/powerpoint/2022/06/main/command" chg="mod">
              <pc226:chgData name="Annie Rae" userId="6682e80a-7b45-41d0-a3f8-398e7c8db80c" providerId="ADAL" clId="{735C1931-7F9A-4545-A4EE-49E57A9AF13F}" dt="2025-08-21T08:59:22.887" v="832" actId="20577"/>
              <pc2:cmMkLst xmlns:pc2="http://schemas.microsoft.com/office/powerpoint/2019/9/main/command">
                <pc:docMk/>
                <pc:sldMk cId="223735078" sldId="257"/>
                <pc2:cmMk id="{8FC86812-E0AD-43AB-9E65-BF896402C173}"/>
              </pc2:cmMkLst>
            </pc226:cmChg>
            <pc226:cmChg xmlns:pc226="http://schemas.microsoft.com/office/powerpoint/2022/06/main/command" chg="mod">
              <pc226:chgData name="Annie Rae" userId="6682e80a-7b45-41d0-a3f8-398e7c8db80c" providerId="ADAL" clId="{735C1931-7F9A-4545-A4EE-49E57A9AF13F}" dt="2025-08-21T08:59:22.887" v="832" actId="20577"/>
              <pc2:cmMkLst xmlns:pc2="http://schemas.microsoft.com/office/powerpoint/2019/9/main/command">
                <pc:docMk/>
                <pc:sldMk cId="223735078" sldId="257"/>
                <pc2:cmMk id="{AF710C85-CE94-4683-B6A8-0E8D57E53912}"/>
              </pc2:cmMkLst>
            </pc226:cmChg>
          </p:ext>
        </pc:extLst>
      </pc:sldChg>
      <pc:sldChg chg="modSp mod modCm">
        <pc:chgData name="Annie Rae" userId="6682e80a-7b45-41d0-a3f8-398e7c8db80c" providerId="ADAL" clId="{735C1931-7F9A-4545-A4EE-49E57A9AF13F}" dt="2025-08-21T11:52:38.297" v="884" actId="20577"/>
        <pc:sldMkLst>
          <pc:docMk/>
          <pc:sldMk cId="1638153506" sldId="258"/>
        </pc:sldMkLst>
        <pc:spChg chg="mod">
          <ac:chgData name="Annie Rae" userId="6682e80a-7b45-41d0-a3f8-398e7c8db80c" providerId="ADAL" clId="{735C1931-7F9A-4545-A4EE-49E57A9AF13F}" dt="2025-08-21T11:50:11.250" v="872" actId="20577"/>
          <ac:spMkLst>
            <pc:docMk/>
            <pc:sldMk cId="1638153506" sldId="258"/>
            <ac:spMk id="11" creationId="{AAF50C00-E75B-40D5-7D0A-34CCE0580321}"/>
          </ac:spMkLst>
        </pc:spChg>
        <pc:spChg chg="mod">
          <ac:chgData name="Annie Rae" userId="6682e80a-7b45-41d0-a3f8-398e7c8db80c" providerId="ADAL" clId="{735C1931-7F9A-4545-A4EE-49E57A9AF13F}" dt="2025-08-21T11:52:38.297" v="884" actId="20577"/>
          <ac:spMkLst>
            <pc:docMk/>
            <pc:sldMk cId="1638153506" sldId="258"/>
            <ac:spMk id="24" creationId="{1E89CD43-FF80-3593-7026-BDF338BBFF94}"/>
          </ac:spMkLst>
        </pc:spChg>
        <pc:spChg chg="mod">
          <ac:chgData name="Annie Rae" userId="6682e80a-7b45-41d0-a3f8-398e7c8db80c" providerId="ADAL" clId="{735C1931-7F9A-4545-A4EE-49E57A9AF13F}" dt="2025-08-19T10:33:00.067" v="687" actId="1036"/>
          <ac:spMkLst>
            <pc:docMk/>
            <pc:sldMk cId="1638153506" sldId="258"/>
            <ac:spMk id="32" creationId="{6A89C32F-26C6-2983-7627-2087E64E3DC3}"/>
          </ac:spMkLst>
        </pc:spChg>
        <pc:spChg chg="mod">
          <ac:chgData name="Annie Rae" userId="6682e80a-7b45-41d0-a3f8-398e7c8db80c" providerId="ADAL" clId="{735C1931-7F9A-4545-A4EE-49E57A9AF13F}" dt="2025-08-19T10:33:00.067" v="687" actId="1036"/>
          <ac:spMkLst>
            <pc:docMk/>
            <pc:sldMk cId="1638153506" sldId="258"/>
            <ac:spMk id="34" creationId="{6A89C32F-26C6-2983-7627-2087E64E3DC3}"/>
          </ac:spMkLst>
        </pc:spChg>
        <pc:picChg chg="mod">
          <ac:chgData name="Annie Rae" userId="6682e80a-7b45-41d0-a3f8-398e7c8db80c" providerId="ADAL" clId="{735C1931-7F9A-4545-A4EE-49E57A9AF13F}" dt="2025-08-19T10:33:00.067" v="687" actId="1036"/>
          <ac:picMkLst>
            <pc:docMk/>
            <pc:sldMk cId="1638153506" sldId="258"/>
            <ac:picMk id="29" creationId="{00000000-0000-0000-0000-000000000000}"/>
          </ac:picMkLst>
        </pc:picChg>
        <pc:picChg chg="mod">
          <ac:chgData name="Annie Rae" userId="6682e80a-7b45-41d0-a3f8-398e7c8db80c" providerId="ADAL" clId="{735C1931-7F9A-4545-A4EE-49E57A9AF13F}" dt="2025-08-19T10:33:00.067" v="687" actId="1036"/>
          <ac:picMkLst>
            <pc:docMk/>
            <pc:sldMk cId="1638153506" sldId="258"/>
            <ac:picMk id="31" creationId="{00000000-0000-0000-0000-000000000000}"/>
          </ac:picMkLst>
        </pc:picChg>
        <pc:extLst>
          <p:ext xmlns:p="http://schemas.openxmlformats.org/presentationml/2006/main" uri="{D6D511B9-2390-475A-947B-AFAB55BFBCF1}">
            <pc226:cmChg xmlns:pc226="http://schemas.microsoft.com/office/powerpoint/2022/06/main/command" chg="mod">
              <pc226:chgData name="Annie Rae" userId="6682e80a-7b45-41d0-a3f8-398e7c8db80c" providerId="ADAL" clId="{735C1931-7F9A-4545-A4EE-49E57A9AF13F}" dt="2025-08-21T11:50:11.250" v="872" actId="20577"/>
              <pc2:cmMkLst xmlns:pc2="http://schemas.microsoft.com/office/powerpoint/2019/9/main/command">
                <pc:docMk/>
                <pc:sldMk cId="1638153506" sldId="258"/>
                <pc2:cmMk id="{1AB5A11B-8D81-454A-8F56-26C89E13C357}"/>
              </pc2:cmMkLst>
            </pc226:cmChg>
            <pc226:cmChg xmlns:pc226="http://schemas.microsoft.com/office/powerpoint/2022/06/main/command" chg="mod">
              <pc226:chgData name="Annie Rae" userId="6682e80a-7b45-41d0-a3f8-398e7c8db80c" providerId="ADAL" clId="{735C1931-7F9A-4545-A4EE-49E57A9AF13F}" dt="2025-08-21T11:50:11.250" v="872" actId="20577"/>
              <pc2:cmMkLst xmlns:pc2="http://schemas.microsoft.com/office/powerpoint/2019/9/main/command">
                <pc:docMk/>
                <pc:sldMk cId="1638153506" sldId="258"/>
                <pc2:cmMk id="{E72F7826-2A5A-47C4-9ED8-DE5BD1C0A938}"/>
              </pc2:cmMkLst>
            </pc226:cmChg>
            <pc226:cmChg xmlns:pc226="http://schemas.microsoft.com/office/powerpoint/2022/06/main/command" chg="mod">
              <pc226:chgData name="Annie Rae" userId="6682e80a-7b45-41d0-a3f8-398e7c8db80c" providerId="ADAL" clId="{735C1931-7F9A-4545-A4EE-49E57A9AF13F}" dt="2025-08-21T11:50:11.250" v="872" actId="20577"/>
              <pc2:cmMkLst xmlns:pc2="http://schemas.microsoft.com/office/powerpoint/2019/9/main/command">
                <pc:docMk/>
                <pc:sldMk cId="1638153506" sldId="258"/>
                <pc2:cmMk id="{B6A60C28-46ED-490C-B772-DE6CF79C9350}"/>
              </pc2:cmMkLst>
            </pc226:cmChg>
            <pc226:cmChg xmlns:pc226="http://schemas.microsoft.com/office/powerpoint/2022/06/main/command" chg="mod">
              <pc226:chgData name="Annie Rae" userId="6682e80a-7b45-41d0-a3f8-398e7c8db80c" providerId="ADAL" clId="{735C1931-7F9A-4545-A4EE-49E57A9AF13F}" dt="2025-08-21T11:52:38.297" v="884" actId="20577"/>
              <pc2:cmMkLst xmlns:pc2="http://schemas.microsoft.com/office/powerpoint/2019/9/main/command">
                <pc:docMk/>
                <pc:sldMk cId="1638153506" sldId="258"/>
                <pc2:cmMk id="{92FC93B4-041B-4F02-B557-114BD9AEB935}"/>
              </pc2:cmMkLst>
            </pc226:cmChg>
            <pc226:cmChg xmlns:pc226="http://schemas.microsoft.com/office/powerpoint/2022/06/main/command" chg="mod">
              <pc226:chgData name="Annie Rae" userId="6682e80a-7b45-41d0-a3f8-398e7c8db80c" providerId="ADAL" clId="{735C1931-7F9A-4545-A4EE-49E57A9AF13F}" dt="2025-08-21T11:52:38.297" v="884" actId="20577"/>
              <pc2:cmMkLst xmlns:pc2="http://schemas.microsoft.com/office/powerpoint/2019/9/main/command">
                <pc:docMk/>
                <pc:sldMk cId="1638153506" sldId="258"/>
                <pc2:cmMk id="{1B1B43B8-F6D7-4962-9D12-DEEC87A55CFA}"/>
              </pc2:cmMkLst>
            </pc226:cmChg>
            <pc226:cmChg xmlns:pc226="http://schemas.microsoft.com/office/powerpoint/2022/06/main/command" chg="mod">
              <pc226:chgData name="Annie Rae" userId="6682e80a-7b45-41d0-a3f8-398e7c8db80c" providerId="ADAL" clId="{735C1931-7F9A-4545-A4EE-49E57A9AF13F}" dt="2025-08-21T11:52:38.297" v="884" actId="20577"/>
              <pc2:cmMkLst xmlns:pc2="http://schemas.microsoft.com/office/powerpoint/2019/9/main/command">
                <pc:docMk/>
                <pc:sldMk cId="1638153506" sldId="258"/>
                <pc2:cmMk id="{679814E8-7968-4FE4-92A3-924CD606D270}"/>
              </pc2:cmMkLst>
            </pc226:cmChg>
          </p:ext>
        </pc:extLst>
      </pc:sldChg>
    </pc:docChg>
  </pc:docChgLst>
</pc:chgInfo>
</file>

<file path=ppt/comments/modernComment_100_44CC44B4.xml><?xml version="1.0" encoding="utf-8"?>
<p188:cmLst xmlns:a="http://schemas.openxmlformats.org/drawingml/2006/main" xmlns:r="http://schemas.openxmlformats.org/officeDocument/2006/relationships" xmlns:p188="http://schemas.microsoft.com/office/powerpoint/2018/8/main">
  <p188:cm id="{1FB2BD7C-CD40-4867-9AD2-7D7B0D838068}" authorId="{2AEFF275-02DE-265C-61E5-20A300888A6E}" status="resolved" created="2025-08-19T08:59:35.397" complete="100000">
    <ac:txMkLst xmlns:ac="http://schemas.microsoft.com/office/drawing/2013/main/command">
      <pc:docMk xmlns:pc="http://schemas.microsoft.com/office/powerpoint/2013/main/command"/>
      <pc:sldMk xmlns:pc="http://schemas.microsoft.com/office/powerpoint/2013/main/command" cId="1154237620" sldId="256"/>
      <ac:spMk id="25" creationId="{E90810EB-C9FE-C1F2-4CE1-32C95CB36FE8}"/>
      <ac:txMk cp="1016" len="10">
        <ac:context len="1412" hash="2476450254"/>
      </ac:txMk>
    </ac:txMkLst>
    <p188:pos x="1481024" y="2167278"/>
    <p188:txBody>
      <a:bodyPr/>
      <a:lstStyle/>
      <a:p>
        <a:r>
          <a:rPr lang="en-GB"/>
          <a:t>What is this ? I assume the document that the CTBTO produced for lab based gamma measurements.</a:t>
        </a:r>
      </a:p>
    </p188:txBody>
  </p188:cm>
  <p188:cm id="{61C3F38A-F6E6-422D-B4D6-51844390BF91}" authorId="{2AEFF275-02DE-265C-61E5-20A300888A6E}" status="resolved" created="2025-08-19T09:01:22.748" complete="100000">
    <ac:txMkLst xmlns:ac="http://schemas.microsoft.com/office/drawing/2013/main/command">
      <pc:docMk xmlns:pc="http://schemas.microsoft.com/office/powerpoint/2013/main/command"/>
      <pc:sldMk xmlns:pc="http://schemas.microsoft.com/office/powerpoint/2013/main/command" cId="1154237620" sldId="256"/>
      <ac:spMk id="25" creationId="{E90810EB-C9FE-C1F2-4CE1-32C95CB36FE8}"/>
      <ac:txMk cp="1073" len="220">
        <ac:context len="1412" hash="2476450254"/>
      </ac:txMk>
    </ac:txMkLst>
    <p188:pos x="7935219" y="2347488"/>
    <p188:txBody>
      <a:bodyPr/>
      <a:lstStyle/>
      <a:p>
        <a:r>
          <a:rPr lang="en-GB"/>
          <a:t>Also Iodine is volatile, possible a lot lost during time delay until  analysis (i.e. lab measuring from a much smaller quantity, thus less room for improvement</a:t>
        </a:r>
      </a:p>
    </p188:txBody>
  </p188:cm>
</p188:cmLst>
</file>

<file path=ppt/comments/modernComment_101_D55ED26.xml><?xml version="1.0" encoding="utf-8"?>
<p188:cmLst xmlns:a="http://schemas.openxmlformats.org/drawingml/2006/main" xmlns:r="http://schemas.openxmlformats.org/officeDocument/2006/relationships" xmlns:p188="http://schemas.microsoft.com/office/powerpoint/2018/8/main">
  <p188:cm id="{708E10E3-95DC-45A5-8FE2-F61EF66200AB}" authorId="{D2FD3B35-2FBC-4E33-60E4-9CE7B5045979}" status="resolved" created="2025-08-14T07:19:04.187" complete="100000">
    <ac:deMkLst xmlns:ac="http://schemas.microsoft.com/office/drawing/2013/main/command">
      <pc:docMk xmlns:pc="http://schemas.microsoft.com/office/powerpoint/2013/main/command"/>
      <pc:sldMk xmlns:pc="http://schemas.microsoft.com/office/powerpoint/2013/main/command" cId="223735078" sldId="257"/>
      <ac:spMk id="14" creationId="{D46122D2-621E-31CE-451D-B174F76F9990}"/>
    </ac:deMkLst>
    <p188:txBody>
      <a:bodyPr/>
      <a:lstStyle/>
      <a:p>
        <a:r>
          <a:rPr lang="en-GB"/>
          <a:t>“The CTBTO…”</a:t>
        </a:r>
      </a:p>
    </p188:txBody>
  </p188:cm>
  <p188:cm id="{AF710C85-CE94-4683-B6A8-0E8D57E53912}" authorId="{D2FD3B35-2FBC-4E33-60E4-9CE7B5045979}" status="resolved" created="2025-08-14T07:19:52.820" complete="100000">
    <ac:txMkLst xmlns:ac="http://schemas.microsoft.com/office/drawing/2013/main/command">
      <pc:docMk xmlns:pc="http://schemas.microsoft.com/office/powerpoint/2013/main/command"/>
      <pc:sldMk xmlns:pc="http://schemas.microsoft.com/office/powerpoint/2013/main/command" cId="223735078" sldId="257"/>
      <ac:spMk id="14" creationId="{D46122D2-621E-31CE-451D-B174F76F9990}"/>
      <ac:txMk cp="174" len="13">
        <ac:context len="535" hash="2378632222"/>
      </ac:txMk>
    </ac:txMkLst>
    <p188:pos x="1152474" y="647873"/>
    <p188:txBody>
      <a:bodyPr/>
      <a:lstStyle/>
      <a:p>
        <a:r>
          <a:rPr lang="en-GB"/>
          <a:t>Corresponding to what?</a:t>
        </a:r>
      </a:p>
    </p188:txBody>
  </p188:cm>
  <p188:cm id="{8FC86812-E0AD-43AB-9E65-BF896402C173}" authorId="{2AEFF275-02DE-265C-61E5-20A300888A6E}" status="resolved" created="2025-08-19T08:56:46.662" complete="100000">
    <ac:txMkLst xmlns:ac="http://schemas.microsoft.com/office/drawing/2013/main/command">
      <pc:docMk xmlns:pc="http://schemas.microsoft.com/office/powerpoint/2013/main/command"/>
      <pc:sldMk xmlns:pc="http://schemas.microsoft.com/office/powerpoint/2013/main/command" cId="223735078" sldId="257"/>
      <ac:spMk id="14" creationId="{D46122D2-621E-31CE-451D-B174F76F9990}"/>
      <ac:txMk cp="198" len="32">
        <ac:context len="535" hash="2378632222"/>
      </ac:txMk>
    </ac:txMkLst>
    <p188:pos x="3948235" y="577652"/>
    <p188:txBody>
      <a:bodyPr/>
      <a:lstStyle/>
      <a:p>
        <a:r>
          <a:rPr lang="en-GB"/>
          <a:t>One of these laboratories</a:t>
        </a:r>
      </a:p>
    </p188:txBody>
  </p188:cm>
</p188:cmLst>
</file>

<file path=ppt/comments/modernComment_102_61A43D22.xml><?xml version="1.0" encoding="utf-8"?>
<p188:cmLst xmlns:a="http://schemas.openxmlformats.org/drawingml/2006/main" xmlns:r="http://schemas.openxmlformats.org/officeDocument/2006/relationships" xmlns:p188="http://schemas.microsoft.com/office/powerpoint/2018/8/main">
  <p188:cm id="{92FC93B4-041B-4F02-B557-114BD9AEB935}" authorId="{2AEFF275-02DE-265C-61E5-20A300888A6E}" status="resolved" created="2025-08-19T08:40:17.498" complete="100000">
    <ac:txMkLst xmlns:ac="http://schemas.microsoft.com/office/drawing/2013/main/command">
      <pc:docMk xmlns:pc="http://schemas.microsoft.com/office/powerpoint/2013/main/command"/>
      <pc:sldMk xmlns:pc="http://schemas.microsoft.com/office/powerpoint/2013/main/command" cId="1638153506" sldId="258"/>
      <ac:spMk id="24" creationId="{1E89CD43-FF80-3593-7026-BDF338BBFF94}"/>
      <ac:txMk cp="154" len="10">
        <ac:context len="1023" hash="3098661592"/>
      </ac:txMk>
    </ac:txMkLst>
    <p188:pos x="1535424" y="519971"/>
    <p188:txBody>
      <a:bodyPr/>
      <a:lstStyle/>
      <a:p>
        <a:r>
          <a:rPr lang="en-GB"/>
          <a:t>Plotted to</a:t>
        </a:r>
      </a:p>
    </p188:txBody>
  </p188:cm>
  <p188:cm id="{1B1B43B8-F6D7-4962-9D12-DEEC87A55CFA}" authorId="{2AEFF275-02DE-265C-61E5-20A300888A6E}" status="resolved" created="2025-08-19T08:44:13.514" complete="100000">
    <ac:txMkLst xmlns:ac="http://schemas.microsoft.com/office/drawing/2013/main/command">
      <pc:docMk xmlns:pc="http://schemas.microsoft.com/office/powerpoint/2013/main/command"/>
      <pc:sldMk xmlns:pc="http://schemas.microsoft.com/office/powerpoint/2013/main/command" cId="1638153506" sldId="258"/>
      <ac:spMk id="24" creationId="{1E89CD43-FF80-3593-7026-BDF338BBFF94}"/>
      <ac:txMk cp="129" len="20">
        <ac:context len="1023" hash="3098661592"/>
      </ac:txMk>
    </ac:txMkLst>
    <p188:pos x="4952744" y="339761"/>
    <p188:txBody>
      <a:bodyPr/>
      <a:lstStyle/>
      <a:p>
        <a:r>
          <a:rPr lang="en-GB"/>
          <a:t>The lines appear to be lines of parity i.e. lab and station data match, not the gradient as you had before (which is good).  Just need to make this clear.  Line is y = 1x</a:t>
        </a:r>
      </a:p>
    </p188:txBody>
  </p188:cm>
  <p188:cm id="{679814E8-7968-4FE4-92A3-924CD606D270}" authorId="{2AEFF275-02DE-265C-61E5-20A300888A6E}" status="resolved" created="2025-08-19T08:47:09.262" complete="100000">
    <ac:txMkLst xmlns:ac="http://schemas.microsoft.com/office/drawing/2013/main/command">
      <pc:docMk xmlns:pc="http://schemas.microsoft.com/office/powerpoint/2013/main/command"/>
      <pc:sldMk xmlns:pc="http://schemas.microsoft.com/office/powerpoint/2013/main/command" cId="1638153506" sldId="258"/>
      <ac:spMk id="24" creationId="{1E89CD43-FF80-3593-7026-BDF338BBFF94}"/>
      <ac:txMk cp="756" len="126">
        <ac:context len="1023" hash="3098661592"/>
      </ac:txMk>
    </ac:txMkLst>
    <p188:pos x="4952744" y="2168561"/>
    <p188:txBody>
      <a:bodyPr/>
      <a:lstStyle/>
      <a:p>
        <a:r>
          <a:rPr lang="en-GB"/>
          <a:t>Do we have a reason ? Or mention that such data should be looked into</a:t>
        </a:r>
      </a:p>
    </p188:txBody>
  </p188:cm>
  <p188:cm id="{E72F7826-2A5A-47C4-9ED8-DE5BD1C0A938}" authorId="{2AEFF275-02DE-265C-61E5-20A300888A6E}" status="resolved" created="2025-08-19T08:51:13.817" complete="100000">
    <ac:txMkLst xmlns:ac="http://schemas.microsoft.com/office/drawing/2013/main/command">
      <pc:docMk xmlns:pc="http://schemas.microsoft.com/office/powerpoint/2013/main/command"/>
      <pc:sldMk xmlns:pc="http://schemas.microsoft.com/office/powerpoint/2013/main/command" cId="1638153506" sldId="258"/>
      <ac:spMk id="11" creationId="{AAF50C00-E75B-40D5-7D0A-34CCE0580321}"/>
      <ac:txMk cp="856" len="118">
        <ac:context len="1129" hash="1909823192"/>
      </ac:txMk>
    </ac:txMkLst>
    <p188:pos x="3863995" y="3819767"/>
    <p188:txBody>
      <a:bodyPr/>
      <a:lstStyle/>
      <a:p>
        <a:r>
          <a:rPr lang="en-GB"/>
          <a:t>Provides the opportunity to analyse differences in the lab / station data and identify potential areas for improvement.</a:t>
        </a:r>
      </a:p>
    </p188:txBody>
  </p188:cm>
  <p188:cm id="{B6A60C28-46ED-490C-B772-DE6CF79C9350}" authorId="{2AEFF275-02DE-265C-61E5-20A300888A6E}" status="resolved" created="2025-08-19T08:51:45.230" complete="100000">
    <ac:txMkLst xmlns:ac="http://schemas.microsoft.com/office/drawing/2013/main/command">
      <pc:docMk xmlns:pc="http://schemas.microsoft.com/office/powerpoint/2013/main/command"/>
      <pc:sldMk xmlns:pc="http://schemas.microsoft.com/office/powerpoint/2013/main/command" cId="1638153506" sldId="258"/>
      <ac:spMk id="11" creationId="{AAF50C00-E75B-40D5-7D0A-34CCE0580321}"/>
      <ac:txMk cp="976">
        <ac:context len="1129" hash="1909823192"/>
      </ac:txMk>
    </ac:txMkLst>
    <p188:pos x="3863995" y="3999977"/>
    <p188:txBody>
      <a:bodyPr/>
      <a:lstStyle/>
      <a:p>
        <a:r>
          <a:rPr lang="en-GB"/>
          <a:t>Not needed as a repeat of above sentence.</a:t>
        </a:r>
      </a:p>
    </p188:txBody>
  </p188:cm>
  <p188:cm id="{1AB5A11B-8D81-454A-8F56-26C89E13C357}" authorId="{2AEFF275-02DE-265C-61E5-20A300888A6E}" status="resolved" created="2025-08-19T08:54:47.443" complete="100000">
    <ac:txMkLst xmlns:ac="http://schemas.microsoft.com/office/drawing/2013/main/command">
      <pc:docMk xmlns:pc="http://schemas.microsoft.com/office/powerpoint/2013/main/command"/>
      <pc:sldMk xmlns:pc="http://schemas.microsoft.com/office/powerpoint/2013/main/command" cId="1638153506" sldId="258"/>
      <ac:spMk id="11" creationId="{AAF50C00-E75B-40D5-7D0A-34CCE0580321}"/>
      <ac:txMk cp="975" len="151">
        <ac:context len="1129" hash="1909823192"/>
      </ac:txMk>
    </ac:txMkLst>
    <p188:pos x="3863995" y="4547282"/>
    <p188:txBody>
      <a:bodyPr/>
      <a:lstStyle/>
      <a:p>
        <a:r>
          <a:rPr lang="en-GB"/>
          <a:t>Furthermore, exploration should be conducted into the impact of time delays (due to sample shipping to labs) when comparing station and lab based data.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74F704-F1C0-4B66-869D-1998EEAE33D1}" type="datetimeFigureOut">
              <a:rPr lang="en-GB" smtClean="0"/>
              <a:t>21/08/2025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37A8B5-DCD0-442E-AC41-F5CAE186857B}" type="slidenum">
              <a:rPr lang="en-GB" smtClean="0"/>
              <a:t>‹#›</a:t>
            </a:fld>
            <a:endParaRPr lang="en-GB"/>
          </a:p>
        </p:txBody>
      </p:sp>
    </p:spTree>
    <p:extLst>
      <p:ext uri="{BB962C8B-B14F-4D97-AF65-F5344CB8AC3E}">
        <p14:creationId xmlns:p14="http://schemas.microsoft.com/office/powerpoint/2010/main" val="3205096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437A8B5-DCD0-442E-AC41-F5CAE186857B}" type="slidenum">
              <a:rPr lang="en-GB" smtClean="0"/>
              <a:t>2</a:t>
            </a:fld>
            <a:endParaRPr lang="en-GB"/>
          </a:p>
        </p:txBody>
      </p:sp>
    </p:spTree>
    <p:extLst>
      <p:ext uri="{BB962C8B-B14F-4D97-AF65-F5344CB8AC3E}">
        <p14:creationId xmlns:p14="http://schemas.microsoft.com/office/powerpoint/2010/main" val="66402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437A8B5-DCD0-442E-AC41-F5CAE186857B}" type="slidenum">
              <a:rPr lang="en-GB" smtClean="0"/>
              <a:t>3</a:t>
            </a:fld>
            <a:endParaRPr lang="en-GB"/>
          </a:p>
        </p:txBody>
      </p:sp>
    </p:spTree>
    <p:extLst>
      <p:ext uri="{BB962C8B-B14F-4D97-AF65-F5344CB8AC3E}">
        <p14:creationId xmlns:p14="http://schemas.microsoft.com/office/powerpoint/2010/main" val="2288151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21.08.2025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21.08.2025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101_D55ED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microsoft.com/office/2018/10/relationships/comments" Target="../comments/modernComment_100_44CC44B4.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microsoft.com/office/2018/10/relationships/comments" Target="../comments/modernComment_102_61A43D22.xml"/><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a:bodyPr>
          <a:lstStyle/>
          <a:p>
            <a:r>
              <a:rPr lang="en-GB" sz="2200" b="1" noProof="0" dirty="0">
                <a:solidFill>
                  <a:srgbClr val="1A3A64"/>
                </a:solidFill>
                <a:latin typeface="Arial" panose="020B0604020202020204" pitchFamily="34" charset="0"/>
                <a:cs typeface="Arial" panose="020B0604020202020204" pitchFamily="34" charset="0"/>
              </a:rPr>
              <a:t>Comparison Between IMS Radionuclide Station and Laboratory Results for Particulate Filters</a:t>
            </a:r>
            <a:r>
              <a:rPr lang="en-GB" sz="2400" dirty="0"/>
              <a:t> </a:t>
            </a:r>
            <a:endParaRPr lang="en-GB" sz="22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noProof="0">
                <a:solidFill>
                  <a:srgbClr val="1A3A64"/>
                </a:solidFill>
                <a:latin typeface="Arial" panose="020B0604020202020204" pitchFamily="34" charset="0"/>
                <a:cs typeface="Arial" panose="020B0604020202020204" pitchFamily="34" charset="0"/>
              </a:rPr>
              <a:t>Annie Rae, </a:t>
            </a:r>
            <a:r>
              <a:rPr lang="en-GB">
                <a:solidFill>
                  <a:srgbClr val="1A3A64"/>
                </a:solidFill>
                <a:latin typeface="Arial" panose="020B0604020202020204" pitchFamily="34" charset="0"/>
                <a:cs typeface="Arial" panose="020B0604020202020204" pitchFamily="34" charset="0"/>
              </a:rPr>
              <a:t>Daniel Chester, Matthew A. Goodwin</a:t>
            </a:r>
            <a:r>
              <a:rPr lang="en-GB"/>
              <a:t> </a:t>
            </a:r>
            <a:endParaRPr lang="en-GB" i="1" noProof="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GB" sz="1400" noProof="0"/>
              <a:t>AWE, Reading, UK </a:t>
            </a:r>
          </a:p>
        </p:txBody>
      </p:sp>
      <p:sp>
        <p:nvSpPr>
          <p:cNvPr id="14" name="TextBox 3">
            <a:extLst>
              <a:ext uri="{FF2B5EF4-FFF2-40B4-BE49-F238E27FC236}">
                <a16:creationId xmlns:a16="http://schemas.microsoft.com/office/drawing/2014/main" id="{D46122D2-621E-31CE-451D-B174F76F9990}"/>
              </a:ext>
            </a:extLst>
          </p:cNvPr>
          <p:cNvSpPr txBox="1"/>
          <p:nvPr/>
        </p:nvSpPr>
        <p:spPr>
          <a:xfrm>
            <a:off x="2619426" y="4247977"/>
            <a:ext cx="7074410"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dirty="0"/>
              <a:t>16 laboratories around the world are certified to support CTBTO sample analysis with gamma spectroscopy when necessary. The CTBTO are able to request the station to send the corresponding sample to one of 16 laboratories globally in order to get a secondary verification. The UK National Data Centre (NDC) has been set up to receive raw data from the International Data Centre (IDC) in order to provide a more in-depth thorough analysis. This poster discusses a comparison between lab results and station results from the UK NDC data.</a:t>
            </a:r>
          </a:p>
        </p:txBody>
      </p:sp>
      <p:sp>
        <p:nvSpPr>
          <p:cNvPr id="8" name="TextBox 7">
            <a:extLst>
              <a:ext uri="{FF2B5EF4-FFF2-40B4-BE49-F238E27FC236}">
                <a16:creationId xmlns:a16="http://schemas.microsoft.com/office/drawing/2014/main" id="{228513A8-58C5-63BC-D437-88D11596A72E}"/>
              </a:ext>
            </a:extLst>
          </p:cNvPr>
          <p:cNvSpPr txBox="1"/>
          <p:nvPr/>
        </p:nvSpPr>
        <p:spPr>
          <a:xfrm>
            <a:off x="4803796" y="6558072"/>
            <a:ext cx="2560320" cy="184666"/>
          </a:xfrm>
          <a:prstGeom prst="rect">
            <a:avLst/>
          </a:prstGeom>
          <a:noFill/>
        </p:spPr>
        <p:txBody>
          <a:bodyPr wrap="square" rtlCol="0">
            <a:spAutoFit/>
          </a:bodyPr>
          <a:lstStyle/>
          <a:p>
            <a:pPr algn="ctr"/>
            <a:r>
              <a:rPr lang="en-GB" sz="600">
                <a:latin typeface="Arial" panose="020B0604020202020204" pitchFamily="34" charset="0"/>
                <a:cs typeface="Arial" panose="020B0604020202020204" pitchFamily="34" charset="0"/>
              </a:rPr>
              <a:t>UK Ministry of Defence © Crown Owned Copyright 2025/AWE</a:t>
            </a:r>
          </a:p>
        </p:txBody>
      </p:sp>
      <p:sp>
        <p:nvSpPr>
          <p:cNvPr id="9" name="Title 1">
            <a:extLst>
              <a:ext uri="{FF2B5EF4-FFF2-40B4-BE49-F238E27FC236}">
                <a16:creationId xmlns:a16="http://schemas.microsoft.com/office/drawing/2014/main" id="{88A16A18-48BA-FB86-6912-78440565152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a:solidFill>
                  <a:srgbClr val="1B3B65"/>
                </a:solidFill>
                <a:latin typeface="Arial" panose="020B0604020202020204" pitchFamily="34" charset="0"/>
                <a:cs typeface="Arial" panose="020B0604020202020204" pitchFamily="34" charset="0"/>
              </a:rPr>
              <a:t>P3.6-372</a:t>
            </a:r>
            <a:r>
              <a:rPr lang="en-GB" sz="1050"/>
              <a:t> </a:t>
            </a:r>
            <a:endParaRPr lang="en-GB" sz="1050" b="1" noProof="0">
              <a:solidFill>
                <a:srgbClr val="1B3B65"/>
              </a:solidFill>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B2F442F6-574B-E6B5-CD8C-A8CA351343CD}"/>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9979948" y="6484706"/>
            <a:ext cx="2088212" cy="309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35078"/>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a:solidFill>
                  <a:schemeClr val="bg1"/>
                </a:solidFill>
                <a:latin typeface="Arial" panose="020B0604020202020204" pitchFamily="34" charset="0"/>
                <a:cs typeface="Arial" panose="020B0604020202020204" pitchFamily="34" charset="0"/>
              </a:rPr>
              <a:t>Comparison Between IMS Radionuclide Station and Laboratory </a:t>
            </a:r>
            <a:r>
              <a:rPr lang="en-GB" sz="1600" b="1" dirty="0">
                <a:solidFill>
                  <a:schemeClr val="bg1"/>
                </a:solidFill>
                <a:latin typeface="Arial" panose="020B0604020202020204" pitchFamily="34" charset="0"/>
                <a:cs typeface="Arial" panose="020B0604020202020204" pitchFamily="34" charset="0"/>
              </a:rPr>
              <a:t>R</a:t>
            </a:r>
            <a:r>
              <a:rPr lang="en-GB" sz="1600" b="1" noProof="0" dirty="0" err="1">
                <a:solidFill>
                  <a:schemeClr val="bg1"/>
                </a:solidFill>
                <a:latin typeface="Arial" panose="020B0604020202020204" pitchFamily="34" charset="0"/>
                <a:cs typeface="Arial" panose="020B0604020202020204" pitchFamily="34" charset="0"/>
              </a:rPr>
              <a:t>esults</a:t>
            </a:r>
            <a:r>
              <a:rPr lang="en-GB" sz="1600" b="1" noProof="0" dirty="0">
                <a:solidFill>
                  <a:schemeClr val="bg1"/>
                </a:solidFill>
                <a:latin typeface="Arial" panose="020B0604020202020204" pitchFamily="34" charset="0"/>
                <a:cs typeface="Arial" panose="020B0604020202020204" pitchFamily="34" charset="0"/>
              </a:rPr>
              <a:t> for Particulate Filters</a:t>
            </a:r>
            <a:r>
              <a:rPr lang="en-GB" sz="1600" dirty="0"/>
              <a:t> </a:t>
            </a:r>
            <a:endParaRPr lang="en-GB" sz="1600" b="1" noProof="0" dirty="0">
              <a:solidFill>
                <a:schemeClr val="bg1"/>
              </a:solidFill>
              <a:latin typeface="Arial" panose="020B0604020202020204" pitchFamily="34" charset="0"/>
              <a:cs typeface="Arial" panose="020B0604020202020204" pitchFamily="34" charset="0"/>
            </a:endParaRPr>
          </a:p>
        </p:txBody>
      </p:sp>
      <p:sp>
        <p:nvSpPr>
          <p:cNvPr id="8" name="TextBox 3">
            <a:extLst>
              <a:ext uri="{FF2B5EF4-FFF2-40B4-BE49-F238E27FC236}">
                <a16:creationId xmlns:a16="http://schemas.microsoft.com/office/drawing/2014/main" id="{E90810EB-C9FE-C1F2-4CE1-32C95CB36FE8}"/>
              </a:ext>
            </a:extLst>
          </p:cNvPr>
          <p:cNvSpPr txBox="1"/>
          <p:nvPr/>
        </p:nvSpPr>
        <p:spPr>
          <a:xfrm>
            <a:off x="125174" y="1390205"/>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lvl="0" defTabSz="457200">
              <a:defRPr/>
            </a:pPr>
            <a:r>
              <a:rPr lang="en-GB" sz="1200" dirty="0">
                <a:solidFill>
                  <a:prstClr val="black"/>
                </a:solidFill>
              </a:rPr>
              <a:t>One theme often discussed is the comparability of laboratory results with the automated IMS station output received by the UK National Data Centre (NDC). Such questions discussed include:</a:t>
            </a:r>
          </a:p>
          <a:p>
            <a:pPr marL="228600" lvl="0" indent="-228600" defTabSz="457200">
              <a:buFont typeface="+mj-lt"/>
              <a:buAutoNum type="arabicPeriod"/>
              <a:defRPr/>
            </a:pPr>
            <a:r>
              <a:rPr lang="en-GB" sz="1200" dirty="0">
                <a:solidFill>
                  <a:prstClr val="black"/>
                </a:solidFill>
              </a:rPr>
              <a:t>How well do labs agree with the station data?</a:t>
            </a:r>
          </a:p>
          <a:p>
            <a:pPr marL="228600" lvl="0" indent="-228600" defTabSz="457200">
              <a:buFont typeface="+mj-lt"/>
              <a:buAutoNum type="arabicPeriod"/>
              <a:defRPr/>
            </a:pPr>
            <a:r>
              <a:rPr lang="en-GB" sz="1200" dirty="0">
                <a:solidFill>
                  <a:prstClr val="black"/>
                </a:solidFill>
              </a:rPr>
              <a:t>Which radionuclides benefit from lab re-measurement?</a:t>
            </a:r>
          </a:p>
          <a:p>
            <a:pPr marL="228600" lvl="0" indent="-228600" defTabSz="457200">
              <a:buFont typeface="+mj-lt"/>
              <a:buAutoNum type="arabicPeriod"/>
              <a:defRPr/>
            </a:pPr>
            <a:r>
              <a:rPr lang="en-GB" sz="1200" dirty="0">
                <a:solidFill>
                  <a:prstClr val="black"/>
                </a:solidFill>
              </a:rPr>
              <a:t>Are there any common false positives at stations?</a:t>
            </a:r>
          </a:p>
          <a:p>
            <a:pPr marL="228600" lvl="0" indent="-228600" defTabSz="457200">
              <a:buFont typeface="+mj-lt"/>
              <a:buAutoNum type="arabicPeriod"/>
              <a:defRPr/>
            </a:pPr>
            <a:r>
              <a:rPr lang="en-GB" sz="1200" dirty="0">
                <a:solidFill>
                  <a:prstClr val="black"/>
                </a:solidFill>
              </a:rPr>
              <a:t>Compare Minimum Detectable Concentrations (MDCs)?</a:t>
            </a:r>
          </a:p>
          <a:p>
            <a:pPr marL="228600" lvl="0" indent="-228600" defTabSz="457200">
              <a:buFont typeface="+mj-lt"/>
              <a:buAutoNum type="arabicPeriod"/>
              <a:defRPr/>
            </a:pPr>
            <a:r>
              <a:rPr lang="en-GB" sz="1200" dirty="0">
                <a:solidFill>
                  <a:prstClr val="black"/>
                </a:solidFill>
              </a:rPr>
              <a:t>What are the impacts of transport sample delays on lab measurements?</a:t>
            </a:r>
          </a:p>
          <a:p>
            <a:pPr lvl="0" defTabSz="457200">
              <a:defRPr/>
            </a:pPr>
            <a:endParaRPr lang="en-GB" sz="1200" dirty="0">
              <a:solidFill>
                <a:prstClr val="black"/>
              </a:solidFill>
            </a:endParaRPr>
          </a:p>
          <a:p>
            <a:pPr lvl="0" defTabSz="457200">
              <a:defRPr/>
            </a:pPr>
            <a:r>
              <a:rPr lang="en-GB" sz="1200" dirty="0">
                <a:solidFill>
                  <a:prstClr val="black"/>
                </a:solidFill>
              </a:rPr>
              <a:t>A thorough comparison between results produced from automated spectral processing by the UK NDC data and numerous years of Radionuclide Laboratory Reports (RLRs) has been conducted from samples such as the CANA sample shown in Figure 1. The aim of this analysis is to provide evaluation into the comparative sensitivity and detection limit of both types of measurements.</a:t>
            </a:r>
          </a:p>
        </p:txBody>
      </p:sp>
      <p:sp>
        <p:nvSpPr>
          <p:cNvPr id="15" name="TextBox 3">
            <a:extLst>
              <a:ext uri="{FF2B5EF4-FFF2-40B4-BE49-F238E27FC236}">
                <a16:creationId xmlns:a16="http://schemas.microsoft.com/office/drawing/2014/main" id="{143C780A-D306-D9FA-EEC7-455406624C00}"/>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GB" sz="1200" noProof="0">
                <a:solidFill>
                  <a:srgbClr val="1A3A64"/>
                </a:solidFill>
                <a:latin typeface="Arial" panose="020B0604020202020204" pitchFamily="34" charset="0"/>
                <a:cs typeface="Arial" panose="020B0604020202020204" pitchFamily="34" charset="0"/>
              </a:rPr>
              <a:t>Annie Rae, Daniel Chester, Matthew A. Goodwin</a:t>
            </a:r>
          </a:p>
        </p:txBody>
      </p:sp>
      <p:sp>
        <p:nvSpPr>
          <p:cNvPr id="24" name="TextBox 3">
            <a:extLst>
              <a:ext uri="{FF2B5EF4-FFF2-40B4-BE49-F238E27FC236}">
                <a16:creationId xmlns:a16="http://schemas.microsoft.com/office/drawing/2014/main" id="{A34004C7-4749-B7E3-E7D7-B3572BC231EF}"/>
              </a:ext>
            </a:extLst>
          </p:cNvPr>
          <p:cNvSpPr txBox="1"/>
          <p:nvPr/>
        </p:nvSpPr>
        <p:spPr>
          <a:xfrm>
            <a:off x="160019"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a:t>Aims </a:t>
            </a:r>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a:solidFill>
                  <a:srgbClr val="1B3B65"/>
                </a:solidFill>
                <a:latin typeface="Arial" panose="020B0604020202020204" pitchFamily="34" charset="0"/>
                <a:cs typeface="Arial" panose="020B0604020202020204" pitchFamily="34" charset="0"/>
              </a:rPr>
              <a:t>P3.6-372</a:t>
            </a:r>
          </a:p>
        </p:txBody>
      </p:sp>
      <p:pic>
        <p:nvPicPr>
          <p:cNvPr id="3" name="Picture 2">
            <a:extLst>
              <a:ext uri="{FF2B5EF4-FFF2-40B4-BE49-F238E27FC236}">
                <a16:creationId xmlns:a16="http://schemas.microsoft.com/office/drawing/2014/main" id="{E64F929F-7BA6-DE65-F290-E70E6981996C}"/>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9979948" y="6484706"/>
            <a:ext cx="2088212" cy="30942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A gloved hand holding a white cap&#10;&#10;AI-generated content may be incorrect.">
            <a:extLst>
              <a:ext uri="{FF2B5EF4-FFF2-40B4-BE49-F238E27FC236}">
                <a16:creationId xmlns:a16="http://schemas.microsoft.com/office/drawing/2014/main" id="{017BA20B-2D8D-AF4C-2EFB-968E893A5A3E}"/>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267240" y="5349560"/>
            <a:ext cx="1533523" cy="1150142"/>
          </a:xfrm>
          <a:prstGeom prst="rect">
            <a:avLst/>
          </a:prstGeom>
        </p:spPr>
      </p:pic>
      <p:sp>
        <p:nvSpPr>
          <p:cNvPr id="18" name="TextBox 17">
            <a:extLst>
              <a:ext uri="{FF2B5EF4-FFF2-40B4-BE49-F238E27FC236}">
                <a16:creationId xmlns:a16="http://schemas.microsoft.com/office/drawing/2014/main" id="{8197A3BA-2E00-9C2C-0CB4-74F0E2668732}"/>
              </a:ext>
            </a:extLst>
          </p:cNvPr>
          <p:cNvSpPr txBox="1"/>
          <p:nvPr/>
        </p:nvSpPr>
        <p:spPr>
          <a:xfrm>
            <a:off x="1153305" y="6499702"/>
            <a:ext cx="2244825" cy="215444"/>
          </a:xfrm>
          <a:prstGeom prst="rect">
            <a:avLst/>
          </a:prstGeom>
          <a:noFill/>
          <a:ln>
            <a:noFill/>
          </a:ln>
        </p:spPr>
        <p:txBody>
          <a:bodyPr wrap="square" rtlCol="0">
            <a:spAutoFit/>
          </a:bodyPr>
          <a:lstStyle/>
          <a:p>
            <a:r>
              <a:rPr lang="en-GB" sz="800" i="1">
                <a:solidFill>
                  <a:schemeClr val="bg2">
                    <a:lumMod val="25000"/>
                  </a:schemeClr>
                </a:solidFill>
              </a:rPr>
              <a:t>Figure 1. CANA sample on detector</a:t>
            </a:r>
          </a:p>
        </p:txBody>
      </p:sp>
      <p:sp>
        <p:nvSpPr>
          <p:cNvPr id="25" name="TextBox 3">
            <a:extLst>
              <a:ext uri="{FF2B5EF4-FFF2-40B4-BE49-F238E27FC236}">
                <a16:creationId xmlns:a16="http://schemas.microsoft.com/office/drawing/2014/main" id="{E90810EB-C9FE-C1F2-4CE1-32C95CB36FE8}"/>
              </a:ext>
            </a:extLst>
          </p:cNvPr>
          <p:cNvSpPr txBox="1"/>
          <p:nvPr/>
        </p:nvSpPr>
        <p:spPr>
          <a:xfrm>
            <a:off x="4178912" y="1390205"/>
            <a:ext cx="7871161"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lvl="0" defTabSz="457200">
              <a:defRPr/>
            </a:pPr>
            <a:r>
              <a:rPr lang="en-GB" sz="1200" dirty="0"/>
              <a:t>Initial results shown in Table 1 evidence that when investigating the MDC values of both station and laboratory data we can see vast improvement of MDC values for the majority of isotopes when measured at labs. This can be attributed to a variety of reasons, such as:</a:t>
            </a:r>
          </a:p>
          <a:p>
            <a:pPr marL="228600" indent="-228600">
              <a:buFont typeface="+mj-lt"/>
              <a:buAutoNum type="arabicPeriod"/>
            </a:pPr>
            <a:r>
              <a:rPr lang="en-GB" sz="1200" dirty="0"/>
              <a:t>Nuclides with short half-lives - these nuclides are more likely to be seen in station measurements due to delivery time between stations and labs. For example, naturally occurring radionuclides such as Pb-212 and Bi-212 have half lives of 11 hours. The large amount of isotopic decay contributes to the Compton background therefore elevating the background count of station spectra.</a:t>
            </a:r>
          </a:p>
          <a:p>
            <a:pPr marL="228600" indent="-228600">
              <a:buFont typeface="+mj-lt"/>
              <a:buAutoNum type="arabicPeriod"/>
            </a:pPr>
            <a:r>
              <a:rPr lang="en-GB" sz="1200" dirty="0"/>
              <a:t>Labs potentially have better shielding than stations - this could be assessed from further investigation into backgrounds and a comprehensive comparison between lab and station background measurements compared with the shielding capabilities.</a:t>
            </a:r>
          </a:p>
          <a:p>
            <a:pPr marL="228600" indent="-228600">
              <a:buFont typeface="+mj-lt"/>
              <a:buAutoNum type="arabicPeriod"/>
            </a:pPr>
            <a:r>
              <a:rPr lang="en-GB" sz="1200" dirty="0"/>
              <a:t>Difference in counting times - stations count samples for 1 day, whereas labs count samples for a minimum of 3 days, with the CTBTO allowing labs to count up to a maximum 7 days.</a:t>
            </a:r>
          </a:p>
          <a:p>
            <a:pPr lvl="0" defTabSz="457200">
              <a:defRPr/>
            </a:pPr>
            <a:endParaRPr lang="en-GB" sz="1200" dirty="0"/>
          </a:p>
          <a:p>
            <a:pPr lvl="0" defTabSz="457200">
              <a:defRPr/>
            </a:pPr>
            <a:r>
              <a:rPr lang="en-GB" sz="1200" dirty="0"/>
              <a:t>Interestingly, I-131 has a vastly lower percentage improvement rate. One factor that may be contributing to this issue could be the short half life of 8 days; it may take several half-lives for a sample to get to a lab. In addition to this, the high volatility of iodine could also mean more is lost during the time delay of transit.</a:t>
            </a:r>
          </a:p>
          <a:p>
            <a:pPr lvl="0" defTabSz="457200">
              <a:defRPr/>
            </a:pPr>
            <a:endParaRPr lang="en-GB" sz="1200" dirty="0"/>
          </a:p>
          <a:p>
            <a:pPr lvl="0" defTabSz="457200">
              <a:defRPr/>
            </a:pPr>
            <a:endParaRPr lang="en-GB" sz="1200" dirty="0"/>
          </a:p>
          <a:p>
            <a:pPr lvl="0" defTabSz="457200">
              <a:defRPr/>
            </a:pPr>
            <a:endParaRPr lang="en-GB" sz="1200" dirty="0"/>
          </a:p>
          <a:p>
            <a:pPr lvl="0" defTabSz="457200">
              <a:defRPr/>
            </a:pPr>
            <a:endParaRPr lang="en-GB" sz="1200" dirty="0"/>
          </a:p>
        </p:txBody>
      </p:sp>
      <p:sp>
        <p:nvSpPr>
          <p:cNvPr id="28" name="TextBox 3">
            <a:extLst>
              <a:ext uri="{FF2B5EF4-FFF2-40B4-BE49-F238E27FC236}">
                <a16:creationId xmlns:a16="http://schemas.microsoft.com/office/drawing/2014/main" id="{79016AB2-B6CD-8ED7-A756-5A1288745A4D}"/>
              </a:ext>
            </a:extLst>
          </p:cNvPr>
          <p:cNvSpPr txBox="1"/>
          <p:nvPr/>
        </p:nvSpPr>
        <p:spPr>
          <a:xfrm>
            <a:off x="4141415" y="1075342"/>
            <a:ext cx="7908658"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a:t>MDC Results</a:t>
            </a:r>
          </a:p>
        </p:txBody>
      </p:sp>
      <p:graphicFrame>
        <p:nvGraphicFramePr>
          <p:cNvPr id="5" name="Table 4"/>
          <p:cNvGraphicFramePr>
            <a:graphicFrameLocks noGrp="1"/>
          </p:cNvGraphicFramePr>
          <p:nvPr>
            <p:extLst>
              <p:ext uri="{D42A27DB-BD31-4B8C-83A1-F6EECF244321}">
                <p14:modId xmlns:p14="http://schemas.microsoft.com/office/powerpoint/2010/main" val="904792013"/>
              </p:ext>
            </p:extLst>
          </p:nvPr>
        </p:nvGraphicFramePr>
        <p:xfrm>
          <a:off x="4327554" y="4572769"/>
          <a:ext cx="7722517" cy="1866132"/>
        </p:xfrm>
        <a:graphic>
          <a:graphicData uri="http://schemas.openxmlformats.org/drawingml/2006/table">
            <a:tbl>
              <a:tblPr firstRow="1" bandRow="1">
                <a:tableStyleId>{6E25E649-3F16-4E02-A733-19D2CDBF48F0}</a:tableStyleId>
              </a:tblPr>
              <a:tblGrid>
                <a:gridCol w="1319543">
                  <a:extLst>
                    <a:ext uri="{9D8B030D-6E8A-4147-A177-3AD203B41FA5}">
                      <a16:colId xmlns:a16="http://schemas.microsoft.com/office/drawing/2014/main" val="1051258015"/>
                    </a:ext>
                  </a:extLst>
                </a:gridCol>
                <a:gridCol w="1319543">
                  <a:extLst>
                    <a:ext uri="{9D8B030D-6E8A-4147-A177-3AD203B41FA5}">
                      <a16:colId xmlns:a16="http://schemas.microsoft.com/office/drawing/2014/main" val="245132764"/>
                    </a:ext>
                  </a:extLst>
                </a:gridCol>
                <a:gridCol w="1319543">
                  <a:extLst>
                    <a:ext uri="{9D8B030D-6E8A-4147-A177-3AD203B41FA5}">
                      <a16:colId xmlns:a16="http://schemas.microsoft.com/office/drawing/2014/main" val="2351620896"/>
                    </a:ext>
                  </a:extLst>
                </a:gridCol>
                <a:gridCol w="1319543">
                  <a:extLst>
                    <a:ext uri="{9D8B030D-6E8A-4147-A177-3AD203B41FA5}">
                      <a16:colId xmlns:a16="http://schemas.microsoft.com/office/drawing/2014/main" val="4131730761"/>
                    </a:ext>
                  </a:extLst>
                </a:gridCol>
                <a:gridCol w="2444345">
                  <a:extLst>
                    <a:ext uri="{9D8B030D-6E8A-4147-A177-3AD203B41FA5}">
                      <a16:colId xmlns:a16="http://schemas.microsoft.com/office/drawing/2014/main" val="1697635316"/>
                    </a:ext>
                  </a:extLst>
                </a:gridCol>
              </a:tblGrid>
              <a:tr h="311022">
                <a:tc>
                  <a:txBody>
                    <a:bodyPr/>
                    <a:lstStyle/>
                    <a:p>
                      <a:pPr algn="ctr"/>
                      <a:r>
                        <a:rPr lang="en-GB" sz="1200"/>
                        <a:t>Isotope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A3A64"/>
                    </a:solidFill>
                  </a:tcPr>
                </a:tc>
                <a:tc>
                  <a:txBody>
                    <a:bodyPr/>
                    <a:lstStyle/>
                    <a:p>
                      <a:pPr algn="ctr"/>
                      <a:r>
                        <a:rPr lang="en-GB" sz="1200" dirty="0"/>
                        <a:t>Improved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A3A64"/>
                    </a:solidFill>
                  </a:tcPr>
                </a:tc>
                <a:tc>
                  <a:txBody>
                    <a:bodyPr/>
                    <a:lstStyle/>
                    <a:p>
                      <a:pPr algn="ctr"/>
                      <a:r>
                        <a:rPr lang="en-GB" sz="1200"/>
                        <a:t>Unimproved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A3A64"/>
                    </a:solidFill>
                  </a:tcPr>
                </a:tc>
                <a:tc>
                  <a:txBody>
                    <a:bodyPr/>
                    <a:lstStyle/>
                    <a:p>
                      <a:pPr algn="ctr"/>
                      <a:r>
                        <a:rPr lang="en-GB" sz="1200"/>
                        <a:t>Total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A3A64"/>
                    </a:solidFill>
                  </a:tcPr>
                </a:tc>
                <a:tc>
                  <a:txBody>
                    <a:bodyPr/>
                    <a:lstStyle/>
                    <a:p>
                      <a:pPr algn="ctr"/>
                      <a:r>
                        <a:rPr lang="en-GB" sz="1200" dirty="0"/>
                        <a:t>Percentage</a:t>
                      </a:r>
                      <a:r>
                        <a:rPr lang="en-GB" sz="1200" baseline="0" dirty="0"/>
                        <a:t> improved (%)</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A3A64"/>
                    </a:solidFill>
                  </a:tcPr>
                </a:tc>
                <a:extLst>
                  <a:ext uri="{0D108BD9-81ED-4DB2-BD59-A6C34878D82A}">
                    <a16:rowId xmlns:a16="http://schemas.microsoft.com/office/drawing/2014/main" val="2794976979"/>
                  </a:ext>
                </a:extLst>
              </a:tr>
              <a:tr h="311022">
                <a:tc>
                  <a:txBody>
                    <a:bodyPr/>
                    <a:lstStyle/>
                    <a:p>
                      <a:pPr algn="ctr"/>
                      <a:r>
                        <a:rPr lang="en-GB" sz="1200"/>
                        <a:t>Be-7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563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573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5677183"/>
                  </a:ext>
                </a:extLst>
              </a:tr>
              <a:tr h="311022">
                <a:tc>
                  <a:txBody>
                    <a:bodyPr/>
                    <a:lstStyle/>
                    <a:p>
                      <a:pPr algn="ctr"/>
                      <a:r>
                        <a:rPr lang="en-GB" sz="1200"/>
                        <a:t>Cs-137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566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566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7721541"/>
                  </a:ext>
                </a:extLst>
              </a:tr>
              <a:tr h="311022">
                <a:tc>
                  <a:txBody>
                    <a:bodyPr/>
                    <a:lstStyle/>
                    <a:p>
                      <a:pPr algn="ctr"/>
                      <a:r>
                        <a:rPr lang="en-GB" sz="1200"/>
                        <a:t>K-40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358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359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7329066"/>
                  </a:ext>
                </a:extLst>
              </a:tr>
              <a:tr h="311022">
                <a:tc>
                  <a:txBody>
                    <a:bodyPr/>
                    <a:lstStyle/>
                    <a:p>
                      <a:pPr algn="ctr"/>
                      <a:r>
                        <a:rPr lang="en-GB" sz="1200"/>
                        <a:t>I-131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148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421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569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62830601"/>
                  </a:ext>
                </a:extLst>
              </a:tr>
              <a:tr h="311022">
                <a:tc>
                  <a:txBody>
                    <a:bodyPr/>
                    <a:lstStyle/>
                    <a:p>
                      <a:pPr algn="ctr"/>
                      <a:r>
                        <a:rPr lang="en-GB" sz="1200"/>
                        <a:t>Na-22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399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a:t>406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dirty="0"/>
                        <a:t>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6963714"/>
                  </a:ext>
                </a:extLst>
              </a:tr>
            </a:tbl>
          </a:graphicData>
        </a:graphic>
      </p:graphicFrame>
      <p:sp>
        <p:nvSpPr>
          <p:cNvPr id="31" name="TextBox 30">
            <a:extLst>
              <a:ext uri="{FF2B5EF4-FFF2-40B4-BE49-F238E27FC236}">
                <a16:creationId xmlns:a16="http://schemas.microsoft.com/office/drawing/2014/main" id="{6A89C32F-26C6-2983-7627-2087E64E3DC3}"/>
              </a:ext>
            </a:extLst>
          </p:cNvPr>
          <p:cNvSpPr txBox="1"/>
          <p:nvPr/>
        </p:nvSpPr>
        <p:spPr>
          <a:xfrm>
            <a:off x="5281559" y="4316669"/>
            <a:ext cx="5310995" cy="261610"/>
          </a:xfrm>
          <a:prstGeom prst="rect">
            <a:avLst/>
          </a:prstGeom>
          <a:noFill/>
        </p:spPr>
        <p:txBody>
          <a:bodyPr wrap="square" rtlCol="0">
            <a:spAutoFit/>
          </a:bodyPr>
          <a:lstStyle/>
          <a:p>
            <a:pPr algn="ctr"/>
            <a:r>
              <a:rPr lang="en-GB" sz="1100" i="1" dirty="0">
                <a:solidFill>
                  <a:schemeClr val="bg2">
                    <a:lumMod val="25000"/>
                  </a:schemeClr>
                </a:solidFill>
              </a:rPr>
              <a:t>Table 1. MDC comparison between lab and station data</a:t>
            </a:r>
            <a:endParaRPr lang="en-GB" sz="1100" i="1" baseline="30000" dirty="0">
              <a:solidFill>
                <a:schemeClr val="bg2">
                  <a:lumMod val="25000"/>
                </a:schemeClr>
              </a:solidFill>
            </a:endParaRPr>
          </a:p>
        </p:txBody>
      </p:sp>
      <p:sp>
        <p:nvSpPr>
          <p:cNvPr id="32" name="TextBox 31">
            <a:extLst>
              <a:ext uri="{FF2B5EF4-FFF2-40B4-BE49-F238E27FC236}">
                <a16:creationId xmlns:a16="http://schemas.microsoft.com/office/drawing/2014/main" id="{228513A8-58C5-63BC-D437-88D11596A72E}"/>
              </a:ext>
            </a:extLst>
          </p:cNvPr>
          <p:cNvSpPr txBox="1"/>
          <p:nvPr/>
        </p:nvSpPr>
        <p:spPr>
          <a:xfrm>
            <a:off x="4803796" y="6558072"/>
            <a:ext cx="2560320" cy="184666"/>
          </a:xfrm>
          <a:prstGeom prst="rect">
            <a:avLst/>
          </a:prstGeom>
          <a:noFill/>
        </p:spPr>
        <p:txBody>
          <a:bodyPr wrap="square" rtlCol="0">
            <a:spAutoFit/>
          </a:bodyPr>
          <a:lstStyle/>
          <a:p>
            <a:pPr algn="ctr"/>
            <a:r>
              <a:rPr lang="en-GB" sz="600">
                <a:latin typeface="Arial" panose="020B0604020202020204" pitchFamily="34" charset="0"/>
                <a:cs typeface="Arial" panose="020B0604020202020204" pitchFamily="34" charset="0"/>
              </a:rPr>
              <a:t>UK Ministry of Defence © Crown Owned Copyright 2025/AWE</a:t>
            </a:r>
          </a:p>
        </p:txBody>
      </p:sp>
    </p:spTree>
    <p:extLst>
      <p:ext uri="{BB962C8B-B14F-4D97-AF65-F5344CB8AC3E}">
        <p14:creationId xmlns:p14="http://schemas.microsoft.com/office/powerpoint/2010/main" val="1154237620"/>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a:solidFill>
                  <a:schemeClr val="bg1"/>
                </a:solidFill>
                <a:latin typeface="Arial" panose="020B0604020202020204" pitchFamily="34" charset="0"/>
                <a:cs typeface="Arial" panose="020B0604020202020204" pitchFamily="34" charset="0"/>
              </a:rPr>
              <a:t>Comparison between IMS Radionuclide Station and Laboratory results for Particulate Filters</a:t>
            </a:r>
            <a:r>
              <a:rPr lang="en-GB" sz="1600"/>
              <a:t> </a:t>
            </a:r>
            <a:endParaRPr lang="en-GB" sz="1600" b="1" noProof="0">
              <a:solidFill>
                <a:schemeClr val="bg1"/>
              </a:solidFill>
              <a:latin typeface="Arial" panose="020B0604020202020204" pitchFamily="34" charset="0"/>
              <a:cs typeface="Arial" panose="020B0604020202020204" pitchFamily="34" charset="0"/>
            </a:endParaRPr>
          </a:p>
        </p:txBody>
      </p:sp>
      <p:sp>
        <p:nvSpPr>
          <p:cNvPr id="15" name="TextBox 3">
            <a:extLst>
              <a:ext uri="{FF2B5EF4-FFF2-40B4-BE49-F238E27FC236}">
                <a16:creationId xmlns:a16="http://schemas.microsoft.com/office/drawing/2014/main" id="{143C780A-D306-D9FA-EEC7-455406624C00}"/>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GB" sz="1200" noProof="0">
                <a:solidFill>
                  <a:srgbClr val="1A3A64"/>
                </a:solidFill>
                <a:latin typeface="Arial" panose="020B0604020202020204" pitchFamily="34" charset="0"/>
                <a:cs typeface="Arial" panose="020B0604020202020204" pitchFamily="34" charset="0"/>
              </a:rPr>
              <a:t>Annie Rae, Daniel Chester, Matthew A. Goodwin</a:t>
            </a:r>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a:solidFill>
                  <a:srgbClr val="1B3B65"/>
                </a:solidFill>
                <a:latin typeface="Arial" panose="020B0604020202020204" pitchFamily="34" charset="0"/>
                <a:cs typeface="Arial" panose="020B0604020202020204" pitchFamily="34" charset="0"/>
              </a:rPr>
              <a:t>P3.6-372</a:t>
            </a:r>
          </a:p>
        </p:txBody>
      </p:sp>
      <p:sp>
        <p:nvSpPr>
          <p:cNvPr id="11" name="TextBox 3">
            <a:extLst>
              <a:ext uri="{FF2B5EF4-FFF2-40B4-BE49-F238E27FC236}">
                <a16:creationId xmlns:a16="http://schemas.microsoft.com/office/drawing/2014/main" id="{AAF50C00-E75B-40D5-7D0A-34CCE0580321}"/>
              </a:ext>
            </a:extLst>
          </p:cNvPr>
          <p:cNvSpPr txBox="1"/>
          <p:nvPr/>
        </p:nvSpPr>
        <p:spPr>
          <a:xfrm>
            <a:off x="8270160" y="1506446"/>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dirty="0"/>
              <a:t>The inconsistency between lab and station data can be attributed to 3 possible causes:</a:t>
            </a:r>
          </a:p>
          <a:p>
            <a:pPr marL="228600" indent="-228600">
              <a:buFont typeface="+mj-lt"/>
              <a:buAutoNum type="arabicPeriod"/>
            </a:pPr>
            <a:r>
              <a:rPr lang="en-GB" sz="1200" dirty="0"/>
              <a:t>Nuclides with short half-lives.</a:t>
            </a:r>
          </a:p>
          <a:p>
            <a:pPr marL="228600" indent="-228600">
              <a:buFont typeface="+mj-lt"/>
              <a:buAutoNum type="arabicPeriod"/>
            </a:pPr>
            <a:r>
              <a:rPr lang="en-GB" sz="1200" dirty="0"/>
              <a:t>Labs have more shielding than stations; which could be assessed from investigation into backgrounds.</a:t>
            </a:r>
          </a:p>
          <a:p>
            <a:pPr marL="228600" indent="-228600">
              <a:buFont typeface="+mj-lt"/>
              <a:buAutoNum type="arabicPeriod"/>
            </a:pPr>
            <a:r>
              <a:rPr lang="en-GB" sz="1200" dirty="0"/>
              <a:t>Difference in counting times with stations counting for 1 day and labs for a minimum of 3 days.</a:t>
            </a:r>
          </a:p>
          <a:p>
            <a:r>
              <a:rPr lang="en-GB" sz="1200" dirty="0"/>
              <a:t>This work is ongoing and full evaluations of the datasets are to be completed, including comparison of results of key radionuclides of interest.</a:t>
            </a:r>
          </a:p>
          <a:p>
            <a:r>
              <a:rPr lang="en-GB" sz="1200" dirty="0"/>
              <a:t>This work can be taken further by investigating into more comparisons of data such as:</a:t>
            </a:r>
          </a:p>
          <a:p>
            <a:pPr marL="228600" indent="-228600">
              <a:buFont typeface="+mj-lt"/>
              <a:buAutoNum type="arabicPeriod"/>
            </a:pPr>
            <a:r>
              <a:rPr lang="en-GB" sz="1200" dirty="0"/>
              <a:t>Minimum Detectable Activity (MDA) comparisons for key radionuclides.</a:t>
            </a:r>
          </a:p>
          <a:p>
            <a:pPr marL="228600" indent="-228600">
              <a:buFont typeface="+mj-lt"/>
              <a:buAutoNum type="arabicPeriod"/>
            </a:pPr>
            <a:r>
              <a:rPr lang="en-GB" sz="1200" dirty="0"/>
              <a:t>Radionuclide uncertainties.</a:t>
            </a:r>
          </a:p>
          <a:p>
            <a:endParaRPr lang="en-GB" sz="1200" dirty="0"/>
          </a:p>
          <a:p>
            <a:r>
              <a:rPr lang="en-GB" sz="1200" dirty="0"/>
              <a:t>With more information on common alternative radionuclides a thorough comparison can be conducted to include IDC (International Data Centre) data as well as UK NDC data to probe further into the processing and provides the opportunity to analyse differences in the lab / station data and identify potential areas for improvement. Furthermore, exploration should be conducted into the impact of time delays (due to sample shipping to labs) when comparing station and lab-based data.</a:t>
            </a:r>
          </a:p>
          <a:p>
            <a:endParaRPr lang="en-GB" sz="1200" dirty="0"/>
          </a:p>
          <a:p>
            <a:endParaRPr lang="en-GB" sz="1200" dirty="0"/>
          </a:p>
        </p:txBody>
      </p:sp>
      <p:sp>
        <p:nvSpPr>
          <p:cNvPr id="12" name="TextBox 3">
            <a:extLst>
              <a:ext uri="{FF2B5EF4-FFF2-40B4-BE49-F238E27FC236}">
                <a16:creationId xmlns:a16="http://schemas.microsoft.com/office/drawing/2014/main" id="{A177A080-DAF8-1A5F-1C4F-A1E6E8C45557}"/>
              </a:ext>
            </a:extLst>
          </p:cNvPr>
          <p:cNvSpPr txBox="1"/>
          <p:nvPr/>
        </p:nvSpPr>
        <p:spPr>
          <a:xfrm>
            <a:off x="8231515" y="1142813"/>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Conclusions and Future Work </a:t>
            </a:r>
          </a:p>
        </p:txBody>
      </p:sp>
      <p:sp>
        <p:nvSpPr>
          <p:cNvPr id="24" name="TextBox 3">
            <a:extLst>
              <a:ext uri="{FF2B5EF4-FFF2-40B4-BE49-F238E27FC236}">
                <a16:creationId xmlns:a16="http://schemas.microsoft.com/office/drawing/2014/main" id="{1E89CD43-FF80-3593-7026-BDF338BBFF94}"/>
              </a:ext>
            </a:extLst>
          </p:cNvPr>
          <p:cNvSpPr txBox="1"/>
          <p:nvPr/>
        </p:nvSpPr>
        <p:spPr>
          <a:xfrm>
            <a:off x="123841" y="1549109"/>
            <a:ext cx="52754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dirty="0"/>
              <a:t>Figures 2 and 3 show that when comparing activity concentrations of Be-7 and I-131, both labs and stations have similar results. A line of y = x has been plotted to allow for easier comparison between data points. Although the data for I-131 is more limited as an isotope of interest we can see that the limited data points are in agreement.</a:t>
            </a:r>
          </a:p>
          <a:p>
            <a:r>
              <a:rPr lang="en-GB" sz="1200" dirty="0"/>
              <a:t>Conversely, the common isotope K-40 shows little agreement between lab and station data (Figure 4</a:t>
            </a:r>
            <a:r>
              <a:rPr lang="en-GB" sz="1200"/>
              <a:t>). Station </a:t>
            </a:r>
            <a:r>
              <a:rPr lang="en-GB" sz="1200" dirty="0"/>
              <a:t>data shows far higher activity concentrations than that of the lab. This can be attributed to a lack of background measurements being taken into account when finalising station results.</a:t>
            </a:r>
          </a:p>
          <a:p>
            <a:r>
              <a:rPr lang="en-GB" sz="1200" noProof="0" dirty="0"/>
              <a:t>Interestingly, the Cs-137 isotope shows the majority of data between labs and stations is in good agreement (Figure 5). However, a small section can be seen where the stations measured approx. 30-40 </a:t>
            </a:r>
            <a:r>
              <a:rPr lang="en-GB" sz="1200" noProof="0" dirty="0" err="1">
                <a:latin typeface="Symbol" panose="05050102010706020507" pitchFamily="18" charset="2"/>
              </a:rPr>
              <a:t>m</a:t>
            </a:r>
            <a:r>
              <a:rPr lang="en-GB" sz="1200" noProof="0" dirty="0" err="1"/>
              <a:t>Bq</a:t>
            </a:r>
            <a:r>
              <a:rPr lang="en-GB" sz="1200" noProof="0" dirty="0"/>
              <a:t>/m</a:t>
            </a:r>
            <a:r>
              <a:rPr lang="en-GB" sz="1200" baseline="30000" noProof="0" dirty="0"/>
              <a:t>3</a:t>
            </a:r>
            <a:r>
              <a:rPr lang="en-GB" sz="1200" noProof="0" dirty="0"/>
              <a:t> and the labs measured close to 0 </a:t>
            </a:r>
            <a:r>
              <a:rPr lang="en-GB" sz="1200" dirty="0" err="1">
                <a:latin typeface="Symbol" panose="05050102010706020507" pitchFamily="18" charset="2"/>
              </a:rPr>
              <a:t>m</a:t>
            </a:r>
            <a:r>
              <a:rPr lang="en-GB" sz="1200" dirty="0" err="1"/>
              <a:t>Bq</a:t>
            </a:r>
            <a:r>
              <a:rPr lang="en-GB" sz="1200" dirty="0"/>
              <a:t>/m</a:t>
            </a:r>
            <a:r>
              <a:rPr lang="en-GB" sz="1200" baseline="30000" dirty="0"/>
              <a:t>3</a:t>
            </a:r>
            <a:r>
              <a:rPr lang="en-GB" sz="1200" noProof="0" dirty="0"/>
              <a:t>. There is no obvious consistency </a:t>
            </a:r>
            <a:r>
              <a:rPr lang="en-GB" sz="1200" dirty="0"/>
              <a:t>with regards to these anomalous points; further investigation should be conducted for any trends.</a:t>
            </a:r>
          </a:p>
          <a:p>
            <a:endParaRPr lang="en-GB" sz="1200" noProof="0" dirty="0"/>
          </a:p>
          <a:p>
            <a:endParaRPr lang="en-GB" sz="1200" dirty="0"/>
          </a:p>
          <a:p>
            <a:endParaRPr lang="en-GB" sz="1200" noProof="0" dirty="0"/>
          </a:p>
          <a:p>
            <a:endParaRPr lang="en-GB" sz="1200" dirty="0"/>
          </a:p>
          <a:p>
            <a:endParaRPr lang="en-GB" sz="1200" noProof="0" dirty="0"/>
          </a:p>
          <a:p>
            <a:endParaRPr lang="en-GB" sz="1200" dirty="0"/>
          </a:p>
          <a:p>
            <a:endParaRPr lang="en-GB" sz="1200" noProof="0" dirty="0"/>
          </a:p>
          <a:p>
            <a:endParaRPr lang="en-GB" sz="1200" dirty="0"/>
          </a:p>
          <a:p>
            <a:endParaRPr lang="en-GB" sz="1200" noProof="0" dirty="0"/>
          </a:p>
          <a:p>
            <a:endParaRPr lang="en-GB" sz="1200" noProof="0" dirty="0"/>
          </a:p>
        </p:txBody>
      </p:sp>
      <p:sp>
        <p:nvSpPr>
          <p:cNvPr id="25" name="TextBox 3">
            <a:extLst>
              <a:ext uri="{FF2B5EF4-FFF2-40B4-BE49-F238E27FC236}">
                <a16:creationId xmlns:a16="http://schemas.microsoft.com/office/drawing/2014/main" id="{79016AB2-B6CD-8ED7-A756-5A1288745A4D}"/>
              </a:ext>
            </a:extLst>
          </p:cNvPr>
          <p:cNvSpPr txBox="1"/>
          <p:nvPr/>
        </p:nvSpPr>
        <p:spPr>
          <a:xfrm>
            <a:off x="2644649" y="1128241"/>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a:t>Activity Concentration Results</a:t>
            </a:r>
          </a:p>
        </p:txBody>
      </p:sp>
      <p:sp>
        <p:nvSpPr>
          <p:cNvPr id="28" name="TextBox 27">
            <a:extLst>
              <a:ext uri="{FF2B5EF4-FFF2-40B4-BE49-F238E27FC236}">
                <a16:creationId xmlns:a16="http://schemas.microsoft.com/office/drawing/2014/main" id="{6A89C32F-26C6-2983-7627-2087E64E3DC3}"/>
              </a:ext>
            </a:extLst>
          </p:cNvPr>
          <p:cNvSpPr txBox="1"/>
          <p:nvPr/>
        </p:nvSpPr>
        <p:spPr>
          <a:xfrm>
            <a:off x="5921459" y="6169737"/>
            <a:ext cx="2088212" cy="600164"/>
          </a:xfrm>
          <a:prstGeom prst="rect">
            <a:avLst/>
          </a:prstGeom>
          <a:noFill/>
        </p:spPr>
        <p:txBody>
          <a:bodyPr wrap="square" rtlCol="0">
            <a:spAutoFit/>
          </a:bodyPr>
          <a:lstStyle/>
          <a:p>
            <a:pPr algn="ctr"/>
            <a:r>
              <a:rPr lang="en-GB" sz="1100" i="1">
                <a:solidFill>
                  <a:schemeClr val="bg2">
                    <a:lumMod val="25000"/>
                  </a:schemeClr>
                </a:solidFill>
              </a:rPr>
              <a:t>Figure 5. Cs-137 comparison of activity concentration between lab and station data</a:t>
            </a:r>
            <a:endParaRPr lang="en-GB" sz="1100" i="1" baseline="30000">
              <a:solidFill>
                <a:schemeClr val="bg2">
                  <a:lumMod val="25000"/>
                </a:schemeClr>
              </a:solidFill>
            </a:endParaRPr>
          </a:p>
        </p:txBody>
      </p:sp>
      <p:pic>
        <p:nvPicPr>
          <p:cNvPr id="29" name="Picture 28"/>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4575" y="4283517"/>
            <a:ext cx="2798552" cy="2098915"/>
          </a:xfrm>
          <a:prstGeom prst="rect">
            <a:avLst/>
          </a:prstGeom>
        </p:spPr>
      </p:pic>
      <p:pic>
        <p:nvPicPr>
          <p:cNvPr id="30" name="Picture 29"/>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87671" y="4119088"/>
            <a:ext cx="2846305" cy="2134729"/>
          </a:xfrm>
          <a:prstGeom prst="rect">
            <a:avLst/>
          </a:prstGeom>
        </p:spPr>
      </p:pic>
      <p:pic>
        <p:nvPicPr>
          <p:cNvPr id="31" name="Picture 30"/>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41332" y="4281194"/>
            <a:ext cx="2804750" cy="2103563"/>
          </a:xfrm>
          <a:prstGeom prst="rect">
            <a:avLst/>
          </a:prstGeom>
        </p:spPr>
      </p:pic>
      <p:sp>
        <p:nvSpPr>
          <p:cNvPr id="32" name="TextBox 31">
            <a:extLst>
              <a:ext uri="{FF2B5EF4-FFF2-40B4-BE49-F238E27FC236}">
                <a16:creationId xmlns:a16="http://schemas.microsoft.com/office/drawing/2014/main" id="{6A89C32F-26C6-2983-7627-2087E64E3DC3}"/>
              </a:ext>
            </a:extLst>
          </p:cNvPr>
          <p:cNvSpPr txBox="1"/>
          <p:nvPr/>
        </p:nvSpPr>
        <p:spPr>
          <a:xfrm>
            <a:off x="3152893" y="6262881"/>
            <a:ext cx="2088212" cy="600164"/>
          </a:xfrm>
          <a:prstGeom prst="rect">
            <a:avLst/>
          </a:prstGeom>
          <a:noFill/>
        </p:spPr>
        <p:txBody>
          <a:bodyPr wrap="square" rtlCol="0">
            <a:spAutoFit/>
          </a:bodyPr>
          <a:lstStyle/>
          <a:p>
            <a:pPr algn="ctr"/>
            <a:r>
              <a:rPr lang="en-GB" sz="1100" i="1">
                <a:solidFill>
                  <a:schemeClr val="bg2">
                    <a:lumMod val="25000"/>
                  </a:schemeClr>
                </a:solidFill>
              </a:rPr>
              <a:t>Figure 3. I-131 comparison of activity concentration between lab and station data</a:t>
            </a:r>
            <a:endParaRPr lang="en-GB" sz="1100" i="1" baseline="30000">
              <a:solidFill>
                <a:schemeClr val="bg2">
                  <a:lumMod val="25000"/>
                </a:schemeClr>
              </a:solidFill>
            </a:endParaRPr>
          </a:p>
        </p:txBody>
      </p:sp>
      <p:pic>
        <p:nvPicPr>
          <p:cNvPr id="4" name="Picture 3"/>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88882" y="1501238"/>
            <a:ext cx="2755051" cy="2066288"/>
          </a:xfrm>
          <a:prstGeom prst="rect">
            <a:avLst/>
          </a:prstGeom>
        </p:spPr>
      </p:pic>
      <p:sp>
        <p:nvSpPr>
          <p:cNvPr id="33" name="TextBox 32">
            <a:extLst>
              <a:ext uri="{FF2B5EF4-FFF2-40B4-BE49-F238E27FC236}">
                <a16:creationId xmlns:a16="http://schemas.microsoft.com/office/drawing/2014/main" id="{6A89C32F-26C6-2983-7627-2087E64E3DC3}"/>
              </a:ext>
            </a:extLst>
          </p:cNvPr>
          <p:cNvSpPr txBox="1"/>
          <p:nvPr/>
        </p:nvSpPr>
        <p:spPr>
          <a:xfrm>
            <a:off x="5852262" y="3480639"/>
            <a:ext cx="2088212" cy="600164"/>
          </a:xfrm>
          <a:prstGeom prst="rect">
            <a:avLst/>
          </a:prstGeom>
          <a:noFill/>
        </p:spPr>
        <p:txBody>
          <a:bodyPr wrap="square" rtlCol="0">
            <a:spAutoFit/>
          </a:bodyPr>
          <a:lstStyle/>
          <a:p>
            <a:pPr algn="ctr"/>
            <a:r>
              <a:rPr lang="en-GB" sz="1100" i="1" dirty="0">
                <a:solidFill>
                  <a:schemeClr val="bg2">
                    <a:lumMod val="25000"/>
                  </a:schemeClr>
                </a:solidFill>
              </a:rPr>
              <a:t>Figure 4. K-40 comparison of activity concentration between lab and station data</a:t>
            </a:r>
            <a:endParaRPr lang="en-GB" sz="1100" i="1" baseline="30000" dirty="0">
              <a:solidFill>
                <a:schemeClr val="bg2">
                  <a:lumMod val="25000"/>
                </a:schemeClr>
              </a:solidFill>
            </a:endParaRPr>
          </a:p>
        </p:txBody>
      </p:sp>
      <p:sp>
        <p:nvSpPr>
          <p:cNvPr id="34" name="TextBox 33">
            <a:extLst>
              <a:ext uri="{FF2B5EF4-FFF2-40B4-BE49-F238E27FC236}">
                <a16:creationId xmlns:a16="http://schemas.microsoft.com/office/drawing/2014/main" id="{6A89C32F-26C6-2983-7627-2087E64E3DC3}"/>
              </a:ext>
            </a:extLst>
          </p:cNvPr>
          <p:cNvSpPr txBox="1"/>
          <p:nvPr/>
        </p:nvSpPr>
        <p:spPr>
          <a:xfrm>
            <a:off x="549019" y="6245371"/>
            <a:ext cx="2088212" cy="600164"/>
          </a:xfrm>
          <a:prstGeom prst="rect">
            <a:avLst/>
          </a:prstGeom>
          <a:noFill/>
        </p:spPr>
        <p:txBody>
          <a:bodyPr wrap="square" rtlCol="0">
            <a:spAutoFit/>
          </a:bodyPr>
          <a:lstStyle/>
          <a:p>
            <a:pPr algn="ctr"/>
            <a:r>
              <a:rPr lang="en-GB" sz="1100" i="1" dirty="0">
                <a:solidFill>
                  <a:schemeClr val="bg2">
                    <a:lumMod val="25000"/>
                  </a:schemeClr>
                </a:solidFill>
              </a:rPr>
              <a:t>Figure 2. Be-7 comparison of activity concentration between lab and station data</a:t>
            </a:r>
            <a:endParaRPr lang="en-GB" sz="1100" i="1" baseline="30000" dirty="0">
              <a:solidFill>
                <a:schemeClr val="bg2">
                  <a:lumMod val="25000"/>
                </a:schemeClr>
              </a:solidFill>
            </a:endParaRPr>
          </a:p>
        </p:txBody>
      </p:sp>
      <p:sp>
        <p:nvSpPr>
          <p:cNvPr id="36" name="TextBox 35">
            <a:extLst>
              <a:ext uri="{FF2B5EF4-FFF2-40B4-BE49-F238E27FC236}">
                <a16:creationId xmlns:a16="http://schemas.microsoft.com/office/drawing/2014/main" id="{228513A8-58C5-63BC-D437-88D11596A72E}"/>
              </a:ext>
            </a:extLst>
          </p:cNvPr>
          <p:cNvSpPr txBox="1"/>
          <p:nvPr/>
        </p:nvSpPr>
        <p:spPr>
          <a:xfrm>
            <a:off x="4803796" y="6702925"/>
            <a:ext cx="2560320" cy="184666"/>
          </a:xfrm>
          <a:prstGeom prst="rect">
            <a:avLst/>
          </a:prstGeom>
          <a:noFill/>
        </p:spPr>
        <p:txBody>
          <a:bodyPr wrap="square" rtlCol="0">
            <a:spAutoFit/>
          </a:bodyPr>
          <a:lstStyle/>
          <a:p>
            <a:pPr algn="ctr"/>
            <a:r>
              <a:rPr lang="en-GB" sz="600">
                <a:latin typeface="Arial" panose="020B0604020202020204" pitchFamily="34" charset="0"/>
                <a:cs typeface="Arial" panose="020B0604020202020204" pitchFamily="34" charset="0"/>
              </a:rPr>
              <a:t>UK Ministry of Defence © Crown Owned Copyright 2025/AWE</a:t>
            </a:r>
          </a:p>
        </p:txBody>
      </p:sp>
      <p:pic>
        <p:nvPicPr>
          <p:cNvPr id="5" name="Picture 4">
            <a:extLst>
              <a:ext uri="{FF2B5EF4-FFF2-40B4-BE49-F238E27FC236}">
                <a16:creationId xmlns:a16="http://schemas.microsoft.com/office/drawing/2014/main" id="{C925D957-B0DD-419E-C45E-E2BE93F1A070}"/>
              </a:ext>
            </a:extLst>
          </p:cNvPr>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9979948" y="6484706"/>
            <a:ext cx="2088212" cy="309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8153506"/>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c3da18ca-885f-4e50-b790-a540194a1537" ContentTypeId="0x010100D8C41F07BCD140B0B3750A132EA1271209"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reviousDocumentID xmlns="259708fd-a72e-46c9-bfc2-93122f0920b5" xsi:nil="true"/>
    <Approval_x0020_Comments xmlns="259708fd-a72e-46c9-bfc2-93122f0920b5" xsi:nil="true"/>
    <_dlc_DocId xmlns="d71fb7eb-0cbf-4581-b14f-2417ee0ffe91">AWEAAWD-1116066182-27710</_dlc_DocId>
    <TaxKeywordTaxHTField xmlns="259708fd-a72e-46c9-bfc2-93122f0920b5">
      <Terms xmlns="http://schemas.microsoft.com/office/infopath/2007/PartnerControls"/>
    </TaxKeywordTaxHTField>
    <b89147adbf754e4a921375496e80ab30 xmlns="259708fd-a72e-46c9-bfc2-93122f0920b5">
      <Terms xmlns="http://schemas.microsoft.com/office/infopath/2007/PartnerControls">
        <TermInfo xmlns="http://schemas.microsoft.com/office/infopath/2007/PartnerControls">
          <TermName xmlns="http://schemas.microsoft.com/office/infopath/2007/PartnerControls">Microsoft Teams document</TermName>
          <TermId xmlns="http://schemas.microsoft.com/office/infopath/2007/PartnerControls">3c1285b3-ee34-44b9-a694-95377c0214f5</TermId>
        </TermInfo>
      </Terms>
    </b89147adbf754e4a921375496e80ab30>
    <b8c14ec0b1ba4744863d5110e801bb16 xmlns="259708fd-a72e-46c9-bfc2-93122f0920b5">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2088df97-0d58-48da-b509-1f365f199e06</TermId>
        </TermInfo>
      </Terms>
    </b8c14ec0b1ba4744863d5110e801bb16>
    <_dlc_DocIdUrl xmlns="d71fb7eb-0cbf-4581-b14f-2417ee0ffe91">
      <Url>https://aweuk.sharepoint.com/Teams/MASRadiochemistryNVDP/_layouts/15/DocIdRedir.aspx?ID=AWEAAWD-1116066182-27710</Url>
      <Description>AWEAAWD-1116066182-27710</Description>
    </_dlc_DocIdUrl>
    <lcf76f155ced4ddcb4097134ff3c332f xmlns="7aff463a-fcb8-46c1-9800-2aff35da7f98">
      <Terms xmlns="http://schemas.microsoft.com/office/infopath/2007/PartnerControls"/>
    </lcf76f155ced4ddcb4097134ff3c332f>
    <TaxCatchAll xmlns="259708fd-a72e-46c9-bfc2-93122f0920b5">
      <Value>2</Value>
      <Value>1</Value>
    </TaxCatchAll>
    <Sign-Off_x0020_Status xmlns="259708fd-a72e-46c9-bfc2-93122f0920b5" xsi:nil="true"/>
    <jc87299190a64dd498e0e27ebe76fe15 xmlns="259708fd-a72e-46c9-bfc2-93122f0920b5">
      <Terms xmlns="http://schemas.microsoft.com/office/infopath/2007/PartnerControls"/>
    </jc87299190a64dd498e0e27ebe76fe15>
    <p4e2b99357bc47d988d1ccd4434a843d xmlns="259708fd-a72e-46c9-bfc2-93122f0920b5">
      <Terms xmlns="http://schemas.microsoft.com/office/infopath/2007/PartnerControls"/>
    </p4e2b99357bc47d988d1ccd4434a843d>
  </documentManagement>
</p:properties>
</file>

<file path=customXml/item4.xml><?xml version="1.0" encoding="utf-8"?>
<ct:contentTypeSchema xmlns:ct="http://schemas.microsoft.com/office/2006/metadata/contentType" xmlns:ma="http://schemas.microsoft.com/office/2006/metadata/properties/metaAttributes" ct:_="" ma:_="" ma:contentTypeName="Document (AWE)" ma:contentTypeID="0x010100D8C41F07BCD140B0B3750A132EA12712090014BE04A27566E04F93E7EDE367F40645" ma:contentTypeVersion="29" ma:contentTypeDescription="" ma:contentTypeScope="" ma:versionID="896b3424128f284846b284d651b981bf">
  <xsd:schema xmlns:xsd="http://www.w3.org/2001/XMLSchema" xmlns:xs="http://www.w3.org/2001/XMLSchema" xmlns:p="http://schemas.microsoft.com/office/2006/metadata/properties" xmlns:ns2="259708fd-a72e-46c9-bfc2-93122f0920b5" xmlns:ns3="d71fb7eb-0cbf-4581-b14f-2417ee0ffe91" xmlns:ns4="7aff463a-fcb8-46c1-9800-2aff35da7f98" targetNamespace="http://schemas.microsoft.com/office/2006/metadata/properties" ma:root="true" ma:fieldsID="5c6ec4f4db8c3281b3632e21cf830f31" ns2:_="" ns3:_="" ns4:_="">
    <xsd:import namespace="259708fd-a72e-46c9-bfc2-93122f0920b5"/>
    <xsd:import namespace="d71fb7eb-0cbf-4581-b14f-2417ee0ffe91"/>
    <xsd:import namespace="7aff463a-fcb8-46c1-9800-2aff35da7f98"/>
    <xsd:element name="properties">
      <xsd:complexType>
        <xsd:sequence>
          <xsd:element name="documentManagement">
            <xsd:complexType>
              <xsd:all>
                <xsd:element ref="ns2:b8c14ec0b1ba4744863d5110e801bb16" minOccurs="0"/>
                <xsd:element ref="ns2:TaxCatchAll" minOccurs="0"/>
                <xsd:element ref="ns2:TaxCatchAllLabel" minOccurs="0"/>
                <xsd:element ref="ns2:p4e2b99357bc47d988d1ccd4434a843d" minOccurs="0"/>
                <xsd:element ref="ns2:PreviousDocumentID" minOccurs="0"/>
                <xsd:element ref="ns2:TaxKeywordTaxHTField" minOccurs="0"/>
                <xsd:element ref="ns2:jc87299190a64dd498e0e27ebe76fe15" minOccurs="0"/>
                <xsd:element ref="ns2:b89147adbf754e4a921375496e80ab30" minOccurs="0"/>
                <xsd:element ref="ns2:Sign-Off_x0020_Status" minOccurs="0"/>
                <xsd:element ref="ns2:Approval_x0020_Comments" minOccurs="0"/>
                <xsd:element ref="ns3:_dlc_DocId" minOccurs="0"/>
                <xsd:element ref="ns3:_dlc_DocIdUrl" minOccurs="0"/>
                <xsd:element ref="ns3:_dlc_DocIdPersistId" minOccurs="0"/>
                <xsd:element ref="ns4:MediaServiceMetadata" minOccurs="0"/>
                <xsd:element ref="ns4:MediaServiceFastMetadata" minOccurs="0"/>
                <xsd:element ref="ns4:lcf76f155ced4ddcb4097134ff3c332f" minOccurs="0"/>
                <xsd:element ref="ns4:MediaServiceSearchProperties" minOccurs="0"/>
                <xsd:element ref="ns4:MediaServiceDateTaken" minOccurs="0"/>
                <xsd:element ref="ns4:MediaServiceObjectDetectorVersions" minOccurs="0"/>
                <xsd:element ref="ns4:MediaServiceOCR" minOccurs="0"/>
                <xsd:element ref="ns4:MediaServiceGenerationTime" minOccurs="0"/>
                <xsd:element ref="ns4:MediaServiceEventHashCode" minOccurs="0"/>
                <xsd:element ref="ns4:MediaLengthInSeconds" minOccurs="0"/>
                <xsd:element ref="ns4: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9708fd-a72e-46c9-bfc2-93122f0920b5" elementFormDefault="qualified">
    <xsd:import namespace="http://schemas.microsoft.com/office/2006/documentManagement/types"/>
    <xsd:import namespace="http://schemas.microsoft.com/office/infopath/2007/PartnerControls"/>
    <xsd:element name="b8c14ec0b1ba4744863d5110e801bb16" ma:index="8" ma:taxonomy="true" ma:internalName="b8c14ec0b1ba4744863d5110e801bb16" ma:taxonomyFieldName="SecurityMarking" ma:displayName="Security Marking" ma:default="" ma:fieldId="{b8c14ec0-b1ba-4744-863d-5110e801bb16}" ma:sspId="c3da18ca-885f-4e50-b790-a540194a1537" ma:termSetId="e2d780f9-711a-45dc-842c-d2840d2293e0" ma:anchorId="00000000-0000-0000-0000-000000000000" ma:open="false" ma:isKeyword="false">
      <xsd:complexType>
        <xsd:sequence>
          <xsd:element ref="pc:Terms" minOccurs="0" maxOccurs="1"/>
        </xsd:sequence>
      </xsd:complexType>
    </xsd:element>
    <xsd:element name="TaxCatchAll" ma:index="9" nillable="true" ma:displayName="Taxonomy Catch All Column" ma:description="" ma:hidden="true" ma:list="{a801d32b-631a-4b77-9b64-1e00d917144b}" ma:internalName="TaxCatchAll" ma:showField="CatchAllData" ma:web="d71fb7eb-0cbf-4581-b14f-2417ee0ffe91">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a801d32b-631a-4b77-9b64-1e00d917144b}" ma:internalName="TaxCatchAllLabel" ma:readOnly="true" ma:showField="CatchAllDataLabel" ma:web="d71fb7eb-0cbf-4581-b14f-2417ee0ffe91">
      <xsd:complexType>
        <xsd:complexContent>
          <xsd:extension base="dms:MultiChoiceLookup">
            <xsd:sequence>
              <xsd:element name="Value" type="dms:Lookup" maxOccurs="unbounded" minOccurs="0" nillable="true"/>
            </xsd:sequence>
          </xsd:extension>
        </xsd:complexContent>
      </xsd:complexType>
    </xsd:element>
    <xsd:element name="p4e2b99357bc47d988d1ccd4434a843d" ma:index="12" nillable="true" ma:taxonomy="true" ma:internalName="p4e2b99357bc47d988d1ccd4434a843d" ma:taxonomyFieldName="Descriptor" ma:displayName="Descriptor" ma:default="" ma:fieldId="{94e2b993-57bc-47d9-88d1-ccd4434a843d}" ma:sspId="c3da18ca-885f-4e50-b790-a540194a1537" ma:termSetId="ecc761e1-d00d-4a58-9685-e37d44011cb0" ma:anchorId="00000000-0000-0000-0000-000000000000" ma:open="false" ma:isKeyword="false">
      <xsd:complexType>
        <xsd:sequence>
          <xsd:element ref="pc:Terms" minOccurs="0" maxOccurs="1"/>
        </xsd:sequence>
      </xsd:complexType>
    </xsd:element>
    <xsd:element name="PreviousDocumentID" ma:index="14" nillable="true" ma:displayName="Previous Document ID" ma:description="Use this field to hold any previous document IDs, including any previous version IDs to enable searching" ma:internalName="PreviousDocumentID">
      <xsd:simpleType>
        <xsd:restriction base="dms:Text"/>
      </xsd:simpleType>
    </xsd:element>
    <xsd:element name="TaxKeywordTaxHTField" ma:index="15"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jc87299190a64dd498e0e27ebe76fe15" ma:index="17" nillable="true" ma:taxonomy="true" ma:internalName="jc87299190a64dd498e0e27ebe76fe15" ma:taxonomyFieldName="Facility" ma:displayName="Facility" ma:default="" ma:fieldId="{3c872991-90a6-4dd4-98e0-e27ebe76fe15}" ma:sspId="c3da18ca-885f-4e50-b790-a540194a1537" ma:termSetId="bb136d4d-0901-4d88-8c16-f9396d3df75b" ma:anchorId="00000000-0000-0000-0000-000000000000" ma:open="false" ma:isKeyword="false">
      <xsd:complexType>
        <xsd:sequence>
          <xsd:element ref="pc:Terms" minOccurs="0" maxOccurs="1"/>
        </xsd:sequence>
      </xsd:complexType>
    </xsd:element>
    <xsd:element name="b89147adbf754e4a921375496e80ab30" ma:index="19" ma:taxonomy="true" ma:internalName="b89147adbf754e4a921375496e80ab30" ma:taxonomyFieldName="DocumentType" ma:displayName="Document Type" ma:default="" ma:fieldId="{b89147ad-bf75-4e4a-9213-75496e80ab30}" ma:sspId="c3da18ca-885f-4e50-b790-a540194a1537" ma:termSetId="0f2e3793-d771-4e81-967f-777d644d9082" ma:anchorId="00000000-0000-0000-0000-000000000000" ma:open="false" ma:isKeyword="false">
      <xsd:complexType>
        <xsd:sequence>
          <xsd:element ref="pc:Terms" minOccurs="0" maxOccurs="1"/>
        </xsd:sequence>
      </xsd:complexType>
    </xsd:element>
    <xsd:element name="Sign-Off_x0020_Status" ma:index="21" nillable="true" ma:displayName="Sign-Off Status" ma:internalName="Sign_x002d_Off_x0020_Status">
      <xsd:simpleType>
        <xsd:restriction base="dms:Text">
          <xsd:maxLength value="255"/>
        </xsd:restriction>
      </xsd:simpleType>
    </xsd:element>
    <xsd:element name="Approval_x0020_Comments" ma:index="22" nillable="true" ma:displayName="Approval Comments" ma:internalName="Approval_x0020_Comments"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1fb7eb-0cbf-4581-b14f-2417ee0ffe91" elementFormDefault="qualified">
    <xsd:import namespace="http://schemas.microsoft.com/office/2006/documentManagement/types"/>
    <xsd:import namespace="http://schemas.microsoft.com/office/infopath/2007/PartnerControls"/>
    <xsd:element name="_dlc_DocId" ma:index="23" nillable="true" ma:displayName="Document ID Value" ma:description="The value of the document ID assigned to this item." ma:internalName="_dlc_DocId" ma:readOnly="true">
      <xsd:simpleType>
        <xsd:restriction base="dms:Text"/>
      </xsd:simpleType>
    </xsd:element>
    <xsd:element name="_dlc_DocIdUrl" ma:index="2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7aff463a-fcb8-46c1-9800-2aff35da7f98" elementFormDefault="qualified">
    <xsd:import namespace="http://schemas.microsoft.com/office/2006/documentManagement/types"/>
    <xsd:import namespace="http://schemas.microsoft.com/office/infopath/2007/PartnerControls"/>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lcf76f155ced4ddcb4097134ff3c332f" ma:index="29" nillable="true" ma:taxonomy="true" ma:internalName="lcf76f155ced4ddcb4097134ff3c332f" ma:taxonomyFieldName="MediaServiceImageTags" ma:displayName="Image Tags" ma:readOnly="false" ma:fieldId="{5cf76f15-5ced-4ddc-b409-7134ff3c332f}" ma:taxonomyMulti="true" ma:sspId="c3da18ca-885f-4e50-b790-a540194a1537" ma:termSetId="09814cd3-568e-fe90-9814-8d621ff8fb84" ma:anchorId="fba54fb3-c3e1-fe81-a776-ca4b69148c4d" ma:open="true" ma:isKeyword="false">
      <xsd:complexType>
        <xsd:sequence>
          <xsd:element ref="pc:Terms" minOccurs="0" maxOccurs="1"/>
        </xsd:sequence>
      </xsd:complexType>
    </xsd:element>
    <xsd:element name="MediaServiceSearchProperties" ma:index="30" nillable="true" ma:displayName="MediaServiceSearchProperties" ma:hidden="true" ma:internalName="MediaServiceSearchProperties" ma:readOnly="true">
      <xsd:simpleType>
        <xsd:restriction base="dms:Note"/>
      </xsd:simpleType>
    </xsd:element>
    <xsd:element name="MediaServiceDateTaken" ma:index="31" nillable="true" ma:displayName="MediaServiceDateTaken" ma:hidden="true" ma:indexed="true" ma:internalName="MediaServiceDateTaken" ma:readOnly="true">
      <xsd:simpleType>
        <xsd:restriction base="dms:Text"/>
      </xsd:simpleType>
    </xsd:element>
    <xsd:element name="MediaServiceObjectDetectorVersions" ma:index="32" nillable="true" ma:displayName="MediaServiceObjectDetectorVersions" ma:hidden="true" ma:indexed="true" ma:internalName="MediaServiceObjectDetectorVersions"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LengthInSeconds" ma:index="36" nillable="true" ma:displayName="MediaLengthInSeconds" ma:hidden="true" ma:internalName="MediaLengthInSeconds" ma:readOnly="true">
      <xsd:simpleType>
        <xsd:restriction base="dms:Unknown"/>
      </xsd:simpleType>
    </xsd:element>
    <xsd:element name="MediaServiceBillingMetadata" ma:index="37"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9B28BD0-D541-4EE2-A0DE-4CFF49AA77A1}">
  <ds:schemaRefs>
    <ds:schemaRef ds:uri="Microsoft.SharePoint.Taxonomy.ContentTypeSync"/>
  </ds:schemaRefs>
</ds:datastoreItem>
</file>

<file path=customXml/itemProps2.xml><?xml version="1.0" encoding="utf-8"?>
<ds:datastoreItem xmlns:ds="http://schemas.openxmlformats.org/officeDocument/2006/customXml" ds:itemID="{5CD6E0DF-FF54-442D-841E-B761128C6588}">
  <ds:schemaRefs>
    <ds:schemaRef ds:uri="http://schemas.microsoft.com/sharepoint/v3/contenttype/forms"/>
  </ds:schemaRefs>
</ds:datastoreItem>
</file>

<file path=customXml/itemProps3.xml><?xml version="1.0" encoding="utf-8"?>
<ds:datastoreItem xmlns:ds="http://schemas.openxmlformats.org/officeDocument/2006/customXml" ds:itemID="{85C1E04B-316F-494B-A5E3-CB88A8E09EAB}">
  <ds:schemaRefs>
    <ds:schemaRef ds:uri="259708fd-a72e-46c9-bfc2-93122f0920b5"/>
    <ds:schemaRef ds:uri="7aff463a-fcb8-46c1-9800-2aff35da7f98"/>
    <ds:schemaRef ds:uri="d71fb7eb-0cbf-4581-b14f-2417ee0ffe91"/>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9A5A8E4F-2181-47F4-B8C6-E34889428CDB}">
  <ds:schemaRefs>
    <ds:schemaRef ds:uri="259708fd-a72e-46c9-bfc2-93122f0920b5"/>
    <ds:schemaRef ds:uri="7aff463a-fcb8-46c1-9800-2aff35da7f98"/>
    <ds:schemaRef ds:uri="d71fb7eb-0cbf-4581-b14f-2417ee0ffe9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5.xml><?xml version="1.0" encoding="utf-8"?>
<ds:datastoreItem xmlns:ds="http://schemas.openxmlformats.org/officeDocument/2006/customXml" ds:itemID="{F53FE1BD-A822-4E8D-A536-D7A1C2988246}">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Presentation2</Template>
  <TotalTime>279</TotalTime>
  <Words>1080</Words>
  <Application>Microsoft Office PowerPoint</Application>
  <PresentationFormat>Widescreen</PresentationFormat>
  <Paragraphs>93</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Symbol</vt:lpstr>
      <vt:lpstr>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Rae Annie</dc:creator>
  <cp:lastModifiedBy>Rae Annie</cp:lastModifiedBy>
  <cp:revision>3</cp:revision>
  <dcterms:created xsi:type="dcterms:W3CDTF">2025-07-23T13:58:57Z</dcterms:created>
  <dcterms:modified xsi:type="dcterms:W3CDTF">2025-08-21T11:52:38Z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MediaServiceImageTags">
    <vt:lpwstr/>
  </property>
  <property fmtid="{D5CDD505-2E9C-101B-9397-08002B2CF9AE}" pid="4" name="ContentTypeId">
    <vt:lpwstr>0x010100D8C41F07BCD140B0B3750A132EA12712090014BE04A27566E04F93E7EDE367F40645</vt:lpwstr>
  </property>
  <property fmtid="{D5CDD505-2E9C-101B-9397-08002B2CF9AE}" pid="5" name="ComplianceAssetId">
    <vt:lpwstr/>
  </property>
  <property fmtid="{D5CDD505-2E9C-101B-9397-08002B2CF9AE}" pid="6" name="SecurityMarking">
    <vt:lpwstr>2;#OFFICIAL|2088df97-0d58-48da-b509-1f365f199e06</vt:lpwstr>
  </property>
  <property fmtid="{D5CDD505-2E9C-101B-9397-08002B2CF9AE}" pid="7" name="_ExtendedDescription">
    <vt:lpwstr/>
  </property>
  <property fmtid="{D5CDD505-2E9C-101B-9397-08002B2CF9AE}" pid="8" name="TriggerFlowInfo">
    <vt:lpwstr/>
  </property>
  <property fmtid="{D5CDD505-2E9C-101B-9397-08002B2CF9AE}" pid="9" name="_dlc_DocIdItemGuid">
    <vt:lpwstr>c2fcfcc3-edab-4ee8-93c1-601266c2af9a</vt:lpwstr>
  </property>
  <property fmtid="{D5CDD505-2E9C-101B-9397-08002B2CF9AE}" pid="10" name="Descriptor">
    <vt:lpwstr/>
  </property>
  <property fmtid="{D5CDD505-2E9C-101B-9397-08002B2CF9AE}" pid="11" name="Facility">
    <vt:lpwstr/>
  </property>
  <property fmtid="{D5CDD505-2E9C-101B-9397-08002B2CF9AE}" pid="12" name="DocumentType">
    <vt:lpwstr>1;#Microsoft Teams document|3c1285b3-ee34-44b9-a694-95377c0214f5</vt:lpwstr>
  </property>
</Properties>
</file>