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varScale="1">
        <p:scale>
          <a:sx n="60" d="100"/>
          <a:sy n="60" d="100"/>
        </p:scale>
        <p:origin x="648"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677BDC-EEEE-4CEE-9180-48C739852125}" type="datetimeFigureOut">
              <a:rPr lang="fr-FR" smtClean="0"/>
              <a:t>24/08/2025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6B5245-C67E-465D-8FE0-6A527C4AC004}" type="slidenum">
              <a:rPr lang="fr-FR" smtClean="0"/>
              <a:t>‹N°›</a:t>
            </a:fld>
            <a:endParaRPr lang="fr-FR"/>
          </a:p>
        </p:txBody>
      </p:sp>
    </p:spTree>
    <p:extLst>
      <p:ext uri="{BB962C8B-B14F-4D97-AF65-F5344CB8AC3E}">
        <p14:creationId xmlns:p14="http://schemas.microsoft.com/office/powerpoint/2010/main" val="2263767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06B5245-C67E-465D-8FE0-6A527C4AC004}" type="slidenum">
              <a:rPr lang="fr-FR" smtClean="0"/>
              <a:t>1</a:t>
            </a:fld>
            <a:endParaRPr lang="fr-FR"/>
          </a:p>
        </p:txBody>
      </p:sp>
    </p:spTree>
    <p:extLst>
      <p:ext uri="{BB962C8B-B14F-4D97-AF65-F5344CB8AC3E}">
        <p14:creationId xmlns:p14="http://schemas.microsoft.com/office/powerpoint/2010/main" val="343795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fr-FR"/>
              <a:t>Modifiez le style du titre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fr-FR"/>
              <a:t>Modifiez le style du titre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fr-FR"/>
              <a:t>Modifiez le style du titre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Modifier les styles du texte du masque</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fr-FR"/>
              <a:t>Modifiez le style du titre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fr-FR"/>
              <a:t>Modifiez le style du titre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fr-FR"/>
              <a:t>Modifiez le style du titre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24.08.2025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‹N°›</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24.08.2025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‹N°›</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ChangeAspect="1"/>
          </p:cNvPicPr>
          <p:nvPr/>
        </p:nvPicPr>
        <p:blipFill>
          <a:blip r:embed="rId3">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3">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3">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3">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3">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984338" y="961849"/>
            <a:ext cx="11096984" cy="4930775"/>
          </a:xfrm>
          <a:prstGeom prst="rect">
            <a:avLst/>
          </a:prstGeom>
          <a:noFill/>
          <a:ln w="9525">
            <a:noFill/>
          </a:ln>
        </p:spPr>
        <p:txBody>
          <a:bodyPr wrap="square" lIns="0" tIns="0" rIns="0" bIns="0" rtlCol="0" anchor="t">
            <a:noAutofit/>
          </a:bodyPr>
          <a:lstStyle/>
          <a:p>
            <a:pPr marL="285750" indent="-285750">
              <a:lnSpc>
                <a:spcPct val="200000"/>
              </a:lnSpc>
              <a:buClr>
                <a:srgbClr val="1A3A64"/>
              </a:buClr>
              <a:buFont typeface="Kabel LT Std Book" panose="020D0402020204020903" pitchFamily="34" charset="0"/>
              <a:buChar char="•"/>
            </a:pPr>
            <a:r>
              <a:rPr lang="en-US" sz="1400" dirty="0">
                <a:solidFill>
                  <a:srgbClr val="1A3A64"/>
                </a:solidFill>
                <a:latin typeface="Arial" panose="020B0604020202020204" pitchFamily="34" charset="0"/>
                <a:cs typeface="Arial" panose="020B0604020202020204" pitchFamily="34" charset="0"/>
              </a:rPr>
              <a:t>The purpose of this study was to estimate the releases from the medical isotope facilities located in the Southern Hemisphere.</a:t>
            </a:r>
          </a:p>
          <a:p>
            <a:pPr marL="285750" indent="-285750">
              <a:lnSpc>
                <a:spcPct val="200000"/>
              </a:lnSpc>
              <a:buClr>
                <a:srgbClr val="1A3A64"/>
              </a:buClr>
              <a:buFont typeface="Kabel LT Std Book" panose="020D0402020204020903" pitchFamily="34" charset="0"/>
              <a:buChar char="•"/>
            </a:pPr>
            <a:r>
              <a:rPr lang="en-US" sz="1400" dirty="0">
                <a:solidFill>
                  <a:srgbClr val="1A3A64"/>
                </a:solidFill>
                <a:latin typeface="Arial" panose="020B0604020202020204" pitchFamily="34" charset="0"/>
                <a:cs typeface="Arial" panose="020B0604020202020204" pitchFamily="34" charset="0"/>
              </a:rPr>
              <a:t>Atmospheric transport of </a:t>
            </a:r>
            <a:r>
              <a:rPr lang="en-US" sz="1400" baseline="30000" dirty="0">
                <a:solidFill>
                  <a:srgbClr val="1A3A64"/>
                </a:solidFill>
                <a:latin typeface="Arial" panose="020B0604020202020204" pitchFamily="34" charset="0"/>
                <a:cs typeface="Arial" panose="020B0604020202020204" pitchFamily="34" charset="0"/>
              </a:rPr>
              <a:t>133</a:t>
            </a:r>
            <a:r>
              <a:rPr lang="en-US" sz="1400" dirty="0">
                <a:solidFill>
                  <a:srgbClr val="1A3A64"/>
                </a:solidFill>
                <a:latin typeface="Arial" panose="020B0604020202020204" pitchFamily="34" charset="0"/>
                <a:cs typeface="Arial" panose="020B0604020202020204" pitchFamily="34" charset="0"/>
              </a:rPr>
              <a:t>Xe was modeled using Continuously Emitting Sources (CES). </a:t>
            </a: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5" name="TextBox 3">
            <a:extLst>
              <a:ext uri="{FF2B5EF4-FFF2-40B4-BE49-F238E27FC236}">
                <a16:creationId xmlns:a16="http://schemas.microsoft.com/office/drawing/2014/main" id="{85BEB553-B80A-F162-FB89-86C2A440C13A}"/>
              </a:ext>
            </a:extLst>
          </p:cNvPr>
          <p:cNvSpPr txBox="1"/>
          <p:nvPr/>
        </p:nvSpPr>
        <p:spPr>
          <a:xfrm>
            <a:off x="3756661" y="61299"/>
            <a:ext cx="6606540" cy="492443"/>
          </a:xfrm>
          <a:prstGeom prst="rect">
            <a:avLst/>
          </a:prstGeom>
          <a:noFill/>
        </p:spPr>
        <p:txBody>
          <a:bodyPr wrap="square" lIns="0" tIns="0" rIns="0" bIns="0" rtlCol="0" anchor="ctr">
            <a:normAutofit fontScale="77500" lnSpcReduction="20000"/>
          </a:bodyPr>
          <a:lstStyle/>
          <a:p>
            <a:r>
              <a:rPr lang="en-US" sz="1600" b="1" dirty="0">
                <a:solidFill>
                  <a:schemeClr val="bg1"/>
                </a:solidFill>
                <a:latin typeface="Arial" panose="020B0604020202020204" pitchFamily="34" charset="0"/>
                <a:cs typeface="Arial" panose="020B0604020202020204" pitchFamily="34" charset="0"/>
              </a:rPr>
              <a:t>Assessment of the influence of </a:t>
            </a:r>
            <a:r>
              <a:rPr lang="en-US" sz="1600" b="1" dirty="0" err="1">
                <a:solidFill>
                  <a:schemeClr val="bg1"/>
                </a:solidFill>
                <a:latin typeface="Arial" panose="020B0604020202020204" pitchFamily="34" charset="0"/>
                <a:cs typeface="Arial" panose="020B0604020202020204" pitchFamily="34" charset="0"/>
              </a:rPr>
              <a:t>radioxenon</a:t>
            </a:r>
            <a:r>
              <a:rPr lang="en-US" sz="1600" b="1" dirty="0">
                <a:solidFill>
                  <a:schemeClr val="bg1"/>
                </a:solidFill>
                <a:latin typeface="Arial" panose="020B0604020202020204" pitchFamily="34" charset="0"/>
                <a:cs typeface="Arial" panose="020B0604020202020204" pitchFamily="34" charset="0"/>
              </a:rPr>
              <a:t> releases from civil nuclear activities on measured air concentrations by CTBTO IMS stations using atmospheric transport modeling (ATM)</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28" name="TextBox 3">
            <a:extLst>
              <a:ext uri="{FF2B5EF4-FFF2-40B4-BE49-F238E27FC236}">
                <a16:creationId xmlns:a16="http://schemas.microsoft.com/office/drawing/2014/main" id="{B80091A9-21A6-ACE8-7D0F-BF92C1995514}"/>
              </a:ext>
            </a:extLst>
          </p:cNvPr>
          <p:cNvSpPr txBox="1"/>
          <p:nvPr/>
        </p:nvSpPr>
        <p:spPr>
          <a:xfrm>
            <a:off x="1993681" y="682768"/>
            <a:ext cx="9208820" cy="396586"/>
          </a:xfrm>
          <a:prstGeom prst="rect">
            <a:avLst/>
          </a:prstGeom>
          <a:noFill/>
        </p:spPr>
        <p:txBody>
          <a:bodyPr wrap="square" lIns="0" tIns="0" rIns="0" bIns="0" rtlCol="0" anchor="t">
            <a:normAutofit fontScale="85000" lnSpcReduction="20000"/>
          </a:bodyPr>
          <a:lstStyle/>
          <a:p>
            <a:r>
              <a:rPr lang="nn-NO" sz="1200" dirty="0">
                <a:solidFill>
                  <a:srgbClr val="1A3A64"/>
                </a:solidFill>
                <a:latin typeface="Arial" panose="020B0604020202020204" pitchFamily="34" charset="0"/>
                <a:cs typeface="Arial" panose="020B0604020202020204" pitchFamily="34" charset="0"/>
              </a:rPr>
              <a:t>Modou Niang</a:t>
            </a:r>
            <a:r>
              <a:rPr lang="nn-NO" sz="1200" baseline="30000" dirty="0">
                <a:solidFill>
                  <a:srgbClr val="1A3A64"/>
                </a:solidFill>
                <a:latin typeface="Arial" panose="020B0604020202020204" pitchFamily="34" charset="0"/>
                <a:cs typeface="Arial" panose="020B0604020202020204" pitchFamily="34" charset="0"/>
              </a:rPr>
              <a:t>a</a:t>
            </a:r>
            <a:r>
              <a:rPr lang="nn-NO" sz="1200" dirty="0">
                <a:solidFill>
                  <a:srgbClr val="1A3A64"/>
                </a:solidFill>
                <a:latin typeface="Arial" panose="020B0604020202020204" pitchFamily="34" charset="0"/>
                <a:cs typeface="Arial" panose="020B0604020202020204" pitchFamily="34" charset="0"/>
              </a:rPr>
              <a:t>, Martin B. Kalinowski</a:t>
            </a:r>
            <a:r>
              <a:rPr lang="nn-NO" sz="1200" baseline="30000" dirty="0">
                <a:solidFill>
                  <a:srgbClr val="1A3A64"/>
                </a:solidFill>
                <a:latin typeface="Arial" panose="020B0604020202020204" pitchFamily="34" charset="0"/>
                <a:cs typeface="Arial" panose="020B0604020202020204" pitchFamily="34" charset="0"/>
              </a:rPr>
              <a:t>b</a:t>
            </a:r>
            <a:r>
              <a:rPr lang="nn-NO" sz="1200" dirty="0">
                <a:solidFill>
                  <a:srgbClr val="1A3A64"/>
                </a:solidFill>
                <a:latin typeface="Arial" panose="020B0604020202020204" pitchFamily="34" charset="0"/>
                <a:cs typeface="Arial" panose="020B0604020202020204" pitchFamily="34" charset="0"/>
              </a:rPr>
              <a:t>,Ndeye Arame BOYE FAYE</a:t>
            </a:r>
            <a:r>
              <a:rPr lang="nn-NO" sz="1200" baseline="30000" dirty="0">
                <a:solidFill>
                  <a:srgbClr val="1A3A64"/>
                </a:solidFill>
                <a:latin typeface="Arial" panose="020B0604020202020204" pitchFamily="34" charset="0"/>
                <a:cs typeface="Arial" panose="020B0604020202020204" pitchFamily="34" charset="0"/>
              </a:rPr>
              <a:t>a</a:t>
            </a:r>
            <a:r>
              <a:rPr lang="nn-NO" sz="1200" dirty="0">
                <a:solidFill>
                  <a:srgbClr val="1A3A64"/>
                </a:solidFill>
                <a:latin typeface="Arial" panose="020B0604020202020204" pitchFamily="34" charset="0"/>
                <a:cs typeface="Arial" panose="020B0604020202020204" pitchFamily="34" charset="0"/>
              </a:rPr>
              <a:t> </a:t>
            </a:r>
          </a:p>
          <a:p>
            <a:r>
              <a:rPr lang="en-US" sz="1200" baseline="30000" dirty="0" err="1">
                <a:solidFill>
                  <a:srgbClr val="1A3A64"/>
                </a:solidFill>
                <a:latin typeface="Arial" panose="020B0604020202020204" pitchFamily="34" charset="0"/>
                <a:cs typeface="Arial" panose="020B0604020202020204" pitchFamily="34" charset="0"/>
              </a:rPr>
              <a:t>a</a:t>
            </a:r>
            <a:r>
              <a:rPr lang="en-US" sz="1200" dirty="0" err="1">
                <a:solidFill>
                  <a:srgbClr val="1A3A64"/>
                </a:solidFill>
                <a:latin typeface="Arial" panose="020B0604020202020204" pitchFamily="34" charset="0"/>
                <a:cs typeface="Arial" panose="020B0604020202020204" pitchFamily="34" charset="0"/>
              </a:rPr>
              <a:t>Senegalese</a:t>
            </a:r>
            <a:r>
              <a:rPr lang="en-US" sz="1200" dirty="0">
                <a:solidFill>
                  <a:srgbClr val="1A3A64"/>
                </a:solidFill>
                <a:latin typeface="Arial" panose="020B0604020202020204" pitchFamily="34" charset="0"/>
                <a:cs typeface="Arial" panose="020B0604020202020204" pitchFamily="34" charset="0"/>
              </a:rPr>
              <a:t> Authority for Radiation Protection, Nuclear Safety, and Security</a:t>
            </a:r>
          </a:p>
          <a:p>
            <a:r>
              <a:rPr lang="en-GB" sz="1200" baseline="30000" dirty="0" err="1">
                <a:solidFill>
                  <a:srgbClr val="1A3A64"/>
                </a:solidFill>
                <a:latin typeface="Arial" panose="020B0604020202020204" pitchFamily="34" charset="0"/>
                <a:cs typeface="Arial" panose="020B0604020202020204" pitchFamily="34" charset="0"/>
              </a:rPr>
              <a:t>b</a:t>
            </a:r>
            <a:r>
              <a:rPr lang="en-GB" sz="1200" dirty="0" err="1">
                <a:solidFill>
                  <a:srgbClr val="1A3A64"/>
                </a:solidFill>
                <a:latin typeface="Arial" panose="020B0604020202020204" pitchFamily="34" charset="0"/>
                <a:cs typeface="Arial" panose="020B0604020202020204" pitchFamily="34" charset="0"/>
              </a:rPr>
              <a:t>Peace</a:t>
            </a:r>
            <a:r>
              <a:rPr lang="en-GB" sz="1200" dirty="0">
                <a:solidFill>
                  <a:srgbClr val="1A3A64"/>
                </a:solidFill>
                <a:latin typeface="Arial" panose="020B0604020202020204" pitchFamily="34" charset="0"/>
                <a:cs typeface="Arial" panose="020B0604020202020204" pitchFamily="34" charset="0"/>
              </a:rPr>
              <a:t> Science Collaboration </a:t>
            </a:r>
          </a:p>
          <a:p>
            <a:endParaRPr lang="en-GB" sz="1200" noProof="0" dirty="0">
              <a:solidFill>
                <a:srgbClr val="1A3A64"/>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545F3E5-D3CC-F39D-D5A4-E99C5076F250}"/>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dirty="0">
                <a:solidFill>
                  <a:srgbClr val="1B3B65"/>
                </a:solidFill>
                <a:latin typeface="Arial" panose="020B0604020202020204" pitchFamily="34" charset="0"/>
                <a:cs typeface="Arial" panose="020B0604020202020204" pitchFamily="34" charset="0"/>
              </a:rPr>
              <a:t>P3.6-017</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7" name="Image 16"/>
          <p:cNvPicPr>
            <a:picLocks noChangeAspect="1"/>
          </p:cNvPicPr>
          <p:nvPr/>
        </p:nvPicPr>
        <p:blipFill rotWithShape="1">
          <a:blip r:embed="rId4" cstate="hqprint">
            <a:extLst>
              <a:ext uri="{28A0092B-C50C-407E-A947-70E740481C1C}">
                <a14:useLocalDpi xmlns:a14="http://schemas.microsoft.com/office/drawing/2010/main" val="0"/>
              </a:ext>
            </a:extLst>
          </a:blip>
          <a:srcRect l="7264" t="4071" r="5196" b="10468"/>
          <a:stretch/>
        </p:blipFill>
        <p:spPr>
          <a:xfrm>
            <a:off x="9871853" y="6103865"/>
            <a:ext cx="2196000" cy="674153"/>
          </a:xfrm>
          <a:prstGeom prst="rect">
            <a:avLst/>
          </a:prstGeom>
        </p:spPr>
      </p:pic>
      <p:pic>
        <p:nvPicPr>
          <p:cNvPr id="19" name="Image 18"/>
          <p:cNvPicPr/>
          <p:nvPr/>
        </p:nvPicPr>
        <p:blipFill rotWithShape="1">
          <a:blip r:embed="rId5"/>
          <a:srcRect b="8509"/>
          <a:stretch/>
        </p:blipFill>
        <p:spPr>
          <a:xfrm>
            <a:off x="4606201" y="1922658"/>
            <a:ext cx="3454400" cy="3733863"/>
          </a:xfrm>
          <a:prstGeom prst="rect">
            <a:avLst/>
          </a:prstGeom>
        </p:spPr>
      </p:pic>
      <p:sp>
        <p:nvSpPr>
          <p:cNvPr id="20" name="TextBox 3">
            <a:extLst>
              <a:ext uri="{FF2B5EF4-FFF2-40B4-BE49-F238E27FC236}">
                <a16:creationId xmlns:a16="http://schemas.microsoft.com/office/drawing/2014/main" id="{89EA74CD-7C66-4B77-605D-E0D86DB56FF2}"/>
              </a:ext>
            </a:extLst>
          </p:cNvPr>
          <p:cNvSpPr txBox="1"/>
          <p:nvPr/>
        </p:nvSpPr>
        <p:spPr>
          <a:xfrm>
            <a:off x="4781570" y="5645888"/>
            <a:ext cx="3054625" cy="795054"/>
          </a:xfrm>
          <a:prstGeom prst="rect">
            <a:avLst/>
          </a:prstGeom>
          <a:noFill/>
          <a:ln w="9525">
            <a:noFill/>
          </a:ln>
        </p:spPr>
        <p:txBody>
          <a:bodyPr wrap="square" lIns="0" tIns="0" rIns="0" bIns="0" rtlCol="0" anchor="t">
            <a:noAutofit/>
          </a:bodyPr>
          <a:lstStyle/>
          <a:p>
            <a:pPr>
              <a:lnSpc>
                <a:spcPct val="200000"/>
              </a:lnSpc>
              <a:buClr>
                <a:srgbClr val="1A3A64"/>
              </a:buClr>
            </a:pPr>
            <a:r>
              <a:rPr lang="en-GB" sz="1400" b="1" noProof="0" dirty="0">
                <a:solidFill>
                  <a:srgbClr val="1A3A64"/>
                </a:solidFill>
                <a:latin typeface="Arial" panose="020B0604020202020204" pitchFamily="34" charset="0"/>
                <a:cs typeface="Arial" panose="020B0604020202020204" pitchFamily="34" charset="0"/>
              </a:rPr>
              <a:t>Reference</a:t>
            </a:r>
            <a:r>
              <a:rPr lang="en-GB" sz="1400" b="1" dirty="0">
                <a:solidFill>
                  <a:srgbClr val="1A3A64"/>
                </a:solidFill>
                <a:latin typeface="Arial" panose="020B0604020202020204" pitchFamily="34" charset="0"/>
                <a:cs typeface="Arial" panose="020B0604020202020204" pitchFamily="34" charset="0"/>
              </a:rPr>
              <a:t>: </a:t>
            </a:r>
            <a:r>
              <a:rPr lang="en-GB" sz="1400" dirty="0">
                <a:solidFill>
                  <a:srgbClr val="1A3A64"/>
                </a:solidFill>
                <a:latin typeface="Arial" panose="020B0604020202020204" pitchFamily="34" charset="0"/>
                <a:cs typeface="Arial" panose="020B0604020202020204" pitchFamily="34" charset="0"/>
              </a:rPr>
              <a:t>SAEY and al, 2010.</a:t>
            </a: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pic>
        <p:nvPicPr>
          <p:cNvPr id="6" name="Image 5"/>
          <p:cNvPicPr>
            <a:picLocks noChangeAspect="1"/>
          </p:cNvPicPr>
          <p:nvPr/>
        </p:nvPicPr>
        <p:blipFill rotWithShape="1">
          <a:blip r:embed="rId6">
            <a:extLst>
              <a:ext uri="{28A0092B-C50C-407E-A947-70E740481C1C}">
                <a14:useLocalDpi xmlns:a14="http://schemas.microsoft.com/office/drawing/2010/main" val="0"/>
              </a:ext>
            </a:extLst>
          </a:blip>
          <a:srcRect t="25469" r="30095"/>
          <a:stretch/>
        </p:blipFill>
        <p:spPr>
          <a:xfrm>
            <a:off x="8060601" y="1933976"/>
            <a:ext cx="4068000" cy="3046460"/>
          </a:xfrm>
          <a:prstGeom prst="rect">
            <a:avLst/>
          </a:prstGeom>
        </p:spPr>
      </p:pic>
      <p:sp>
        <p:nvSpPr>
          <p:cNvPr id="21" name="TextBox 3">
            <a:extLst>
              <a:ext uri="{FF2B5EF4-FFF2-40B4-BE49-F238E27FC236}">
                <a16:creationId xmlns:a16="http://schemas.microsoft.com/office/drawing/2014/main" id="{89EA74CD-7C66-4B77-605D-E0D86DB56FF2}"/>
              </a:ext>
            </a:extLst>
          </p:cNvPr>
          <p:cNvSpPr txBox="1"/>
          <p:nvPr/>
        </p:nvSpPr>
        <p:spPr>
          <a:xfrm>
            <a:off x="8060600" y="4905485"/>
            <a:ext cx="4262779" cy="962277"/>
          </a:xfrm>
          <a:prstGeom prst="rect">
            <a:avLst/>
          </a:prstGeom>
          <a:noFill/>
          <a:ln w="9525">
            <a:noFill/>
          </a:ln>
        </p:spPr>
        <p:txBody>
          <a:bodyPr wrap="square" lIns="0" tIns="0" rIns="0" bIns="0" rtlCol="0" anchor="t">
            <a:noAutofit/>
          </a:bodyPr>
          <a:lstStyle/>
          <a:p>
            <a:pPr>
              <a:lnSpc>
                <a:spcPct val="200000"/>
              </a:lnSpc>
              <a:buClr>
                <a:srgbClr val="1A3A64"/>
              </a:buClr>
            </a:pPr>
            <a:r>
              <a:rPr lang="en-GB" sz="1400" b="1" dirty="0">
                <a:solidFill>
                  <a:srgbClr val="1A3A64"/>
                </a:solidFill>
                <a:latin typeface="Arial" panose="020B0604020202020204" pitchFamily="34" charset="0"/>
                <a:cs typeface="Arial" panose="020B0604020202020204" pitchFamily="34" charset="0"/>
              </a:rPr>
              <a:t>NTP source strength [Bq/d]: </a:t>
            </a:r>
            <a:r>
              <a:rPr lang="en-GB" sz="1400" dirty="0">
                <a:solidFill>
                  <a:srgbClr val="0070C0"/>
                </a:solidFill>
                <a:latin typeface="Arial" panose="020B0604020202020204" pitchFamily="34" charset="0"/>
                <a:cs typeface="Arial" panose="020B0604020202020204" pitchFamily="34" charset="0"/>
              </a:rPr>
              <a:t>3.06e+15</a:t>
            </a:r>
            <a:r>
              <a:rPr lang="en-GB" sz="1400" dirty="0">
                <a:solidFill>
                  <a:srgbClr val="1A3A64"/>
                </a:solidFill>
                <a:latin typeface="Arial" panose="020B0604020202020204" pitchFamily="34" charset="0"/>
                <a:cs typeface="Arial" panose="020B0604020202020204" pitchFamily="34" charset="0"/>
              </a:rPr>
              <a:t> in 2014. </a:t>
            </a:r>
          </a:p>
          <a:p>
            <a:pPr>
              <a:buClr>
                <a:srgbClr val="1A3A64"/>
              </a:buClr>
            </a:pPr>
            <a:r>
              <a:rPr lang="en-GB" sz="1400" dirty="0">
                <a:solidFill>
                  <a:srgbClr val="1A3A64"/>
                </a:solidFill>
                <a:latin typeface="Arial" panose="020B0604020202020204" pitchFamily="34" charset="0"/>
                <a:cs typeface="Arial" panose="020B0604020202020204" pitchFamily="34" charset="0"/>
              </a:rPr>
              <a:t>Compare with the value of </a:t>
            </a:r>
            <a:r>
              <a:rPr lang="en-GB" sz="1400" b="1" dirty="0">
                <a:solidFill>
                  <a:srgbClr val="1A3A64"/>
                </a:solidFill>
                <a:latin typeface="Arial" panose="020B0604020202020204" pitchFamily="34" charset="0"/>
                <a:cs typeface="Arial" panose="020B0604020202020204" pitchFamily="34" charset="0"/>
              </a:rPr>
              <a:t>Eslinger et al. </a:t>
            </a:r>
            <a:r>
              <a:rPr lang="en-US" sz="1400" b="1" dirty="0">
                <a:solidFill>
                  <a:srgbClr val="1A3A64"/>
                </a:solidFill>
                <a:latin typeface="Arial" panose="020B0604020202020204" pitchFamily="34" charset="0"/>
                <a:cs typeface="Arial" panose="020B0604020202020204" pitchFamily="34" charset="0"/>
              </a:rPr>
              <a:t>(2014) </a:t>
            </a:r>
            <a:r>
              <a:rPr lang="en-US" sz="1400" dirty="0">
                <a:solidFill>
                  <a:srgbClr val="1A3A64"/>
                </a:solidFill>
                <a:latin typeface="Arial" panose="020B0604020202020204" pitchFamily="34" charset="0"/>
                <a:cs typeface="Arial" panose="020B0604020202020204" pitchFamily="34" charset="0"/>
              </a:rPr>
              <a:t>[Bq/y]: 2.30e+16, i.e. </a:t>
            </a:r>
            <a:r>
              <a:rPr lang="en-US" sz="1400" dirty="0">
                <a:solidFill>
                  <a:srgbClr val="0070C0"/>
                </a:solidFill>
                <a:latin typeface="Arial" panose="020B0604020202020204" pitchFamily="34" charset="0"/>
                <a:cs typeface="Arial" panose="020B0604020202020204" pitchFamily="34" charset="0"/>
              </a:rPr>
              <a:t>daily release [Bq/d]: 6.30e+13</a:t>
            </a:r>
            <a:endParaRPr lang="en-GB" sz="1400" noProof="0" dirty="0">
              <a:solidFill>
                <a:srgbClr val="1A3A64"/>
              </a:solidFill>
              <a:latin typeface="Arial" panose="020B0604020202020204" pitchFamily="34" charset="0"/>
              <a:cs typeface="Arial" panose="020B0604020202020204" pitchFamily="34" charset="0"/>
            </a:endParaRPr>
          </a:p>
        </p:txBody>
      </p:sp>
      <p:grpSp>
        <p:nvGrpSpPr>
          <p:cNvPr id="3" name="Groupe 2"/>
          <p:cNvGrpSpPr/>
          <p:nvPr/>
        </p:nvGrpSpPr>
        <p:grpSpPr>
          <a:xfrm>
            <a:off x="0" y="1921886"/>
            <a:ext cx="4606201" cy="3112569"/>
            <a:chOff x="0" y="1921886"/>
            <a:chExt cx="4606201" cy="3112569"/>
          </a:xfrm>
        </p:grpSpPr>
        <p:pic>
          <p:nvPicPr>
            <p:cNvPr id="13" name="Image 12"/>
            <p:cNvPicPr>
              <a:picLocks noChangeAspect="1"/>
            </p:cNvPicPr>
            <p:nvPr/>
          </p:nvPicPr>
          <p:blipFill>
            <a:blip r:embed="rId7" cstate="hqprint">
              <a:extLst>
                <a:ext uri="{28A0092B-C50C-407E-A947-70E740481C1C}">
                  <a14:useLocalDpi xmlns:a14="http://schemas.microsoft.com/office/drawing/2010/main" val="0"/>
                </a:ext>
              </a:extLst>
            </a:blip>
            <a:srcRect r="21862"/>
            <a:stretch>
              <a:fillRect/>
            </a:stretch>
          </p:blipFill>
          <p:spPr>
            <a:xfrm>
              <a:off x="0" y="1921886"/>
              <a:ext cx="4606201" cy="3112569"/>
            </a:xfrm>
            <a:prstGeom prst="rect">
              <a:avLst/>
            </a:prstGeom>
          </p:spPr>
        </p:pic>
        <p:pic>
          <p:nvPicPr>
            <p:cNvPr id="8" name="Image 12">
              <a:extLst>
                <a:ext uri="{FF2B5EF4-FFF2-40B4-BE49-F238E27FC236}">
                  <a16:creationId xmlns:a16="http://schemas.microsoft.com/office/drawing/2014/main" id="{F457F638-8465-D333-93B9-16469864711D}"/>
                </a:ext>
              </a:extLst>
            </p:cNvPr>
            <p:cNvPicPr>
              <a:picLocks noChangeAspect="1"/>
            </p:cNvPicPr>
            <p:nvPr/>
          </p:nvPicPr>
          <p:blipFill>
            <a:blip r:embed="rId7" cstate="hqprint">
              <a:extLst>
                <a:ext uri="{28A0092B-C50C-407E-A947-70E740481C1C}">
                  <a14:useLocalDpi xmlns:a14="http://schemas.microsoft.com/office/drawing/2010/main" val="0"/>
                </a:ext>
              </a:extLst>
            </a:blip>
            <a:srcRect l="79149" r="3170" b="40352"/>
            <a:stretch>
              <a:fillRect/>
            </a:stretch>
          </p:blipFill>
          <p:spPr>
            <a:xfrm>
              <a:off x="110678" y="3191773"/>
              <a:ext cx="956123" cy="1326215"/>
            </a:xfrm>
            <a:prstGeom prst="rect">
              <a:avLst/>
            </a:prstGeom>
          </p:spPr>
        </p:pic>
      </p:grpSp>
      <p:sp>
        <p:nvSpPr>
          <p:cNvPr id="10" name="TextBox 3">
            <a:extLst>
              <a:ext uri="{FF2B5EF4-FFF2-40B4-BE49-F238E27FC236}">
                <a16:creationId xmlns:a16="http://schemas.microsoft.com/office/drawing/2014/main" id="{F30F16FF-4FAB-0F3B-1D37-D04C3CCBD192}"/>
              </a:ext>
            </a:extLst>
          </p:cNvPr>
          <p:cNvSpPr txBox="1"/>
          <p:nvPr/>
        </p:nvSpPr>
        <p:spPr>
          <a:xfrm>
            <a:off x="202116" y="6386524"/>
            <a:ext cx="966973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a:t>
            </a:r>
            <a:r>
              <a:rPr lang="en-US" sz="800" dirty="0">
                <a:solidFill>
                  <a:schemeClr val="bg1">
                    <a:lumMod val="65000"/>
                  </a:schemeClr>
                </a:solidFill>
              </a:rPr>
              <a:t>The views expressed on this presentation are those of the authors and do not necessarily reflect the view of any organization the authors are currently of have been previously affiliated with</a:t>
            </a:r>
            <a:r>
              <a:rPr lang="en-GB" sz="800" noProof="0" dirty="0">
                <a:solidFill>
                  <a:schemeClr val="bg1">
                    <a:lumMod val="65000"/>
                  </a:schemeClr>
                </a:solidFill>
              </a:rPr>
              <a:t>.</a:t>
            </a:r>
          </a:p>
        </p:txBody>
      </p:sp>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Template_CLEAN_250702</Template>
  <TotalTime>48</TotalTime>
  <Words>163</Words>
  <Application>Microsoft Office PowerPoint</Application>
  <PresentationFormat>Grand écran</PresentationFormat>
  <Paragraphs>15</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Aptos</vt:lpstr>
      <vt:lpstr>Aptos Display</vt:lpstr>
      <vt:lpstr>Arial</vt:lpstr>
      <vt:lpstr>Calibri</vt:lpstr>
      <vt:lpstr>Kabel LT Std Book</vt:lpstr>
      <vt:lpstr>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LENOVO</cp:lastModifiedBy>
  <cp:revision>14</cp:revision>
  <dcterms:created xsi:type="dcterms:W3CDTF">2025-08-20T10:38:08Z</dcterms:created>
  <dcterms:modified xsi:type="dcterms:W3CDTF">2025-08-24T19:28:57Z</dcterms:modified>
</cp:coreProperties>
</file>