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7" r:id="rId2"/>
    <p:sldId id="260" r:id="rId3"/>
    <p:sldId id="256" r:id="rId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5A9DDE9F-56A0-48E2-B182-B820FCE60929}">
          <p14:sldIdLst>
            <p14:sldId id="257"/>
            <p14:sldId id="260"/>
          </p14:sldIdLst>
        </p14:section>
        <p14:section name="Presentation Slides" id="{AA65376A-F1B8-4985-9D91-856E127C1E0B}">
          <p14:sldIdLst>
            <p14:sldId id="2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CBD9"/>
    <a:srgbClr val="1A3A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A23985-BCD1-426C-AC63-6B112347F15C}" v="11" dt="2025-08-29T14:45:51.0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4" autoAdjust="0"/>
    <p:restoredTop sz="95036" autoAdjust="0"/>
  </p:normalViewPr>
  <p:slideViewPr>
    <p:cSldViewPr snapToGrid="0">
      <p:cViewPr>
        <p:scale>
          <a:sx n="81" d="100"/>
          <a:sy n="81" d="100"/>
        </p:scale>
        <p:origin x="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notesMaster" Target="notesMasters/notesMaster1.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 Sherif Mohamed" userId="10b1fa16-887f-4e95-980a-255ac56c2362" providerId="ADAL" clId="{18A23985-BCD1-426C-AC63-6B112347F15C}"/>
    <pc:docChg chg="undo custSel modSld">
      <pc:chgData name="ALI Sherif Mohamed" userId="10b1fa16-887f-4e95-980a-255ac56c2362" providerId="ADAL" clId="{18A23985-BCD1-426C-AC63-6B112347F15C}" dt="2025-08-29T14:46:49.056" v="690" actId="20577"/>
      <pc:docMkLst>
        <pc:docMk/>
      </pc:docMkLst>
      <pc:sldChg chg="addSp delSp modSp mod">
        <pc:chgData name="ALI Sherif Mohamed" userId="10b1fa16-887f-4e95-980a-255ac56c2362" providerId="ADAL" clId="{18A23985-BCD1-426C-AC63-6B112347F15C}" dt="2025-08-29T14:45:57.581" v="681" actId="1076"/>
        <pc:sldMkLst>
          <pc:docMk/>
          <pc:sldMk cId="1154237620" sldId="256"/>
        </pc:sldMkLst>
        <pc:spChg chg="add mod">
          <ac:chgData name="ALI Sherif Mohamed" userId="10b1fa16-887f-4e95-980a-255ac56c2362" providerId="ADAL" clId="{18A23985-BCD1-426C-AC63-6B112347F15C}" dt="2025-08-29T14:45:57.581" v="681" actId="1076"/>
          <ac:spMkLst>
            <pc:docMk/>
            <pc:sldMk cId="1154237620" sldId="256"/>
            <ac:spMk id="3" creationId="{C2BB6E34-EE2F-9CFD-5AEE-7429D2259148}"/>
          </ac:spMkLst>
        </pc:spChg>
        <pc:spChg chg="mod">
          <ac:chgData name="ALI Sherif Mohamed" userId="10b1fa16-887f-4e95-980a-255ac56c2362" providerId="ADAL" clId="{18A23985-BCD1-426C-AC63-6B112347F15C}" dt="2025-08-29T10:05:51.528" v="197" actId="1036"/>
          <ac:spMkLst>
            <pc:docMk/>
            <pc:sldMk cId="1154237620" sldId="256"/>
            <ac:spMk id="8" creationId="{E90810EB-C9FE-C1F2-4CE1-32C95CB36FE8}"/>
          </ac:spMkLst>
        </pc:spChg>
        <pc:spChg chg="add mod">
          <ac:chgData name="ALI Sherif Mohamed" userId="10b1fa16-887f-4e95-980a-255ac56c2362" providerId="ADAL" clId="{18A23985-BCD1-426C-AC63-6B112347F15C}" dt="2025-08-29T10:06:05.422" v="219" actId="1036"/>
          <ac:spMkLst>
            <pc:docMk/>
            <pc:sldMk cId="1154237620" sldId="256"/>
            <ac:spMk id="9" creationId="{72912371-D5B4-0BB6-265E-AB6D30BDB51F}"/>
          </ac:spMkLst>
        </pc:spChg>
        <pc:spChg chg="add mod">
          <ac:chgData name="ALI Sherif Mohamed" userId="10b1fa16-887f-4e95-980a-255ac56c2362" providerId="ADAL" clId="{18A23985-BCD1-426C-AC63-6B112347F15C}" dt="2025-08-29T10:04:40.637" v="179" actId="1076"/>
          <ac:spMkLst>
            <pc:docMk/>
            <pc:sldMk cId="1154237620" sldId="256"/>
            <ac:spMk id="11" creationId="{7CAEDBD6-78DC-ABB0-69AF-9E9F844EC8BC}"/>
          </ac:spMkLst>
        </pc:spChg>
        <pc:spChg chg="add mod">
          <ac:chgData name="ALI Sherif Mohamed" userId="10b1fa16-887f-4e95-980a-255ac56c2362" providerId="ADAL" clId="{18A23985-BCD1-426C-AC63-6B112347F15C}" dt="2025-08-29T10:05:44.366" v="186" actId="1035"/>
          <ac:spMkLst>
            <pc:docMk/>
            <pc:sldMk cId="1154237620" sldId="256"/>
            <ac:spMk id="15" creationId="{86D672B8-3A2B-4E94-F1A6-52397A3705A3}"/>
          </ac:spMkLst>
        </pc:spChg>
        <pc:spChg chg="mod">
          <ac:chgData name="ALI Sherif Mohamed" userId="10b1fa16-887f-4e95-980a-255ac56c2362" providerId="ADAL" clId="{18A23985-BCD1-426C-AC63-6B112347F15C}" dt="2025-08-29T10:23:41.817" v="300" actId="14100"/>
          <ac:spMkLst>
            <pc:docMk/>
            <pc:sldMk cId="1154237620" sldId="256"/>
            <ac:spMk id="20" creationId="{1E89CD43-FF80-3593-7026-BDF338BBFF94}"/>
          </ac:spMkLst>
        </pc:spChg>
        <pc:spChg chg="mod">
          <ac:chgData name="ALI Sherif Mohamed" userId="10b1fa16-887f-4e95-980a-255ac56c2362" providerId="ADAL" clId="{18A23985-BCD1-426C-AC63-6B112347F15C}" dt="2025-08-29T12:25:29.055" v="632" actId="1035"/>
          <ac:spMkLst>
            <pc:docMk/>
            <pc:sldMk cId="1154237620" sldId="256"/>
            <ac:spMk id="21" creationId="{E5B67DD5-AF62-4996-BFC8-D0709EAAF04C}"/>
          </ac:spMkLst>
        </pc:spChg>
        <pc:spChg chg="add mod">
          <ac:chgData name="ALI Sherif Mohamed" userId="10b1fa16-887f-4e95-980a-255ac56c2362" providerId="ADAL" clId="{18A23985-BCD1-426C-AC63-6B112347F15C}" dt="2025-08-29T10:30:45.267" v="365" actId="1036"/>
          <ac:spMkLst>
            <pc:docMk/>
            <pc:sldMk cId="1154237620" sldId="256"/>
            <ac:spMk id="22" creationId="{7C086C84-3BF4-F75D-A2B6-8576BF642940}"/>
          </ac:spMkLst>
        </pc:spChg>
        <pc:spChg chg="add mod">
          <ac:chgData name="ALI Sherif Mohamed" userId="10b1fa16-887f-4e95-980a-255ac56c2362" providerId="ADAL" clId="{18A23985-BCD1-426C-AC63-6B112347F15C}" dt="2025-08-29T10:42:03.576" v="446" actId="14100"/>
          <ac:spMkLst>
            <pc:docMk/>
            <pc:sldMk cId="1154237620" sldId="256"/>
            <ac:spMk id="24" creationId="{492550D0-A9BA-E5BB-424C-FFE42C98C17F}"/>
          </ac:spMkLst>
        </pc:spChg>
        <pc:spChg chg="add mod">
          <ac:chgData name="ALI Sherif Mohamed" userId="10b1fa16-887f-4e95-980a-255ac56c2362" providerId="ADAL" clId="{18A23985-BCD1-426C-AC63-6B112347F15C}" dt="2025-08-29T12:23:29.271" v="607"/>
          <ac:spMkLst>
            <pc:docMk/>
            <pc:sldMk cId="1154237620" sldId="256"/>
            <ac:spMk id="26" creationId="{29500803-12E4-71E2-37D5-7E6D0F2F4D9F}"/>
          </ac:spMkLst>
        </pc:spChg>
        <pc:spChg chg="add mod">
          <ac:chgData name="ALI Sherif Mohamed" userId="10b1fa16-887f-4e95-980a-255ac56c2362" providerId="ADAL" clId="{18A23985-BCD1-426C-AC63-6B112347F15C}" dt="2025-08-29T12:25:22.310" v="626" actId="1035"/>
          <ac:spMkLst>
            <pc:docMk/>
            <pc:sldMk cId="1154237620" sldId="256"/>
            <ac:spMk id="28" creationId="{BD4D2FE4-3F1C-B82B-10E8-7B1461F67B2F}"/>
          </ac:spMkLst>
        </pc:spChg>
        <pc:picChg chg="del">
          <ac:chgData name="ALI Sherif Mohamed" userId="10b1fa16-887f-4e95-980a-255ac56c2362" providerId="ADAL" clId="{18A23985-BCD1-426C-AC63-6B112347F15C}" dt="2025-08-29T12:19:55.063" v="524" actId="478"/>
          <ac:picMkLst>
            <pc:docMk/>
            <pc:sldMk cId="1154237620" sldId="256"/>
            <ac:picMk id="3" creationId="{00000000-0000-0000-0000-000000000000}"/>
          </ac:picMkLst>
        </pc:picChg>
        <pc:picChg chg="mod modCrop">
          <ac:chgData name="ALI Sherif Mohamed" userId="10b1fa16-887f-4e95-980a-255ac56c2362" providerId="ADAL" clId="{18A23985-BCD1-426C-AC63-6B112347F15C}" dt="2025-08-29T12:25:18.710" v="622" actId="1035"/>
          <ac:picMkLst>
            <pc:docMk/>
            <pc:sldMk cId="1154237620" sldId="256"/>
            <ac:picMk id="4" creationId="{00000000-0000-0000-0000-000000000000}"/>
          </ac:picMkLst>
        </pc:picChg>
        <pc:picChg chg="mod modCrop">
          <ac:chgData name="ALI Sherif Mohamed" userId="10b1fa16-887f-4e95-980a-255ac56c2362" providerId="ADAL" clId="{18A23985-BCD1-426C-AC63-6B112347F15C}" dt="2025-08-29T10:21:17.790" v="222" actId="14100"/>
          <ac:picMkLst>
            <pc:docMk/>
            <pc:sldMk cId="1154237620" sldId="256"/>
            <ac:picMk id="10" creationId="{00000000-0000-0000-0000-000000000000}"/>
          </ac:picMkLst>
        </pc:picChg>
        <pc:picChg chg="mod modCrop">
          <ac:chgData name="ALI Sherif Mohamed" userId="10b1fa16-887f-4e95-980a-255ac56c2362" providerId="ADAL" clId="{18A23985-BCD1-426C-AC63-6B112347F15C}" dt="2025-08-29T10:06:01.232" v="212" actId="14100"/>
          <ac:picMkLst>
            <pc:docMk/>
            <pc:sldMk cId="1154237620" sldId="256"/>
            <ac:picMk id="13" creationId="{00000000-0000-0000-0000-000000000000}"/>
          </ac:picMkLst>
        </pc:picChg>
        <pc:picChg chg="mod modCrop">
          <ac:chgData name="ALI Sherif Mohamed" userId="10b1fa16-887f-4e95-980a-255ac56c2362" providerId="ADAL" clId="{18A23985-BCD1-426C-AC63-6B112347F15C}" dt="2025-08-29T10:32:27.209" v="386" actId="14100"/>
          <ac:picMkLst>
            <pc:docMk/>
            <pc:sldMk cId="1154237620" sldId="256"/>
            <ac:picMk id="14" creationId="{00000000-0000-0000-0000-000000000000}"/>
          </ac:picMkLst>
        </pc:picChg>
        <pc:picChg chg="mod modCrop">
          <ac:chgData name="ALI Sherif Mohamed" userId="10b1fa16-887f-4e95-980a-255ac56c2362" providerId="ADAL" clId="{18A23985-BCD1-426C-AC63-6B112347F15C}" dt="2025-08-29T10:30:41.911" v="363" actId="14100"/>
          <ac:picMkLst>
            <pc:docMk/>
            <pc:sldMk cId="1154237620" sldId="256"/>
            <ac:picMk id="18" creationId="{00000000-0000-0000-0000-000000000000}"/>
          </ac:picMkLst>
        </pc:picChg>
        <pc:picChg chg="add mod">
          <ac:chgData name="ALI Sherif Mohamed" userId="10b1fa16-887f-4e95-980a-255ac56c2362" providerId="ADAL" clId="{18A23985-BCD1-426C-AC63-6B112347F15C}" dt="2025-08-29T12:20:35.935" v="561" actId="1037"/>
          <ac:picMkLst>
            <pc:docMk/>
            <pc:sldMk cId="1154237620" sldId="256"/>
            <ac:picMk id="29" creationId="{80D58E79-E893-BE01-867E-81949789F9F1}"/>
          </ac:picMkLst>
        </pc:picChg>
        <pc:picChg chg="add mod">
          <ac:chgData name="ALI Sherif Mohamed" userId="10b1fa16-887f-4e95-980a-255ac56c2362" providerId="ADAL" clId="{18A23985-BCD1-426C-AC63-6B112347F15C}" dt="2025-08-29T12:20:41.274" v="562"/>
          <ac:picMkLst>
            <pc:docMk/>
            <pc:sldMk cId="1154237620" sldId="256"/>
            <ac:picMk id="30" creationId="{1BC38CB6-425F-DC42-9124-B66444688081}"/>
          </ac:picMkLst>
        </pc:picChg>
      </pc:sldChg>
      <pc:sldChg chg="addSp modSp mod">
        <pc:chgData name="ALI Sherif Mohamed" userId="10b1fa16-887f-4e95-980a-255ac56c2362" providerId="ADAL" clId="{18A23985-BCD1-426C-AC63-6B112347F15C}" dt="2025-08-29T14:46:10.043" v="682" actId="255"/>
        <pc:sldMkLst>
          <pc:docMk/>
          <pc:sldMk cId="223735078" sldId="257"/>
        </pc:sldMkLst>
        <pc:spChg chg="mod">
          <ac:chgData name="ALI Sherif Mohamed" userId="10b1fa16-887f-4e95-980a-255ac56c2362" providerId="ADAL" clId="{18A23985-BCD1-426C-AC63-6B112347F15C}" dt="2025-08-29T14:46:10.043" v="682" actId="255"/>
          <ac:spMkLst>
            <pc:docMk/>
            <pc:sldMk cId="223735078" sldId="257"/>
            <ac:spMk id="6" creationId="{5641CF85-E5C3-9FF3-BBD7-6666AB809856}"/>
          </ac:spMkLst>
        </pc:spChg>
        <pc:spChg chg="add mod">
          <ac:chgData name="ALI Sherif Mohamed" userId="10b1fa16-887f-4e95-980a-255ac56c2362" providerId="ADAL" clId="{18A23985-BCD1-426C-AC63-6B112347F15C}" dt="2025-08-29T10:50:32.465" v="511" actId="1076"/>
          <ac:spMkLst>
            <pc:docMk/>
            <pc:sldMk cId="223735078" sldId="257"/>
            <ac:spMk id="7" creationId="{5A3D36EA-AD9D-924A-EE93-5A95681E1B88}"/>
          </ac:spMkLst>
        </pc:spChg>
        <pc:spChg chg="mod">
          <ac:chgData name="ALI Sherif Mohamed" userId="10b1fa16-887f-4e95-980a-255ac56c2362" providerId="ADAL" clId="{18A23985-BCD1-426C-AC63-6B112347F15C}" dt="2025-08-29T10:47:40.451" v="487" actId="20577"/>
          <ac:spMkLst>
            <pc:docMk/>
            <pc:sldMk cId="223735078" sldId="257"/>
            <ac:spMk id="10" creationId="{3D37EAC3-90CD-EA42-4DD4-7E98DD56B841}"/>
          </ac:spMkLst>
        </pc:spChg>
        <pc:spChg chg="mod">
          <ac:chgData name="ALI Sherif Mohamed" userId="10b1fa16-887f-4e95-980a-255ac56c2362" providerId="ADAL" clId="{18A23985-BCD1-426C-AC63-6B112347F15C}" dt="2025-08-29T12:33:25.893" v="640" actId="20577"/>
          <ac:spMkLst>
            <pc:docMk/>
            <pc:sldMk cId="223735078" sldId="257"/>
            <ac:spMk id="12" creationId="{D704B700-9CAA-AD00-BCFB-1247EE1D285E}"/>
          </ac:spMkLst>
        </pc:spChg>
        <pc:spChg chg="mod">
          <ac:chgData name="ALI Sherif Mohamed" userId="10b1fa16-887f-4e95-980a-255ac56c2362" providerId="ADAL" clId="{18A23985-BCD1-426C-AC63-6B112347F15C}" dt="2025-08-29T13:31:18.004" v="670" actId="20577"/>
          <ac:spMkLst>
            <pc:docMk/>
            <pc:sldMk cId="223735078" sldId="257"/>
            <ac:spMk id="14" creationId="{D46122D2-621E-31CE-451D-B174F76F9990}"/>
          </ac:spMkLst>
        </pc:spChg>
        <pc:picChg chg="mod modCrop">
          <ac:chgData name="ALI Sherif Mohamed" userId="10b1fa16-887f-4e95-980a-255ac56c2362" providerId="ADAL" clId="{18A23985-BCD1-426C-AC63-6B112347F15C}" dt="2025-08-29T10:49:56.288" v="509" actId="1037"/>
          <ac:picMkLst>
            <pc:docMk/>
            <pc:sldMk cId="223735078" sldId="257"/>
            <ac:picMk id="3" creationId="{00000000-0000-0000-0000-000000000000}"/>
          </ac:picMkLst>
        </pc:picChg>
        <pc:picChg chg="add mod">
          <ac:chgData name="ALI Sherif Mohamed" userId="10b1fa16-887f-4e95-980a-255ac56c2362" providerId="ADAL" clId="{18A23985-BCD1-426C-AC63-6B112347F15C}" dt="2025-08-29T10:49:54.778" v="504" actId="1037"/>
          <ac:picMkLst>
            <pc:docMk/>
            <pc:sldMk cId="223735078" sldId="257"/>
            <ac:picMk id="4" creationId="{59699C7B-0AB7-ED07-C969-91ED28921244}"/>
          </ac:picMkLst>
        </pc:picChg>
      </pc:sldChg>
      <pc:sldChg chg="addSp delSp modSp mod">
        <pc:chgData name="ALI Sherif Mohamed" userId="10b1fa16-887f-4e95-980a-255ac56c2362" providerId="ADAL" clId="{18A23985-BCD1-426C-AC63-6B112347F15C}" dt="2025-08-29T14:46:49.056" v="690" actId="20577"/>
        <pc:sldMkLst>
          <pc:docMk/>
          <pc:sldMk cId="3319973762" sldId="260"/>
        </pc:sldMkLst>
        <pc:spChg chg="mod">
          <ac:chgData name="ALI Sherif Mohamed" userId="10b1fa16-887f-4e95-980a-255ac56c2362" providerId="ADAL" clId="{18A23985-BCD1-426C-AC63-6B112347F15C}" dt="2025-08-29T14:46:49.056" v="690" actId="20577"/>
          <ac:spMkLst>
            <pc:docMk/>
            <pc:sldMk cId="3319973762" sldId="260"/>
            <ac:spMk id="8" creationId="{00000000-0000-0000-0000-000000000000}"/>
          </ac:spMkLst>
        </pc:spChg>
        <pc:graphicFrameChg chg="mod modGraphic">
          <ac:chgData name="ALI Sherif Mohamed" userId="10b1fa16-887f-4e95-980a-255ac56c2362" providerId="ADAL" clId="{18A23985-BCD1-426C-AC63-6B112347F15C}" dt="2025-08-29T14:46:40.434" v="683" actId="14100"/>
          <ac:graphicFrameMkLst>
            <pc:docMk/>
            <pc:sldMk cId="3319973762" sldId="260"/>
            <ac:graphicFrameMk id="21" creationId="{C59819A7-712D-B0D1-65EC-3F8E7F49004A}"/>
          </ac:graphicFrameMkLst>
        </pc:graphicFrameChg>
        <pc:picChg chg="mod modCrop">
          <ac:chgData name="ALI Sherif Mohamed" userId="10b1fa16-887f-4e95-980a-255ac56c2362" providerId="ADAL" clId="{18A23985-BCD1-426C-AC63-6B112347F15C}" dt="2025-08-29T10:45:19.683" v="470" actId="14100"/>
          <ac:picMkLst>
            <pc:docMk/>
            <pc:sldMk cId="3319973762" sldId="260"/>
            <ac:picMk id="2" creationId="{00000000-0000-0000-0000-000000000000}"/>
          </ac:picMkLst>
        </pc:picChg>
        <pc:picChg chg="mod modCrop">
          <ac:chgData name="ALI Sherif Mohamed" userId="10b1fa16-887f-4e95-980a-255ac56c2362" providerId="ADAL" clId="{18A23985-BCD1-426C-AC63-6B112347F15C}" dt="2025-08-29T10:44:30.907" v="464" actId="14100"/>
          <ac:picMkLst>
            <pc:docMk/>
            <pc:sldMk cId="3319973762" sldId="260"/>
            <ac:picMk id="9" creationId="{00000000-0000-0000-0000-000000000000}"/>
          </ac:picMkLst>
        </pc:picChg>
        <pc:picChg chg="del mod modCrop">
          <ac:chgData name="ALI Sherif Mohamed" userId="10b1fa16-887f-4e95-980a-255ac56c2362" providerId="ADAL" clId="{18A23985-BCD1-426C-AC63-6B112347F15C}" dt="2025-08-29T12:19:42.133" v="521" actId="478"/>
          <ac:picMkLst>
            <pc:docMk/>
            <pc:sldMk cId="3319973762" sldId="260"/>
            <ac:picMk id="11" creationId="{00000000-0000-0000-0000-000000000000}"/>
          </ac:picMkLst>
        </pc:picChg>
        <pc:picChg chg="add mod">
          <ac:chgData name="ALI Sherif Mohamed" userId="10b1fa16-887f-4e95-980a-255ac56c2362" providerId="ADAL" clId="{18A23985-BCD1-426C-AC63-6B112347F15C}" dt="2025-08-29T12:20:24.573" v="544" actId="1037"/>
          <ac:picMkLst>
            <pc:docMk/>
            <pc:sldMk cId="3319973762" sldId="260"/>
            <ac:picMk id="22" creationId="{881CB016-80C5-9434-3F66-2B01FCF8240D}"/>
          </ac:picMkLst>
        </pc:picChg>
        <pc:picChg chg="add mod">
          <ac:chgData name="ALI Sherif Mohamed" userId="10b1fa16-887f-4e95-980a-255ac56c2362" providerId="ADAL" clId="{18A23985-BCD1-426C-AC63-6B112347F15C}" dt="2025-08-29T12:20:28.014" v="554" actId="1037"/>
          <ac:picMkLst>
            <pc:docMk/>
            <pc:sldMk cId="3319973762" sldId="260"/>
            <ac:picMk id="23" creationId="{00F8988C-8BE0-8332-7734-38BFDCDE477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735F6C-84D2-4E40-96EA-7DB8DFD99EEC}" type="datetimeFigureOut">
              <a:rPr lang="en-GB" smtClean="0"/>
              <a:t>31/08/2025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C8BD34-EB54-4046-9251-241D590B5A08}" type="slidenum">
              <a:rPr lang="en-GB" smtClean="0"/>
              <a:t>‹#›</a:t>
            </a:fld>
            <a:endParaRPr lang="en-GB"/>
          </a:p>
        </p:txBody>
      </p:sp>
    </p:spTree>
    <p:extLst>
      <p:ext uri="{BB962C8B-B14F-4D97-AF65-F5344CB8AC3E}">
        <p14:creationId xmlns:p14="http://schemas.microsoft.com/office/powerpoint/2010/main" val="3561415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C8BD34-EB54-4046-9251-241D590B5A08}" type="slidenum">
              <a:rPr lang="en-GB" smtClean="0"/>
              <a:t>2</a:t>
            </a:fld>
            <a:endParaRPr lang="en-GB"/>
          </a:p>
        </p:txBody>
      </p:sp>
    </p:spTree>
    <p:extLst>
      <p:ext uri="{BB962C8B-B14F-4D97-AF65-F5344CB8AC3E}">
        <p14:creationId xmlns:p14="http://schemas.microsoft.com/office/powerpoint/2010/main" val="3133275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C8BD34-EB54-4046-9251-241D590B5A08}" type="slidenum">
              <a:rPr lang="en-GB" smtClean="0"/>
              <a:t>3</a:t>
            </a:fld>
            <a:endParaRPr lang="en-GB"/>
          </a:p>
        </p:txBody>
      </p:sp>
    </p:spTree>
    <p:extLst>
      <p:ext uri="{BB962C8B-B14F-4D97-AF65-F5344CB8AC3E}">
        <p14:creationId xmlns:p14="http://schemas.microsoft.com/office/powerpoint/2010/main" val="3351072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3EE1869-5269-CC07-95A4-938BB2367A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AT"/>
          </a:p>
        </p:txBody>
      </p:sp>
      <p:sp>
        <p:nvSpPr>
          <p:cNvPr id="3" name="Untertitel 2">
            <a:extLst>
              <a:ext uri="{FF2B5EF4-FFF2-40B4-BE49-F238E27FC236}">
                <a16:creationId xmlns="" xmlns:a16="http://schemas.microsoft.com/office/drawing/2014/main" id="{2A2D0BAD-BBCA-D82B-2CE6-14812CBCD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
        <p:nvSpPr>
          <p:cNvPr id="4" name="Datumsplatzhalter 3">
            <a:extLst>
              <a:ext uri="{FF2B5EF4-FFF2-40B4-BE49-F238E27FC236}">
                <a16:creationId xmlns="" xmlns:a16="http://schemas.microsoft.com/office/drawing/2014/main" id="{E93492FB-9762-1EA3-8568-54377AB86A31}"/>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5" name="Fußzeilenplatzhalter 4">
            <a:extLst>
              <a:ext uri="{FF2B5EF4-FFF2-40B4-BE49-F238E27FC236}">
                <a16:creationId xmlns="" xmlns:a16="http://schemas.microsoft.com/office/drawing/2014/main" id="{AC8554EC-8FB0-E226-92C6-A11275967BB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 xmlns:a16="http://schemas.microsoft.com/office/drawing/2014/main" id="{B3901AC1-1973-C97E-1C32-B35C6E179D17}"/>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2079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8BBE62C-B8DA-21FE-3717-7E3AE1352C7E}"/>
              </a:ext>
            </a:extLst>
          </p:cNvPr>
          <p:cNvSpPr>
            <a:spLocks noGrp="1"/>
          </p:cNvSpPr>
          <p:nvPr>
            <p:ph type="title"/>
          </p:nvPr>
        </p:nvSpPr>
        <p:spPr/>
        <p:txBody>
          <a:bodyPr/>
          <a:lstStyle/>
          <a:p>
            <a:r>
              <a:rPr lang="en-US"/>
              <a:t>Click to edit Master title style</a:t>
            </a:r>
            <a:endParaRPr lang="de-AT"/>
          </a:p>
        </p:txBody>
      </p:sp>
      <p:sp>
        <p:nvSpPr>
          <p:cNvPr id="3" name="Vertikaler Textplatzhalter 2">
            <a:extLst>
              <a:ext uri="{FF2B5EF4-FFF2-40B4-BE49-F238E27FC236}">
                <a16:creationId xmlns="" xmlns:a16="http://schemas.microsoft.com/office/drawing/2014/main" id="{0ED8C027-1CCC-AAB3-EB2B-8DBFA63D17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 xmlns:a16="http://schemas.microsoft.com/office/drawing/2014/main" id="{44ED7451-563E-EEFA-F37F-1177A4220626}"/>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5" name="Fußzeilenplatzhalter 4">
            <a:extLst>
              <a:ext uri="{FF2B5EF4-FFF2-40B4-BE49-F238E27FC236}">
                <a16:creationId xmlns="" xmlns:a16="http://schemas.microsoft.com/office/drawing/2014/main" id="{475871C2-9481-23A1-6D51-71521B62FBE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 xmlns:a16="http://schemas.microsoft.com/office/drawing/2014/main" id="{9C701441-382B-C63A-FF99-28B8A68123D2}"/>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620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 xmlns:a16="http://schemas.microsoft.com/office/drawing/2014/main" id="{D13415FA-D683-0C86-28DD-9D7E28548D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AT"/>
          </a:p>
        </p:txBody>
      </p:sp>
      <p:sp>
        <p:nvSpPr>
          <p:cNvPr id="3" name="Vertikaler Textplatzhalter 2">
            <a:extLst>
              <a:ext uri="{FF2B5EF4-FFF2-40B4-BE49-F238E27FC236}">
                <a16:creationId xmlns="" xmlns:a16="http://schemas.microsoft.com/office/drawing/2014/main" id="{C02826CD-D775-59F4-BFA8-F5154111EB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 xmlns:a16="http://schemas.microsoft.com/office/drawing/2014/main" id="{E58D66EB-FE3F-6B40-972C-8B5D57A0A146}"/>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5" name="Fußzeilenplatzhalter 4">
            <a:extLst>
              <a:ext uri="{FF2B5EF4-FFF2-40B4-BE49-F238E27FC236}">
                <a16:creationId xmlns="" xmlns:a16="http://schemas.microsoft.com/office/drawing/2014/main" id="{6F03E36A-1179-9DCA-14D7-A461F278EA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 xmlns:a16="http://schemas.microsoft.com/office/drawing/2014/main" id="{E39AF862-474C-293E-C9C5-EFE874F79FF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39868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260D616-9150-8F3E-6FBE-F751E77CDF87}"/>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 xmlns:a16="http://schemas.microsoft.com/office/drawing/2014/main" id="{C735E4BF-FDCD-FFBB-4D0C-39E150D36A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 xmlns:a16="http://schemas.microsoft.com/office/drawing/2014/main" id="{2000F0AA-E80D-5BC8-F4D2-94A672D584D7}"/>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5" name="Fußzeilenplatzhalter 4">
            <a:extLst>
              <a:ext uri="{FF2B5EF4-FFF2-40B4-BE49-F238E27FC236}">
                <a16:creationId xmlns="" xmlns:a16="http://schemas.microsoft.com/office/drawing/2014/main" id="{286EE4DF-C324-0266-C67C-B1BB588CC0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 xmlns:a16="http://schemas.microsoft.com/office/drawing/2014/main" id="{D7CEA5BF-39A4-41D5-13C7-118532E8FFD1}"/>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84942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0E6B60A-FD3E-1765-D5CB-105BC4E492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AT"/>
          </a:p>
        </p:txBody>
      </p:sp>
      <p:sp>
        <p:nvSpPr>
          <p:cNvPr id="3" name="Textplatzhalter 2">
            <a:extLst>
              <a:ext uri="{FF2B5EF4-FFF2-40B4-BE49-F238E27FC236}">
                <a16:creationId xmlns="" xmlns:a16="http://schemas.microsoft.com/office/drawing/2014/main" id="{80A6BAD0-EB56-D041-CB89-C903B52D4C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umsplatzhalter 3">
            <a:extLst>
              <a:ext uri="{FF2B5EF4-FFF2-40B4-BE49-F238E27FC236}">
                <a16:creationId xmlns="" xmlns:a16="http://schemas.microsoft.com/office/drawing/2014/main" id="{78699A2D-7445-8118-C132-359093F7ED16}"/>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5" name="Fußzeilenplatzhalter 4">
            <a:extLst>
              <a:ext uri="{FF2B5EF4-FFF2-40B4-BE49-F238E27FC236}">
                <a16:creationId xmlns="" xmlns:a16="http://schemas.microsoft.com/office/drawing/2014/main" id="{7066CC21-4A10-2E5E-1811-1B1A5CA36D0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 xmlns:a16="http://schemas.microsoft.com/office/drawing/2014/main" id="{2FEC5CDB-E094-3658-9593-29EFB7C03FF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58126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58E70FB-4890-3F05-1356-B62F6837A189}"/>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 xmlns:a16="http://schemas.microsoft.com/office/drawing/2014/main" id="{A0FCA0F9-2597-1F3F-4FD3-CB739AFC32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a:extLst>
              <a:ext uri="{FF2B5EF4-FFF2-40B4-BE49-F238E27FC236}">
                <a16:creationId xmlns="" xmlns:a16="http://schemas.microsoft.com/office/drawing/2014/main" id="{F4F59239-63FB-AAF0-E4BC-EEF28F5093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Datumsplatzhalter 4">
            <a:extLst>
              <a:ext uri="{FF2B5EF4-FFF2-40B4-BE49-F238E27FC236}">
                <a16:creationId xmlns="" xmlns:a16="http://schemas.microsoft.com/office/drawing/2014/main" id="{D1FCB0CA-F508-F112-C731-2E64CA7CAA78}"/>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6" name="Fußzeilenplatzhalter 5">
            <a:extLst>
              <a:ext uri="{FF2B5EF4-FFF2-40B4-BE49-F238E27FC236}">
                <a16:creationId xmlns="" xmlns:a16="http://schemas.microsoft.com/office/drawing/2014/main" id="{7E9BDECA-3B42-33FA-D220-2C4ED125528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 xmlns:a16="http://schemas.microsoft.com/office/drawing/2014/main" id="{C2322373-01F2-6BD5-ADBB-850485D323C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07765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2743586-6B9B-D0FE-9F5A-4611D157C260}"/>
              </a:ext>
            </a:extLst>
          </p:cNvPr>
          <p:cNvSpPr>
            <a:spLocks noGrp="1"/>
          </p:cNvSpPr>
          <p:nvPr>
            <p:ph type="title"/>
          </p:nvPr>
        </p:nvSpPr>
        <p:spPr>
          <a:xfrm>
            <a:off x="839788" y="365125"/>
            <a:ext cx="10515600" cy="1325563"/>
          </a:xfrm>
        </p:spPr>
        <p:txBody>
          <a:bodyPr/>
          <a:lstStyle/>
          <a:p>
            <a:r>
              <a:rPr lang="en-US"/>
              <a:t>Click to edit Master title style</a:t>
            </a:r>
            <a:endParaRPr lang="de-AT"/>
          </a:p>
        </p:txBody>
      </p:sp>
      <p:sp>
        <p:nvSpPr>
          <p:cNvPr id="3" name="Textplatzhalter 2">
            <a:extLst>
              <a:ext uri="{FF2B5EF4-FFF2-40B4-BE49-F238E27FC236}">
                <a16:creationId xmlns="" xmlns:a16="http://schemas.microsoft.com/office/drawing/2014/main" id="{D92BB6AC-10BB-66CD-8FA4-4FE25860E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a:extLst>
              <a:ext uri="{FF2B5EF4-FFF2-40B4-BE49-F238E27FC236}">
                <a16:creationId xmlns="" xmlns:a16="http://schemas.microsoft.com/office/drawing/2014/main" id="{C3226624-5BB7-475D-D61F-4A398C5E0D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a:extLst>
              <a:ext uri="{FF2B5EF4-FFF2-40B4-BE49-F238E27FC236}">
                <a16:creationId xmlns="" xmlns:a16="http://schemas.microsoft.com/office/drawing/2014/main" id="{4A3C304F-B265-FF1D-E93E-E546B1B53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a:extLst>
              <a:ext uri="{FF2B5EF4-FFF2-40B4-BE49-F238E27FC236}">
                <a16:creationId xmlns="" xmlns:a16="http://schemas.microsoft.com/office/drawing/2014/main" id="{F790861B-D46E-0A07-8D8A-74C11A5C31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Datumsplatzhalter 6">
            <a:extLst>
              <a:ext uri="{FF2B5EF4-FFF2-40B4-BE49-F238E27FC236}">
                <a16:creationId xmlns="" xmlns:a16="http://schemas.microsoft.com/office/drawing/2014/main" id="{A8319FD1-8EB5-7386-112B-2FC3DE28ED45}"/>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8" name="Fußzeilenplatzhalter 7">
            <a:extLst>
              <a:ext uri="{FF2B5EF4-FFF2-40B4-BE49-F238E27FC236}">
                <a16:creationId xmlns="" xmlns:a16="http://schemas.microsoft.com/office/drawing/2014/main" id="{D738F37E-8227-C5BA-017F-012F8B047AD4}"/>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 xmlns:a16="http://schemas.microsoft.com/office/drawing/2014/main" id="{8A09802C-D5EA-2E6E-1A09-CC414C3B971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947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8DA458B-16E3-B6D6-6430-3033C0EF15D8}"/>
              </a:ext>
            </a:extLst>
          </p:cNvPr>
          <p:cNvSpPr>
            <a:spLocks noGrp="1"/>
          </p:cNvSpPr>
          <p:nvPr>
            <p:ph type="title"/>
          </p:nvPr>
        </p:nvSpPr>
        <p:spPr/>
        <p:txBody>
          <a:bodyPr/>
          <a:lstStyle/>
          <a:p>
            <a:r>
              <a:rPr lang="en-US"/>
              <a:t>Click to edit Master title style</a:t>
            </a:r>
            <a:endParaRPr lang="de-AT"/>
          </a:p>
        </p:txBody>
      </p:sp>
      <p:sp>
        <p:nvSpPr>
          <p:cNvPr id="3" name="Datumsplatzhalter 2">
            <a:extLst>
              <a:ext uri="{FF2B5EF4-FFF2-40B4-BE49-F238E27FC236}">
                <a16:creationId xmlns="" xmlns:a16="http://schemas.microsoft.com/office/drawing/2014/main" id="{A013D3E3-66AA-1102-13EE-F026ED13ECFE}"/>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4" name="Fußzeilenplatzhalter 3">
            <a:extLst>
              <a:ext uri="{FF2B5EF4-FFF2-40B4-BE49-F238E27FC236}">
                <a16:creationId xmlns="" xmlns:a16="http://schemas.microsoft.com/office/drawing/2014/main" id="{7F7220D3-1B70-85EC-1B61-C2FA5000940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 xmlns:a16="http://schemas.microsoft.com/office/drawing/2014/main" id="{EDB5F4C2-0D9C-0052-6D88-CB9B63790C3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61256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 xmlns:a16="http://schemas.microsoft.com/office/drawing/2014/main" id="{D82213A4-E48F-6AEA-05B4-E0C148224B3C}"/>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3" name="Fußzeilenplatzhalter 2">
            <a:extLst>
              <a:ext uri="{FF2B5EF4-FFF2-40B4-BE49-F238E27FC236}">
                <a16:creationId xmlns="" xmlns:a16="http://schemas.microsoft.com/office/drawing/2014/main" id="{79DF17E6-A957-2DC1-05DF-BCE937F23D9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 xmlns:a16="http://schemas.microsoft.com/office/drawing/2014/main" id="{41AFAD21-3D79-CCC2-6406-21755C3FAFB0}"/>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8004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0008D36-B9E6-4456-E5DD-6BF010FCF5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Inhaltsplatzhalter 2">
            <a:extLst>
              <a:ext uri="{FF2B5EF4-FFF2-40B4-BE49-F238E27FC236}">
                <a16:creationId xmlns="" xmlns:a16="http://schemas.microsoft.com/office/drawing/2014/main" id="{B305C757-69C7-7392-4934-5005B43B39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a:extLst>
              <a:ext uri="{FF2B5EF4-FFF2-40B4-BE49-F238E27FC236}">
                <a16:creationId xmlns="" xmlns:a16="http://schemas.microsoft.com/office/drawing/2014/main" id="{9AF06286-9402-7133-2C42-E072EABF2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 xmlns:a16="http://schemas.microsoft.com/office/drawing/2014/main" id="{4386FCC9-2D9B-0132-AE91-07809B3194E9}"/>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6" name="Fußzeilenplatzhalter 5">
            <a:extLst>
              <a:ext uri="{FF2B5EF4-FFF2-40B4-BE49-F238E27FC236}">
                <a16:creationId xmlns="" xmlns:a16="http://schemas.microsoft.com/office/drawing/2014/main" id="{9B963375-1424-5BE9-5D5A-10BC80F4F89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 xmlns:a16="http://schemas.microsoft.com/office/drawing/2014/main" id="{1F5CEDF7-0B6B-15B2-A4AC-D04D5E1BF626}"/>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5279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9C65153-8FE7-02C5-27E0-3FD10EB785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Bildplatzhalter 2">
            <a:extLst>
              <a:ext uri="{FF2B5EF4-FFF2-40B4-BE49-F238E27FC236}">
                <a16:creationId xmlns="" xmlns:a16="http://schemas.microsoft.com/office/drawing/2014/main" id="{693D537C-6AC4-B5BE-49EC-FDA8A55E2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AT"/>
          </a:p>
        </p:txBody>
      </p:sp>
      <p:sp>
        <p:nvSpPr>
          <p:cNvPr id="4" name="Textplatzhalter 3">
            <a:extLst>
              <a:ext uri="{FF2B5EF4-FFF2-40B4-BE49-F238E27FC236}">
                <a16:creationId xmlns="" xmlns:a16="http://schemas.microsoft.com/office/drawing/2014/main" id="{8AB3DB66-5F86-204B-5FDC-920A3B675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 xmlns:a16="http://schemas.microsoft.com/office/drawing/2014/main" id="{4F38B14E-FA25-0A84-3CD5-4796AEE040A4}"/>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6" name="Fußzeilenplatzhalter 5">
            <a:extLst>
              <a:ext uri="{FF2B5EF4-FFF2-40B4-BE49-F238E27FC236}">
                <a16:creationId xmlns="" xmlns:a16="http://schemas.microsoft.com/office/drawing/2014/main" id="{3DD2ED25-6293-3332-54CF-F1C99A76D83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 xmlns:a16="http://schemas.microsoft.com/office/drawing/2014/main" id="{230BD201-E90E-75BE-7C53-6212036108D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5536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 xmlns:a16="http://schemas.microsoft.com/office/drawing/2014/main" id="{7E34011B-B6C4-D1B4-5659-189E50B41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 xmlns:a16="http://schemas.microsoft.com/office/drawing/2014/main" id="{05CF3D06-EB14-E216-1F24-D0D50B3094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 xmlns:a16="http://schemas.microsoft.com/office/drawing/2014/main" id="{E44C714D-AD6B-3B71-F291-0AF0F2D9F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204A99-DD2E-46A5-9E4A-9E0EB615E918}" type="datetimeFigureOut">
              <a:rPr lang="de-AT" smtClean="0"/>
              <a:t>31.08.2025</a:t>
            </a:fld>
            <a:endParaRPr lang="de-AT"/>
          </a:p>
        </p:txBody>
      </p:sp>
      <p:sp>
        <p:nvSpPr>
          <p:cNvPr id="5" name="Fußzeilenplatzhalter 4">
            <a:extLst>
              <a:ext uri="{FF2B5EF4-FFF2-40B4-BE49-F238E27FC236}">
                <a16:creationId xmlns="" xmlns:a16="http://schemas.microsoft.com/office/drawing/2014/main" id="{EC7138C1-F3F4-8177-60B1-35B748E93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 xmlns:a16="http://schemas.microsoft.com/office/drawing/2014/main" id="{E6AAEEA4-E31B-39A7-94EA-C19E72BAB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DCD3A-A287-4809-A4A9-44E456689E5A}" type="slidenum">
              <a:rPr lang="de-AT" smtClean="0"/>
              <a:t>‹#›</a:t>
            </a:fld>
            <a:endParaRPr lang="de-AT"/>
          </a:p>
        </p:txBody>
      </p:sp>
    </p:spTree>
    <p:extLst>
      <p:ext uri="{BB962C8B-B14F-4D97-AF65-F5344CB8AC3E}">
        <p14:creationId xmlns:p14="http://schemas.microsoft.com/office/powerpoint/2010/main" val="3234102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tif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tiff"/><Relationship Id="rId4"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Brief, Briefumschlag enthält.&#10;&#10;KI-generierte Inhalte können fehlerhaft sein.">
            <a:extLst>
              <a:ext uri="{FF2B5EF4-FFF2-40B4-BE49-F238E27FC236}">
                <a16:creationId xmlns="" xmlns:a16="http://schemas.microsoft.com/office/drawing/2014/main" id="{4212E3CC-C8F3-8724-236C-B7DF711CD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3">
            <a:extLst>
              <a:ext uri="{FF2B5EF4-FFF2-40B4-BE49-F238E27FC236}">
                <a16:creationId xmlns="" xmlns:a16="http://schemas.microsoft.com/office/drawing/2014/main" id="{5641CF85-E5C3-9FF3-BBD7-6666AB809856}"/>
              </a:ext>
            </a:extLst>
          </p:cNvPr>
          <p:cNvSpPr txBox="1"/>
          <p:nvPr/>
        </p:nvSpPr>
        <p:spPr>
          <a:xfrm>
            <a:off x="485775" y="1394253"/>
            <a:ext cx="10820400" cy="746575"/>
          </a:xfrm>
          <a:prstGeom prst="rect">
            <a:avLst/>
          </a:prstGeom>
          <a:noFill/>
        </p:spPr>
        <p:txBody>
          <a:bodyPr wrap="square" lIns="0" tIns="0" rIns="0" bIns="0" rtlCol="0" anchor="ctr">
            <a:noAutofit/>
          </a:bodyPr>
          <a:lstStyle/>
          <a:p>
            <a:r>
              <a:rPr lang="en-US" sz="2200" b="1" dirty="0">
                <a:latin typeface="Arial" panose="020B0604020202020204" pitchFamily="34" charset="0"/>
                <a:cs typeface="Arial" panose="020B0604020202020204" pitchFamily="34" charset="0"/>
              </a:rPr>
              <a:t>Earthquake-nuclear-explosion Discrimination using Discrete Wavelet Transform Machine Learning (DWTML) supervised techniques</a:t>
            </a:r>
            <a:endParaRPr lang="en-US" sz="2200" dirty="0">
              <a:latin typeface="Arial" panose="020B0604020202020204" pitchFamily="34" charset="0"/>
              <a:cs typeface="Arial" panose="020B0604020202020204" pitchFamily="34" charset="0"/>
            </a:endParaRPr>
          </a:p>
        </p:txBody>
      </p:sp>
      <p:sp>
        <p:nvSpPr>
          <p:cNvPr id="10" name="TextBox 3">
            <a:extLst>
              <a:ext uri="{FF2B5EF4-FFF2-40B4-BE49-F238E27FC236}">
                <a16:creationId xmlns="" xmlns:a16="http://schemas.microsoft.com/office/drawing/2014/main" id="{3D37EAC3-90CD-EA42-4DD4-7E98DD56B841}"/>
              </a:ext>
            </a:extLst>
          </p:cNvPr>
          <p:cNvSpPr txBox="1"/>
          <p:nvPr/>
        </p:nvSpPr>
        <p:spPr>
          <a:xfrm>
            <a:off x="947463" y="2344870"/>
            <a:ext cx="10272988" cy="502511"/>
          </a:xfrm>
          <a:prstGeom prst="rect">
            <a:avLst/>
          </a:prstGeom>
          <a:noFill/>
        </p:spPr>
        <p:txBody>
          <a:bodyPr wrap="square" lIns="0" tIns="0" rIns="0" bIns="0" rtlCol="0" anchor="ctr">
            <a:normAutofit/>
          </a:bodyPr>
          <a:lstStyle/>
          <a:p>
            <a:r>
              <a:rPr lang="en-US" dirty="0" err="1">
                <a:latin typeface="Arial" panose="020B0604020202020204" pitchFamily="34" charset="0"/>
                <a:cs typeface="Arial" panose="020B0604020202020204" pitchFamily="34" charset="0"/>
              </a:rPr>
              <a:t>Shimaa</a:t>
            </a:r>
            <a:r>
              <a:rPr lang="en-US" dirty="0">
                <a:latin typeface="Arial" panose="020B0604020202020204" pitchFamily="34" charset="0"/>
                <a:cs typeface="Arial" panose="020B0604020202020204" pitchFamily="34" charset="0"/>
              </a:rPr>
              <a:t> H. </a:t>
            </a:r>
            <a:r>
              <a:rPr lang="en-US" dirty="0" err="1" smtClean="0">
                <a:latin typeface="Arial" panose="020B0604020202020204" pitchFamily="34" charset="0"/>
                <a:cs typeface="Arial" panose="020B0604020202020204" pitchFamily="34" charset="0"/>
              </a:rPr>
              <a:t>Elkhouly</a:t>
            </a:r>
            <a:r>
              <a:rPr lang="en-GB" baseline="30000" dirty="0" smtClean="0">
                <a:solidFill>
                  <a:srgbClr val="1A3A64"/>
                </a:solidFill>
                <a:latin typeface="Arial" panose="020B0604020202020204" pitchFamily="34" charset="0"/>
                <a:cs typeface="Arial" panose="020B0604020202020204" pitchFamily="34" charset="0"/>
              </a:rPr>
              <a:t>(1*)</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Ghada</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Ali</a:t>
            </a:r>
            <a:r>
              <a:rPr lang="en-GB" baseline="30000" dirty="0" smtClean="0">
                <a:solidFill>
                  <a:srgbClr val="1A3A64"/>
                </a:solidFill>
                <a:latin typeface="Arial" panose="020B0604020202020204" pitchFamily="34" charset="0"/>
                <a:cs typeface="Arial" panose="020B0604020202020204" pitchFamily="34" charset="0"/>
              </a:rPr>
              <a:t>(1)</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&amp; Mahmoud </a:t>
            </a:r>
            <a:r>
              <a:rPr lang="en-US" dirty="0" smtClean="0">
                <a:latin typeface="Arial" panose="020B0604020202020204" pitchFamily="34" charset="0"/>
                <a:cs typeface="Arial" panose="020B0604020202020204" pitchFamily="34" charset="0"/>
              </a:rPr>
              <a:t>Salam</a:t>
            </a:r>
            <a:r>
              <a:rPr lang="en-GB" baseline="30000" dirty="0" smtClean="0">
                <a:solidFill>
                  <a:srgbClr val="1A3A64"/>
                </a:solidFill>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sp>
        <p:nvSpPr>
          <p:cNvPr id="12" name="Textfeld 11">
            <a:extLst>
              <a:ext uri="{FF2B5EF4-FFF2-40B4-BE49-F238E27FC236}">
                <a16:creationId xmlns="" xmlns:a16="http://schemas.microsoft.com/office/drawing/2014/main" id="{D704B700-9CAA-AD00-BCFB-1247EE1D285E}"/>
              </a:ext>
            </a:extLst>
          </p:cNvPr>
          <p:cNvSpPr txBox="1"/>
          <p:nvPr/>
        </p:nvSpPr>
        <p:spPr>
          <a:xfrm>
            <a:off x="947462" y="2980732"/>
            <a:ext cx="8058149" cy="594632"/>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n-US" sz="1400" dirty="0" smtClean="0"/>
              <a:t> </a:t>
            </a:r>
            <a:endParaRPr lang="en-US" sz="1400" dirty="0"/>
          </a:p>
          <a:p>
            <a:r>
              <a:rPr lang="en-GB" sz="1400" baseline="30000" dirty="0" smtClean="0"/>
              <a:t>(</a:t>
            </a:r>
            <a:r>
              <a:rPr lang="en-GB" sz="1400" baseline="30000" dirty="0" smtClean="0"/>
              <a:t>1) </a:t>
            </a:r>
            <a:r>
              <a:rPr lang="en-GB" sz="1400" dirty="0"/>
              <a:t>National Research Institute of Astronomy and Geophysics (NRIAG)</a:t>
            </a:r>
          </a:p>
        </p:txBody>
      </p:sp>
      <p:sp>
        <p:nvSpPr>
          <p:cNvPr id="14" name="TextBox 3">
            <a:extLst>
              <a:ext uri="{FF2B5EF4-FFF2-40B4-BE49-F238E27FC236}">
                <a16:creationId xmlns="" xmlns:a16="http://schemas.microsoft.com/office/drawing/2014/main" id="{D46122D2-621E-31CE-451D-B174F76F9990}"/>
              </a:ext>
            </a:extLst>
          </p:cNvPr>
          <p:cNvSpPr txBox="1"/>
          <p:nvPr/>
        </p:nvSpPr>
        <p:spPr>
          <a:xfrm>
            <a:off x="1298284" y="4115711"/>
            <a:ext cx="7707327" cy="1473958"/>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endParaRPr lang="en-GB" dirty="0"/>
          </a:p>
          <a:p>
            <a:r>
              <a:rPr lang="en-US" dirty="0"/>
              <a:t>Accurately distinguishing between nuclear explosions and earthquakes by manual discrimination or automatic discrimination is crucial in the field of seismic signal analysis. Multi resolution analysis (MRA) of Discrete Wavelet Transform (DWT) has emerged as an innovative approach to differentiate between seismic activities caused by earthquakes and those triggered by nuclear explosions. Utilizing waveforms from 295 nuclear explosions and 369 earthquakes, the proposed algorithm attains an 83% discrimination </a:t>
            </a:r>
            <a:r>
              <a:rPr lang="en-US" dirty="0" smtClean="0"/>
              <a:t>accuracy.</a:t>
            </a:r>
          </a:p>
          <a:p>
            <a:r>
              <a:rPr lang="en-US" dirty="0" smtClean="0"/>
              <a:t>.</a:t>
            </a:r>
            <a:endParaRPr lang="en-US" dirty="0"/>
          </a:p>
          <a:p>
            <a:r>
              <a:rPr lang="en-US" dirty="0"/>
              <a:t> </a:t>
            </a:r>
          </a:p>
        </p:txBody>
      </p:sp>
      <p:sp>
        <p:nvSpPr>
          <p:cNvPr id="2" name="Title 1">
            <a:extLst>
              <a:ext uri="{FF2B5EF4-FFF2-40B4-BE49-F238E27FC236}">
                <a16:creationId xmlns="" xmlns:a16="http://schemas.microsoft.com/office/drawing/2014/main" id="{2991A715-793F-3235-8617-18E9A2538876}"/>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smtClean="0">
                <a:solidFill>
                  <a:srgbClr val="1B3B65"/>
                </a:solidFill>
                <a:latin typeface="Arial" panose="020B0604020202020204" pitchFamily="34" charset="0"/>
                <a:cs typeface="Arial" panose="020B0604020202020204" pitchFamily="34" charset="0"/>
              </a:rPr>
              <a:t>P3.5-342</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rcRect l="20013" r="16780"/>
          <a:stretch>
            <a:fillRect/>
          </a:stretch>
        </p:blipFill>
        <p:spPr>
          <a:xfrm>
            <a:off x="10495389" y="2630207"/>
            <a:ext cx="885826" cy="839258"/>
          </a:xfrm>
          <a:prstGeom prst="rect">
            <a:avLst/>
          </a:prstGeom>
        </p:spPr>
      </p:pic>
      <p:sp>
        <p:nvSpPr>
          <p:cNvPr id="7" name="TextBox 3">
            <a:extLst>
              <a:ext uri="{FF2B5EF4-FFF2-40B4-BE49-F238E27FC236}">
                <a16:creationId xmlns="" xmlns:a16="http://schemas.microsoft.com/office/drawing/2014/main" id="{5A3D36EA-AD9D-924A-EE93-5A95681E1B88}"/>
              </a:ext>
            </a:extLst>
          </p:cNvPr>
          <p:cNvSpPr txBox="1"/>
          <p:nvPr/>
        </p:nvSpPr>
        <p:spPr>
          <a:xfrm>
            <a:off x="2632891" y="6459850"/>
            <a:ext cx="7111183"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de-AT" sz="800" dirty="0">
                <a:solidFill>
                  <a:schemeClr val="bg1">
                    <a:lumMod val="65000"/>
                  </a:schemeClr>
                </a:solidFill>
              </a:rPr>
              <a:t> </a:t>
            </a:r>
            <a:r>
              <a:rPr lang="en-US" sz="800" dirty="0">
                <a:solidFill>
                  <a:schemeClr val="bg1">
                    <a:lumMod val="65000"/>
                  </a:schemeClr>
                </a:solidFill>
              </a:rPr>
              <a:t>DISCLAIMER: </a:t>
            </a:r>
            <a:r>
              <a:rPr lang="en-GB" sz="800" dirty="0">
                <a:solidFill>
                  <a:schemeClr val="bg1">
                    <a:lumMod val="65000"/>
                  </a:schemeClr>
                </a:solidFill>
              </a:rPr>
              <a:t>The views expressed on this e-poster are those of the author and do not necessarily reflect the views of the CTBTO</a:t>
            </a:r>
            <a:endParaRPr lang="de-AT" sz="800" dirty="0">
              <a:solidFill>
                <a:schemeClr val="bg1">
                  <a:lumMod val="65000"/>
                </a:schemeClr>
              </a:solidFill>
            </a:endParaRPr>
          </a:p>
        </p:txBody>
      </p:sp>
    </p:spTree>
    <p:extLst>
      <p:ext uri="{BB962C8B-B14F-4D97-AF65-F5344CB8AC3E}">
        <p14:creationId xmlns:p14="http://schemas.microsoft.com/office/powerpoint/2010/main" val="223735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69792" y="0"/>
            <a:ext cx="6851904" cy="584775"/>
          </a:xfrm>
          <a:prstGeom prst="rect">
            <a:avLst/>
          </a:prstGeom>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Earthquake-nuclear-explosion Discrimination using Discrete Wavelet Transform Machine Learning (DWTML) supervised techniques</a:t>
            </a:r>
            <a:endParaRPr lang="en-US" sz="1600" dirty="0">
              <a:solidFill>
                <a:schemeClr val="bg1"/>
              </a:solidFill>
              <a:latin typeface="Arial" panose="020B0604020202020204" pitchFamily="34" charset="0"/>
              <a:cs typeface="Arial" panose="020B0604020202020204" pitchFamily="34" charset="0"/>
            </a:endParaRPr>
          </a:p>
        </p:txBody>
      </p:sp>
      <p:sp>
        <p:nvSpPr>
          <p:cNvPr id="12" name="TextBox 3">
            <a:extLst>
              <a:ext uri="{FF2B5EF4-FFF2-40B4-BE49-F238E27FC236}">
                <a16:creationId xmlns="" xmlns:a16="http://schemas.microsoft.com/office/drawing/2014/main" id="{3D37EAC3-90CD-EA42-4DD4-7E98DD56B841}"/>
              </a:ext>
            </a:extLst>
          </p:cNvPr>
          <p:cNvSpPr txBox="1"/>
          <p:nvPr/>
        </p:nvSpPr>
        <p:spPr>
          <a:xfrm>
            <a:off x="4508924" y="579679"/>
            <a:ext cx="3898097" cy="502511"/>
          </a:xfrm>
          <a:prstGeom prst="rect">
            <a:avLst/>
          </a:prstGeom>
          <a:noFill/>
        </p:spPr>
        <p:txBody>
          <a:bodyPr wrap="square" lIns="0" tIns="0" rIns="0" bIns="0" rtlCol="0" anchor="ctr">
            <a:normAutofit/>
          </a:bodyPr>
          <a:lstStyle/>
          <a:p>
            <a:r>
              <a:rPr lang="en-GB" sz="1200" dirty="0" err="1" smtClean="0">
                <a:solidFill>
                  <a:srgbClr val="1A3A64"/>
                </a:solidFill>
                <a:latin typeface="Arial" panose="020B0604020202020204" pitchFamily="34" charset="0"/>
                <a:cs typeface="Arial" panose="020B0604020202020204" pitchFamily="34" charset="0"/>
              </a:rPr>
              <a:t>Shimaa</a:t>
            </a:r>
            <a:r>
              <a:rPr lang="en-GB" sz="1200" dirty="0" smtClean="0">
                <a:solidFill>
                  <a:srgbClr val="1A3A64"/>
                </a:solidFill>
                <a:latin typeface="Arial" panose="020B0604020202020204" pitchFamily="34" charset="0"/>
                <a:cs typeface="Arial" panose="020B0604020202020204" pitchFamily="34" charset="0"/>
              </a:rPr>
              <a:t> </a:t>
            </a:r>
            <a:r>
              <a:rPr lang="en-GB" sz="1200" dirty="0">
                <a:solidFill>
                  <a:srgbClr val="1A3A64"/>
                </a:solidFill>
                <a:latin typeface="Arial" panose="020B0604020202020204" pitchFamily="34" charset="0"/>
                <a:cs typeface="Arial" panose="020B0604020202020204" pitchFamily="34" charset="0"/>
              </a:rPr>
              <a:t>H. </a:t>
            </a:r>
            <a:r>
              <a:rPr lang="en-GB" sz="1200" dirty="0" err="1" smtClean="0">
                <a:solidFill>
                  <a:srgbClr val="1A3A64"/>
                </a:solidFill>
                <a:latin typeface="Arial" panose="020B0604020202020204" pitchFamily="34" charset="0"/>
                <a:cs typeface="Arial" panose="020B0604020202020204" pitchFamily="34" charset="0"/>
              </a:rPr>
              <a:t>Elkhouly</a:t>
            </a:r>
            <a:r>
              <a:rPr lang="en-GB" sz="1200" dirty="0" smtClean="0">
                <a:solidFill>
                  <a:srgbClr val="1A3A64"/>
                </a:solidFill>
                <a:latin typeface="Arial" panose="020B0604020202020204" pitchFamily="34" charset="0"/>
                <a:cs typeface="Arial" panose="020B0604020202020204" pitchFamily="34" charset="0"/>
              </a:rPr>
              <a:t>, </a:t>
            </a:r>
            <a:r>
              <a:rPr lang="en-GB" sz="1200" dirty="0" err="1" smtClean="0">
                <a:solidFill>
                  <a:srgbClr val="1A3A64"/>
                </a:solidFill>
                <a:latin typeface="Arial" panose="020B0604020202020204" pitchFamily="34" charset="0"/>
                <a:cs typeface="Arial" panose="020B0604020202020204" pitchFamily="34" charset="0"/>
              </a:rPr>
              <a:t>Ghada</a:t>
            </a:r>
            <a:r>
              <a:rPr lang="en-GB" sz="1200" dirty="0" smtClean="0">
                <a:solidFill>
                  <a:srgbClr val="1A3A64"/>
                </a:solidFill>
                <a:latin typeface="Arial" panose="020B0604020202020204" pitchFamily="34" charset="0"/>
                <a:cs typeface="Arial" panose="020B0604020202020204" pitchFamily="34" charset="0"/>
              </a:rPr>
              <a:t> Ali &amp; Mahmoud Salam</a:t>
            </a:r>
            <a:endParaRPr lang="en-GB" sz="1200" dirty="0">
              <a:solidFill>
                <a:srgbClr val="1A3A64"/>
              </a:solidFill>
              <a:latin typeface="Arial" panose="020B0604020202020204" pitchFamily="34" charset="0"/>
              <a:cs typeface="Arial" panose="020B0604020202020204" pitchFamily="34" charset="0"/>
            </a:endParaRPr>
          </a:p>
        </p:txBody>
      </p:sp>
      <p:sp>
        <p:nvSpPr>
          <p:cNvPr id="13" name="Rectangle 12"/>
          <p:cNvSpPr/>
          <p:nvPr/>
        </p:nvSpPr>
        <p:spPr>
          <a:xfrm>
            <a:off x="11471778" y="753698"/>
            <a:ext cx="732893" cy="253916"/>
          </a:xfrm>
          <a:prstGeom prst="rect">
            <a:avLst/>
          </a:prstGeom>
        </p:spPr>
        <p:txBody>
          <a:bodyPr wrap="none">
            <a:spAutoFit/>
          </a:bodyPr>
          <a:lstStyle/>
          <a:p>
            <a:r>
              <a:rPr lang="en-GB" sz="1050" b="1" dirty="0" smtClean="0">
                <a:solidFill>
                  <a:srgbClr val="1B3B65"/>
                </a:solidFill>
                <a:latin typeface="Arial" panose="020B0604020202020204" pitchFamily="34" charset="0"/>
                <a:cs typeface="Arial" panose="020B0604020202020204" pitchFamily="34" charset="0"/>
              </a:rPr>
              <a:t>P3.5-342</a:t>
            </a:r>
            <a:endParaRPr lang="en-GB" sz="1050" b="1" dirty="0">
              <a:solidFill>
                <a:srgbClr val="1B3B65"/>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 xmlns:a16="http://schemas.microsoft.com/office/drawing/2014/main" id="{AF479ADF-EF81-3DEB-3F65-3D9A45852164}"/>
              </a:ext>
            </a:extLst>
          </p:cNvPr>
          <p:cNvSpPr txBox="1">
            <a:spLocks/>
          </p:cNvSpPr>
          <p:nvPr/>
        </p:nvSpPr>
        <p:spPr>
          <a:xfrm>
            <a:off x="160019" y="1075342"/>
            <a:ext cx="3798001" cy="396586"/>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solidFill>
                  <a:srgbClr val="1A3A64"/>
                </a:solidFill>
                <a:latin typeface="Arial" panose="020B0604020202020204" pitchFamily="34" charset="0"/>
                <a:cs typeface="Arial" panose="020B0604020202020204" pitchFamily="34" charset="0"/>
              </a:rPr>
              <a:t>Introduction</a:t>
            </a:r>
            <a:endParaRPr lang="x-none" sz="1400" dirty="0">
              <a:solidFill>
                <a:srgbClr val="1A3A64"/>
              </a:solidFill>
            </a:endParaRPr>
          </a:p>
        </p:txBody>
      </p:sp>
      <p:sp>
        <p:nvSpPr>
          <p:cNvPr id="16" name="TextBox 15">
            <a:extLst>
              <a:ext uri="{FF2B5EF4-FFF2-40B4-BE49-F238E27FC236}">
                <a16:creationId xmlns="" xmlns:a16="http://schemas.microsoft.com/office/drawing/2014/main" id="{D6FC2E78-74AC-D530-6430-DFBC5950A657}"/>
              </a:ext>
            </a:extLst>
          </p:cNvPr>
          <p:cNvSpPr txBox="1"/>
          <p:nvPr/>
        </p:nvSpPr>
        <p:spPr>
          <a:xfrm>
            <a:off x="0" y="1335515"/>
            <a:ext cx="3771739" cy="3416320"/>
          </a:xfrm>
          <a:prstGeom prst="rect">
            <a:avLst/>
          </a:prstGeom>
          <a:noFill/>
        </p:spPr>
        <p:txBody>
          <a:bodyPr wrap="square">
            <a:spAutoFit/>
          </a:bodyPr>
          <a:lstStyle/>
          <a:p>
            <a:pPr marL="171450" indent="-171450" algn="just">
              <a:buFont typeface="Arial" panose="020B0604020202020204" pitchFamily="34" charset="0"/>
              <a:buChar char="•"/>
            </a:pPr>
            <a:r>
              <a:rPr lang="en-US" sz="1200" dirty="0" smtClean="0">
                <a:latin typeface="Arial" panose="020B0604020202020204" pitchFamily="34" charset="0"/>
                <a:cs typeface="Arial" panose="020B0604020202020204" pitchFamily="34" charset="0"/>
              </a:rPr>
              <a:t>We </a:t>
            </a:r>
            <a:r>
              <a:rPr lang="en-US" sz="1200" dirty="0">
                <a:latin typeface="Arial" panose="020B0604020202020204" pitchFamily="34" charset="0"/>
                <a:cs typeface="Arial" panose="020B0604020202020204" pitchFamily="34" charset="0"/>
              </a:rPr>
              <a:t>aim to employ the wavelet transform technique for the precise classification of seismic events. The dataset consists of waveforms from 295 underground nuclear explosions conducted in </a:t>
            </a:r>
            <a:r>
              <a:rPr lang="en-US" sz="1200" dirty="0" smtClean="0">
                <a:latin typeface="Arial" panose="020B0604020202020204" pitchFamily="34" charset="0"/>
                <a:cs typeface="Arial" panose="020B0604020202020204" pitchFamily="34" charset="0"/>
              </a:rPr>
              <a:t>different regions worldwide with </a:t>
            </a:r>
            <a:r>
              <a:rPr lang="en-US" sz="1200" dirty="0">
                <a:latin typeface="Arial" panose="020B0604020202020204" pitchFamily="34" charset="0"/>
                <a:cs typeface="Arial" panose="020B0604020202020204" pitchFamily="34" charset="0"/>
              </a:rPr>
              <a:t>369 natural earthquakes from neighboring regions. All events fall within the same magnitude range of 4 ≤ </a:t>
            </a:r>
            <a:r>
              <a:rPr lang="en-US" sz="1200" dirty="0" err="1">
                <a:latin typeface="Arial" panose="020B0604020202020204" pitchFamily="34" charset="0"/>
                <a:cs typeface="Arial" panose="020B0604020202020204" pitchFamily="34" charset="0"/>
              </a:rPr>
              <a:t>mb</a:t>
            </a:r>
            <a:r>
              <a:rPr lang="en-US" sz="1200" dirty="0">
                <a:latin typeface="Arial" panose="020B0604020202020204" pitchFamily="34" charset="0"/>
                <a:cs typeface="Arial" panose="020B0604020202020204" pitchFamily="34" charset="0"/>
              </a:rPr>
              <a:t> ≤ </a:t>
            </a:r>
            <a:r>
              <a:rPr lang="en-US" sz="1200" dirty="0" smtClean="0">
                <a:latin typeface="Arial" panose="020B0604020202020204" pitchFamily="34" charset="0"/>
                <a:cs typeface="Arial" panose="020B0604020202020204" pitchFamily="34" charset="0"/>
              </a:rPr>
              <a:t>6.5. </a:t>
            </a:r>
          </a:p>
          <a:p>
            <a:pPr marL="171450" indent="-171450" algn="just">
              <a:buFont typeface="Arial" panose="020B0604020202020204" pitchFamily="34" charset="0"/>
              <a:buChar char="•"/>
            </a:pPr>
            <a:r>
              <a:rPr lang="en-US" sz="1200" dirty="0" smtClean="0">
                <a:latin typeface="Arial" panose="020B0604020202020204" pitchFamily="34" charset="0"/>
                <a:cs typeface="Arial" panose="020B0604020202020204" pitchFamily="34" charset="0"/>
              </a:rPr>
              <a:t>In </a:t>
            </a:r>
            <a:r>
              <a:rPr lang="en-US" sz="1200" dirty="0">
                <a:latin typeface="Arial" panose="020B0604020202020204" pitchFamily="34" charset="0"/>
                <a:cs typeface="Arial" panose="020B0604020202020204" pitchFamily="34" charset="0"/>
              </a:rPr>
              <a:t>this work, we propose a method to extract discriminative features using a wavelet filter bank. The algorithm is based on analyzing the energy distribution of seismic signals in the time-frequency </a:t>
            </a:r>
            <a:r>
              <a:rPr lang="en-US" sz="1200" dirty="0" smtClean="0">
                <a:latin typeface="Arial" panose="020B0604020202020204" pitchFamily="34" charset="0"/>
                <a:cs typeface="Arial" panose="020B0604020202020204" pitchFamily="34" charset="0"/>
              </a:rPr>
              <a:t>domain using MRA </a:t>
            </a:r>
            <a:r>
              <a:rPr lang="en-US" sz="1200" dirty="0">
                <a:latin typeface="Arial" panose="020B0604020202020204" pitchFamily="34" charset="0"/>
                <a:cs typeface="Arial" panose="020B0604020202020204" pitchFamily="34" charset="0"/>
              </a:rPr>
              <a:t>which decomposes the signal into approximation components (low-frequency content, denoted as S) and detail components (high-frequency content, denoted as D) across multiple levels of resolution. </a:t>
            </a:r>
            <a:endParaRPr lang="en-GB" sz="12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p:txBody>
      </p:sp>
      <p:pic>
        <p:nvPicPr>
          <p:cNvPr id="22" name="Picture 21">
            <a:extLst>
              <a:ext uri="{FF2B5EF4-FFF2-40B4-BE49-F238E27FC236}">
                <a16:creationId xmlns="" xmlns:a16="http://schemas.microsoft.com/office/drawing/2014/main" id="{881CB016-80C5-9434-3F66-2B01FCF8240D}"/>
              </a:ext>
            </a:extLst>
          </p:cNvPr>
          <p:cNvPicPr>
            <a:picLocks noChangeAspect="1"/>
          </p:cNvPicPr>
          <p:nvPr/>
        </p:nvPicPr>
        <p:blipFill>
          <a:blip r:embed="rId3"/>
          <a:srcRect l="20013" r="16780"/>
          <a:stretch>
            <a:fillRect/>
          </a:stretch>
        </p:blipFill>
        <p:spPr>
          <a:xfrm>
            <a:off x="11357478" y="6083037"/>
            <a:ext cx="840898" cy="796692"/>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18021" t="3945" r="22756" b="13893"/>
          <a:stretch/>
        </p:blipFill>
        <p:spPr>
          <a:xfrm>
            <a:off x="4059040" y="1361631"/>
            <a:ext cx="3214633" cy="2419717"/>
          </a:xfrm>
          <a:prstGeom prst="rect">
            <a:avLst/>
          </a:prstGeom>
        </p:spPr>
      </p:pic>
      <p:sp>
        <p:nvSpPr>
          <p:cNvPr id="15" name="Rectangle 14"/>
          <p:cNvSpPr/>
          <p:nvPr/>
        </p:nvSpPr>
        <p:spPr>
          <a:xfrm>
            <a:off x="4491668" y="3660679"/>
            <a:ext cx="2759090" cy="400110"/>
          </a:xfrm>
          <a:prstGeom prst="rect">
            <a:avLst/>
          </a:prstGeom>
        </p:spPr>
        <p:txBody>
          <a:bodyPr wrap="none">
            <a:spAutoFit/>
          </a:bodyPr>
          <a:lstStyle/>
          <a:p>
            <a:pPr marR="457200" algn="ctr">
              <a:lnSpc>
                <a:spcPct val="200000"/>
              </a:lnSpc>
            </a:pPr>
            <a:r>
              <a:rPr lang="en-US" sz="1000" kern="100" dirty="0">
                <a:latin typeface="Times New Roman" panose="02020603050405020304" pitchFamily="18" charset="0"/>
                <a:ea typeface="Calibri" panose="020F0502020204030204" pitchFamily="34" charset="0"/>
                <a:cs typeface="Arial" panose="020B0604020202020204" pitchFamily="34" charset="0"/>
              </a:rPr>
              <a:t>Figure </a:t>
            </a:r>
            <a:r>
              <a:rPr lang="en-US" sz="1000" kern="100" dirty="0" smtClean="0">
                <a:latin typeface="Times New Roman" panose="02020603050405020304" pitchFamily="18" charset="0"/>
                <a:ea typeface="Calibri" panose="020F0502020204030204" pitchFamily="34" charset="0"/>
                <a:cs typeface="Arial" panose="020B0604020202020204" pitchFamily="34" charset="0"/>
              </a:rPr>
              <a:t>(2). </a:t>
            </a:r>
            <a:r>
              <a:rPr lang="en-US" sz="1000" kern="100" dirty="0">
                <a:latin typeface="Times New Roman" panose="02020603050405020304" pitchFamily="18" charset="0"/>
                <a:ea typeface="Calibri" panose="020F0502020204030204" pitchFamily="34" charset="0"/>
                <a:cs typeface="Arial" panose="020B0604020202020204" pitchFamily="34" charset="0"/>
              </a:rPr>
              <a:t>Proposed Model of this Study</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738" y="4532324"/>
            <a:ext cx="3097441" cy="1978355"/>
          </a:xfrm>
          <a:prstGeom prst="rect">
            <a:avLst/>
          </a:prstGeom>
        </p:spPr>
      </p:pic>
      <p:sp>
        <p:nvSpPr>
          <p:cNvPr id="4" name="Rectangle 3"/>
          <p:cNvSpPr/>
          <p:nvPr/>
        </p:nvSpPr>
        <p:spPr>
          <a:xfrm>
            <a:off x="330822" y="6481383"/>
            <a:ext cx="3456394" cy="356188"/>
          </a:xfrm>
          <a:prstGeom prst="rect">
            <a:avLst/>
          </a:prstGeom>
        </p:spPr>
        <p:txBody>
          <a:bodyPr wrap="none">
            <a:spAutoFit/>
          </a:bodyPr>
          <a:lstStyle/>
          <a:p>
            <a:pPr marR="457200" algn="ctr">
              <a:lnSpc>
                <a:spcPct val="200000"/>
              </a:lnSpc>
            </a:pPr>
            <a:r>
              <a:rPr lang="en-US" sz="1000" kern="100" dirty="0">
                <a:latin typeface="Times New Roman" panose="02020603050405020304" pitchFamily="18" charset="0"/>
                <a:ea typeface="Calibri" panose="020F0502020204030204" pitchFamily="34" charset="0"/>
                <a:cs typeface="Arial" panose="020B0604020202020204" pitchFamily="34" charset="0"/>
              </a:rPr>
              <a:t>Figure </a:t>
            </a:r>
            <a:r>
              <a:rPr lang="en-US" sz="1000" kern="100" dirty="0" smtClean="0">
                <a:latin typeface="Times New Roman" panose="02020603050405020304" pitchFamily="18" charset="0"/>
                <a:ea typeface="Calibri" panose="020F0502020204030204" pitchFamily="34" charset="0"/>
                <a:cs typeface="Arial" panose="020B0604020202020204" pitchFamily="34" charset="0"/>
              </a:rPr>
              <a:t>(1). </a:t>
            </a:r>
            <a:r>
              <a:rPr lang="en-US" sz="1000" kern="100" dirty="0">
                <a:latin typeface="Times New Roman" panose="02020603050405020304" pitchFamily="18" charset="0"/>
                <a:ea typeface="Calibri" panose="020F0502020204030204" pitchFamily="34" charset="0"/>
                <a:cs typeface="Arial" panose="020B0604020202020204" pitchFamily="34" charset="0"/>
              </a:rPr>
              <a:t>Frequency bands of each detail and smooth</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0" name="Title 1">
            <a:extLst>
              <a:ext uri="{FF2B5EF4-FFF2-40B4-BE49-F238E27FC236}">
                <a16:creationId xmlns="" xmlns:a16="http://schemas.microsoft.com/office/drawing/2014/main" id="{AF479ADF-EF81-3DEB-3F65-3D9A45852164}"/>
              </a:ext>
            </a:extLst>
          </p:cNvPr>
          <p:cNvSpPr txBox="1">
            <a:spLocks/>
          </p:cNvSpPr>
          <p:nvPr/>
        </p:nvSpPr>
        <p:spPr>
          <a:xfrm>
            <a:off x="3767357" y="1082190"/>
            <a:ext cx="3798001" cy="396586"/>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solidFill>
                  <a:srgbClr val="1A3A64"/>
                </a:solidFill>
                <a:latin typeface="Arial" panose="020B0604020202020204" pitchFamily="34" charset="0"/>
                <a:cs typeface="Arial" panose="020B0604020202020204" pitchFamily="34" charset="0"/>
              </a:rPr>
              <a:t>Methodology</a:t>
            </a:r>
            <a:endParaRPr lang="x-none" sz="1400" dirty="0">
              <a:solidFill>
                <a:srgbClr val="1A3A64"/>
              </a:solidFill>
            </a:endParaRPr>
          </a:p>
        </p:txBody>
      </p:sp>
      <mc:AlternateContent xmlns:mc="http://schemas.openxmlformats.org/markup-compatibility/2006">
        <mc:Choice xmlns:a14="http://schemas.microsoft.com/office/drawing/2010/main" Requires="a14">
          <p:sp>
            <p:nvSpPr>
              <p:cNvPr id="6" name="Rectangle 5"/>
              <p:cNvSpPr/>
              <p:nvPr/>
            </p:nvSpPr>
            <p:spPr>
              <a:xfrm>
                <a:off x="3688484" y="4119034"/>
                <a:ext cx="4036222" cy="2123658"/>
              </a:xfrm>
              <a:prstGeom prst="rect">
                <a:avLst/>
              </a:prstGeom>
            </p:spPr>
            <p:txBody>
              <a:bodyPr wrap="square">
                <a:spAutoFit/>
              </a:bodyPr>
              <a:lstStyle/>
              <a:p>
                <a:pPr marL="171450" indent="-171450">
                  <a:buFont typeface="Arial" panose="020B0604020202020204" pitchFamily="34" charset="0"/>
                  <a:buChar char="•"/>
                </a:pPr>
                <a:r>
                  <a:rPr lang="en-US" sz="1200" dirty="0">
                    <a:latin typeface="Arial" panose="020B0604020202020204" pitchFamily="34" charset="0"/>
                    <a:ea typeface="Calibri" panose="020F0502020204030204" pitchFamily="34" charset="0"/>
                    <a:cs typeface="Arial" panose="020B0604020202020204" pitchFamily="34" charset="0"/>
                  </a:rPr>
                  <a:t>Six different wavelet filters were utilized in this study: (</a:t>
                </a:r>
                <a:r>
                  <a:rPr lang="en-US" sz="1200" dirty="0" err="1">
                    <a:latin typeface="Arial" panose="020B0604020202020204" pitchFamily="34" charset="0"/>
                    <a:ea typeface="Calibri" panose="020F0502020204030204" pitchFamily="34" charset="0"/>
                    <a:cs typeface="Arial" panose="020B0604020202020204" pitchFamily="34" charset="0"/>
                  </a:rPr>
                  <a:t>Haar</a:t>
                </a:r>
                <a:r>
                  <a:rPr lang="en-US" sz="1200" dirty="0">
                    <a:latin typeface="Arial" panose="020B0604020202020204" pitchFamily="34" charset="0"/>
                    <a:ea typeface="Calibri" panose="020F0502020204030204" pitchFamily="34" charset="0"/>
                    <a:cs typeface="Arial" panose="020B0604020202020204" pitchFamily="34" charset="0"/>
                  </a:rPr>
                  <a:t>,</a:t>
                </a:r>
                <a14:m>
                  <m:oMath xmlns:m="http://schemas.openxmlformats.org/officeDocument/2006/math">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𝐷𝐵</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sz="1200" dirty="0">
                    <a:effectLst/>
                    <a:latin typeface="Arial" panose="020B0604020202020204" pitchFamily="34" charset="0"/>
                    <a:ea typeface="Calibri" panose="020F0502020204030204" pitchFamily="34" charset="0"/>
                    <a:cs typeface="Arial" panose="020B0604020202020204" pitchFamily="34" charset="0"/>
                  </a:rPr>
                  <a:t>,</a:t>
                </a:r>
                <a14:m>
                  <m:oMath xmlns:m="http://schemas.openxmlformats.org/officeDocument/2006/math">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𝐷𝐵</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3</m:t>
                        </m:r>
                      </m:sub>
                    </m:sSub>
                  </m:oMath>
                </a14:m>
                <a:r>
                  <a:rPr lang="en-US" sz="1200" dirty="0">
                    <a:effectLst/>
                    <a:latin typeface="Arial" panose="020B0604020202020204" pitchFamily="34" charset="0"/>
                    <a:ea typeface="Calibri" panose="020F0502020204030204" pitchFamily="34" charset="0"/>
                    <a:cs typeface="Arial" panose="020B0604020202020204" pitchFamily="34" charset="0"/>
                  </a:rPr>
                  <a:t>,</a:t>
                </a:r>
                <a14:m>
                  <m:oMath xmlns:m="http://schemas.openxmlformats.org/officeDocument/2006/math">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𝐷𝐵</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4</m:t>
                        </m:r>
                      </m:sub>
                    </m:sSub>
                  </m:oMath>
                </a14:m>
                <a:r>
                  <a:rPr lang="en-US" sz="1200" dirty="0">
                    <a:effectLst/>
                    <a:latin typeface="Arial" panose="020B0604020202020204" pitchFamily="34" charset="0"/>
                    <a:ea typeface="Calibri" panose="020F0502020204030204" pitchFamily="34" charset="0"/>
                    <a:cs typeface="Arial" panose="020B0604020202020204" pitchFamily="34" charset="0"/>
                  </a:rPr>
                  <a:t>,</a:t>
                </a:r>
                <a14:m>
                  <m:oMath xmlns:m="http://schemas.openxmlformats.org/officeDocument/2006/math">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𝐷𝐵</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8</m:t>
                        </m:r>
                      </m:sub>
                    </m:sSub>
                  </m:oMath>
                </a14:m>
                <a:r>
                  <a:rPr lang="en-US" sz="1200" dirty="0">
                    <a:effectLst/>
                    <a:latin typeface="Arial" panose="020B0604020202020204" pitchFamily="34" charset="0"/>
                    <a:ea typeface="Calibri" panose="020F0502020204030204" pitchFamily="34" charset="0"/>
                    <a:cs typeface="Arial" panose="020B0604020202020204" pitchFamily="34" charset="0"/>
                  </a:rPr>
                  <a:t>,</a:t>
                </a:r>
                <a14:m>
                  <m:oMath xmlns:m="http://schemas.openxmlformats.org/officeDocument/2006/math">
                    <m:sSub>
                      <m:sSubPr>
                        <m:ctrlPr>
                          <a:rPr lang="en-U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i="1">
                            <a:effectLst/>
                            <a:latin typeface="Cambria Math" panose="02040503050406030204" pitchFamily="18" charset="0"/>
                            <a:ea typeface="Calibri" panose="020F0502020204030204" pitchFamily="34" charset="0"/>
                            <a:cs typeface="Times New Roman" panose="02020603050405020304" pitchFamily="18" charset="0"/>
                          </a:rPr>
                          <m:t>𝐷𝐵</m:t>
                        </m:r>
                      </m:e>
                      <m:sub>
                        <m:r>
                          <a:rPr lang="en-US" sz="1200" i="1">
                            <a:effectLst/>
                            <a:latin typeface="Cambria Math" panose="02040503050406030204" pitchFamily="18" charset="0"/>
                            <a:ea typeface="Calibri" panose="020F0502020204030204" pitchFamily="34" charset="0"/>
                            <a:cs typeface="Times New Roman" panose="02020603050405020304" pitchFamily="18" charset="0"/>
                          </a:rPr>
                          <m:t>16</m:t>
                        </m:r>
                      </m:sub>
                    </m:sSub>
                  </m:oMath>
                </a14:m>
                <a:r>
                  <a:rPr lang="en-US" sz="1200" dirty="0">
                    <a:effectLst/>
                    <a:latin typeface="Arial" panose="020B0604020202020204" pitchFamily="34" charset="0"/>
                    <a:ea typeface="Calibri" panose="020F0502020204030204" pitchFamily="34" charset="0"/>
                    <a:cs typeface="Arial" panose="020B0604020202020204" pitchFamily="34" charset="0"/>
                  </a:rPr>
                  <a:t>). </a:t>
                </a:r>
                <a:endParaRPr lang="en-US" sz="1200" dirty="0" smtClean="0">
                  <a:effectLst/>
                  <a:latin typeface="Arial" panose="020B0604020202020204" pitchFamily="34" charset="0"/>
                  <a:ea typeface="Calibri" panose="020F0502020204030204" pitchFamily="34" charset="0"/>
                  <a:cs typeface="Arial" panose="020B0604020202020204" pitchFamily="34" charset="0"/>
                </a:endParaRPr>
              </a:p>
              <a:p>
                <a:pPr marL="171450" indent="-171450" algn="just">
                  <a:buFont typeface="Arial" panose="020B0604020202020204" pitchFamily="34" charset="0"/>
                  <a:buChar char="•"/>
                </a:pPr>
                <a:r>
                  <a:rPr lang="en-US" sz="1200" dirty="0">
                    <a:latin typeface="Arial" panose="020B0604020202020204" pitchFamily="34" charset="0"/>
                    <a:ea typeface="Calibri" panose="020F0502020204030204" pitchFamily="34" charset="0"/>
                    <a:cs typeface="Arial" panose="020B0604020202020204" pitchFamily="34" charset="0"/>
                  </a:rPr>
                  <a:t>In this study, eight machine learning (ML) algorithms were applied to discriminate between natural earthquakes and nuclear explosions. </a:t>
                </a:r>
                <a:r>
                  <a:rPr lang="en-US" sz="1200" dirty="0">
                    <a:latin typeface="Arial" panose="020B0604020202020204" pitchFamily="34" charset="0"/>
                    <a:ea typeface="Calibri" panose="020F0502020204030204" pitchFamily="34" charset="0"/>
                    <a:cs typeface="Arial" panose="020B0604020202020204" pitchFamily="34" charset="0"/>
                  </a:rPr>
                  <a:t>These models include both linear and non-linear classifiers: Logistic Regression (LR), Support Vector Machine (SVM), K-Nearest Neighbors (KNN), Decision Tree (DT), Random Forest (RF), Extreme Gradient Boosting (XGB), Voting Classifier, and Naive Bayes (NB</a:t>
                </a:r>
                <a:r>
                  <a:rPr lang="en-US" sz="1200" dirty="0" smtClean="0">
                    <a:latin typeface="Arial" panose="020B0604020202020204" pitchFamily="34" charset="0"/>
                    <a:ea typeface="Calibri" panose="020F0502020204030204" pitchFamily="34" charset="0"/>
                    <a:cs typeface="Arial" panose="020B0604020202020204" pitchFamily="34" charset="0"/>
                  </a:rPr>
                  <a:t>).</a:t>
                </a:r>
              </a:p>
              <a:p>
                <a:pPr algn="just"/>
                <a:endParaRPr lang="en-US" sz="1200" dirty="0">
                  <a:latin typeface="Arial" panose="020B0604020202020204" pitchFamily="34" charset="0"/>
                  <a:ea typeface="Calibri" panose="020F0502020204030204" pitchFamily="34" charset="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3688484" y="4119034"/>
                <a:ext cx="4036222" cy="2123658"/>
              </a:xfrm>
              <a:prstGeom prst="rect">
                <a:avLst/>
              </a:prstGeom>
              <a:blipFill rotWithShape="0">
                <a:blip r:embed="rId6"/>
                <a:stretch>
                  <a:fillRect t="-575" r="-151"/>
                </a:stretch>
              </a:blipFill>
            </p:spPr>
            <p:txBody>
              <a:bodyPr/>
              <a:lstStyle/>
              <a:p>
                <a:r>
                  <a:rPr lang="en-US">
                    <a:noFill/>
                  </a:rPr>
                  <a:t> </a:t>
                </a:r>
              </a:p>
            </p:txBody>
          </p:sp>
        </mc:Fallback>
      </mc:AlternateContent>
      <p:pic>
        <p:nvPicPr>
          <p:cNvPr id="21" name="Picture 20"/>
          <p:cNvPicPr/>
          <p:nvPr/>
        </p:nvPicPr>
        <p:blipFill>
          <a:blip r:embed="rId7" cstate="print">
            <a:extLst>
              <a:ext uri="{28A0092B-C50C-407E-A947-70E740481C1C}">
                <a14:useLocalDpi xmlns:a14="http://schemas.microsoft.com/office/drawing/2010/main" val="0"/>
              </a:ext>
            </a:extLst>
          </a:blip>
          <a:stretch>
            <a:fillRect/>
          </a:stretch>
        </p:blipFill>
        <p:spPr>
          <a:xfrm>
            <a:off x="7884054" y="1389869"/>
            <a:ext cx="3864924" cy="4596262"/>
          </a:xfrm>
          <a:prstGeom prst="rect">
            <a:avLst/>
          </a:prstGeom>
        </p:spPr>
      </p:pic>
      <p:sp>
        <p:nvSpPr>
          <p:cNvPr id="7" name="Rectangle 6"/>
          <p:cNvSpPr/>
          <p:nvPr/>
        </p:nvSpPr>
        <p:spPr>
          <a:xfrm>
            <a:off x="7824647" y="5951591"/>
            <a:ext cx="4013577" cy="707886"/>
          </a:xfrm>
          <a:prstGeom prst="rect">
            <a:avLst/>
          </a:prstGeom>
        </p:spPr>
        <p:txBody>
          <a:bodyPr wrap="square">
            <a:spAutoFit/>
          </a:bodyPr>
          <a:lstStyle/>
          <a:p>
            <a:pPr marR="457200" algn="ctr">
              <a:lnSpc>
                <a:spcPct val="200000"/>
              </a:lnSpc>
            </a:pPr>
            <a:r>
              <a:rPr lang="en-US" sz="1000" kern="100" dirty="0">
                <a:latin typeface="Arial" panose="020B0604020202020204" pitchFamily="34" charset="0"/>
                <a:ea typeface="Calibri" panose="020F0502020204030204" pitchFamily="34" charset="0"/>
                <a:cs typeface="Arial" panose="020B0604020202020204" pitchFamily="34" charset="0"/>
              </a:rPr>
              <a:t>Figure </a:t>
            </a:r>
            <a:r>
              <a:rPr lang="en-US" sz="1000" kern="100" dirty="0" smtClean="0">
                <a:latin typeface="Arial" panose="020B0604020202020204" pitchFamily="34" charset="0"/>
                <a:ea typeface="Calibri" panose="020F0502020204030204" pitchFamily="34" charset="0"/>
                <a:cs typeface="Arial" panose="020B0604020202020204" pitchFamily="34" charset="0"/>
              </a:rPr>
              <a:t>(3). </a:t>
            </a:r>
            <a:r>
              <a:rPr lang="en-US" sz="1000" kern="100" dirty="0" err="1" smtClean="0">
                <a:latin typeface="Arial" panose="020B0604020202020204" pitchFamily="34" charset="0"/>
                <a:ea typeface="Calibri" panose="020F0502020204030204" pitchFamily="34" charset="0"/>
                <a:cs typeface="Arial" panose="020B0604020202020204" pitchFamily="34" charset="0"/>
              </a:rPr>
              <a:t>Haar</a:t>
            </a:r>
            <a:r>
              <a:rPr lang="en-US" sz="1000" kern="100" dirty="0" smtClean="0">
                <a:latin typeface="Arial" panose="020B0604020202020204" pitchFamily="34" charset="0"/>
                <a:ea typeface="Calibri" panose="020F0502020204030204" pitchFamily="34" charset="0"/>
                <a:cs typeface="Arial" panose="020B0604020202020204" pitchFamily="34" charset="0"/>
              </a:rPr>
              <a:t> filter effect on earthquake and nuclear explosion at AAK station</a:t>
            </a:r>
            <a:endParaRPr lang="en-US" sz="1000" kern="1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19973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a:extLst>
              <a:ext uri="{FF2B5EF4-FFF2-40B4-BE49-F238E27FC236}">
                <a16:creationId xmlns="" xmlns:a16="http://schemas.microsoft.com/office/drawing/2014/main" id="{E5B67DD5-AF62-4996-BFC8-D0709EAAF04C}"/>
              </a:ext>
            </a:extLst>
          </p:cNvPr>
          <p:cNvSpPr txBox="1"/>
          <p:nvPr/>
        </p:nvSpPr>
        <p:spPr>
          <a:xfrm>
            <a:off x="4157245" y="4536831"/>
            <a:ext cx="7734640" cy="1994132"/>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algn="ctr">
              <a:spcAft>
                <a:spcPts val="600"/>
              </a:spcAft>
            </a:pPr>
            <a:r>
              <a:rPr lang="en-US" b="1" dirty="0" smtClean="0">
                <a:solidFill>
                  <a:srgbClr val="1A3A64"/>
                </a:solidFill>
                <a:ea typeface="+mj-ea"/>
              </a:rPr>
              <a:t>Conclusion</a:t>
            </a:r>
            <a:endParaRPr lang="en-GB" b="1" dirty="0">
              <a:solidFill>
                <a:srgbClr val="1A3A64"/>
              </a:solidFill>
              <a:ea typeface="+mj-ea"/>
            </a:endParaRPr>
          </a:p>
          <a:p>
            <a:pPr marL="171450" indent="-171450">
              <a:spcAft>
                <a:spcPts val="600"/>
              </a:spcAft>
              <a:buFont typeface="Arial" panose="020B0604020202020204" pitchFamily="34" charset="0"/>
              <a:buChar char="•"/>
            </a:pPr>
            <a:r>
              <a:rPr lang="en-US" sz="1200" dirty="0" smtClean="0"/>
              <a:t>Based </a:t>
            </a:r>
            <a:r>
              <a:rPr lang="en-US" sz="1200" dirty="0"/>
              <a:t>on the findings, the third detail component extracted using the DB3 wavelet filter in combination with the Random Forest (RF) algorithm demonstrated the most effective individual performance, achieving an AUC of 77.5%. Notably, this performance is equivalent to the accuracy obtained when applying time-domain waveforms </a:t>
            </a:r>
            <a:r>
              <a:rPr lang="en-US" sz="1200" dirty="0" smtClean="0"/>
              <a:t>   discriminating </a:t>
            </a:r>
            <a:r>
              <a:rPr lang="en-US" sz="1200" dirty="0"/>
              <a:t>between earthquakes and nuclear explosions.</a:t>
            </a:r>
          </a:p>
          <a:p>
            <a:pPr marL="171450" indent="-171450">
              <a:buFont typeface="Arial" panose="020B0604020202020204" pitchFamily="34" charset="0"/>
              <a:buChar char="•"/>
            </a:pPr>
            <a:r>
              <a:rPr lang="en-US" sz="1200" dirty="0" smtClean="0"/>
              <a:t>This </a:t>
            </a:r>
            <a:r>
              <a:rPr lang="en-US" sz="1200" dirty="0"/>
              <a:t>study applied 20 different combined </a:t>
            </a:r>
            <a:r>
              <a:rPr lang="en-US" sz="1200" dirty="0" smtClean="0"/>
              <a:t>input C1 &amp; C7 achieved </a:t>
            </a:r>
            <a:r>
              <a:rPr lang="en-US" sz="1200" dirty="0"/>
              <a:t>the highest </a:t>
            </a:r>
            <a:r>
              <a:rPr lang="en-US" sz="1200" dirty="0" smtClean="0"/>
              <a:t>AUC accuracy reaching </a:t>
            </a:r>
            <a:r>
              <a:rPr lang="en-US" sz="1200" dirty="0"/>
              <a:t>83%. These results highlight </a:t>
            </a:r>
            <a:r>
              <a:rPr lang="en-US" sz="1200" dirty="0" smtClean="0"/>
              <a:t>the </a:t>
            </a:r>
            <a:r>
              <a:rPr lang="en-US" sz="1200" dirty="0"/>
              <a:t>effectiveness of combining multiple frequency </a:t>
            </a:r>
            <a:r>
              <a:rPr lang="en-US" sz="1200" dirty="0" smtClean="0"/>
              <a:t>component to </a:t>
            </a:r>
            <a:r>
              <a:rPr lang="en-US" sz="1200" dirty="0"/>
              <a:t>enhance the discriminative power of machine learning models in seismic event classification</a:t>
            </a:r>
            <a:r>
              <a:rPr lang="en-US" sz="1200" dirty="0" smtClean="0"/>
              <a:t>.</a:t>
            </a:r>
          </a:p>
          <a:p>
            <a:pPr marL="171450" indent="-171450">
              <a:buFont typeface="Arial" panose="020B0604020202020204" pitchFamily="34" charset="0"/>
              <a:buChar char="•"/>
            </a:pPr>
            <a:r>
              <a:rPr lang="en-US" sz="1200" dirty="0"/>
              <a:t>In the future, we aim to apply the same methodology using a larger dataset and explore additional </a:t>
            </a:r>
            <a:endParaRPr lang="en-US" sz="1200" dirty="0" smtClean="0"/>
          </a:p>
          <a:p>
            <a:pPr marL="171450" indent="-171450">
              <a:buFont typeface="Arial" panose="020B0604020202020204" pitchFamily="34" charset="0"/>
              <a:buChar char="•"/>
            </a:pPr>
            <a:r>
              <a:rPr lang="en-US" sz="1200" dirty="0" smtClean="0"/>
              <a:t>machine </a:t>
            </a:r>
            <a:r>
              <a:rPr lang="en-US" sz="1200" dirty="0"/>
              <a:t>learning algorithms to further enhance classification performance.</a:t>
            </a:r>
          </a:p>
          <a:p>
            <a:pPr marL="171450" indent="-171450">
              <a:buFont typeface="Arial" panose="020B0604020202020204" pitchFamily="34" charset="0"/>
              <a:buChar char="•"/>
            </a:pPr>
            <a:endParaRPr lang="en-GB" sz="1200" dirty="0"/>
          </a:p>
          <a:p>
            <a:endParaRPr lang="en-GB" sz="1200" noProof="0" dirty="0"/>
          </a:p>
          <a:p>
            <a:endParaRPr lang="en-GB" sz="1200" dirty="0"/>
          </a:p>
          <a:p>
            <a:endParaRPr lang="en-GB" sz="1200" noProof="0" dirty="0"/>
          </a:p>
          <a:p>
            <a:endParaRPr lang="en-GB" sz="1200" dirty="0"/>
          </a:p>
          <a:p>
            <a:endParaRPr lang="en-GB" sz="1200" noProof="0" dirty="0"/>
          </a:p>
          <a:p>
            <a:endParaRPr lang="en-GB" sz="1200" dirty="0"/>
          </a:p>
          <a:p>
            <a:endParaRPr lang="en-GB" sz="1200" noProof="0" dirty="0"/>
          </a:p>
          <a:p>
            <a:endParaRPr lang="en-GB" sz="1200" dirty="0"/>
          </a:p>
        </p:txBody>
      </p:sp>
      <p:sp>
        <p:nvSpPr>
          <p:cNvPr id="20" name="TextBox 3">
            <a:extLst>
              <a:ext uri="{FF2B5EF4-FFF2-40B4-BE49-F238E27FC236}">
                <a16:creationId xmlns="" xmlns:a16="http://schemas.microsoft.com/office/drawing/2014/main" id="{1E89CD43-FF80-3593-7026-BDF338BBFF94}"/>
              </a:ext>
            </a:extLst>
          </p:cNvPr>
          <p:cNvSpPr txBox="1"/>
          <p:nvPr/>
        </p:nvSpPr>
        <p:spPr>
          <a:xfrm>
            <a:off x="5193322" y="3685708"/>
            <a:ext cx="5404339" cy="316685"/>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000" dirty="0"/>
              <a:t>Figure </a:t>
            </a:r>
            <a:r>
              <a:rPr lang="en-GB" sz="1000" dirty="0" smtClean="0"/>
              <a:t>5: </a:t>
            </a:r>
            <a:r>
              <a:rPr lang="en-US" sz="1000" dirty="0" smtClean="0"/>
              <a:t>Display the effectiveness of the combined frequency bands on AUC accuracy.</a:t>
            </a:r>
            <a:endParaRPr lang="en-US" sz="1000" dirty="0"/>
          </a:p>
          <a:p>
            <a:endParaRPr lang="en-GB" sz="1200" noProof="0" dirty="0"/>
          </a:p>
          <a:p>
            <a:endParaRPr lang="en-GB" sz="1200" noProof="0" dirty="0"/>
          </a:p>
          <a:p>
            <a:endParaRPr lang="en-GB" sz="1200" noProof="0" dirty="0"/>
          </a:p>
        </p:txBody>
      </p:sp>
      <p:sp>
        <p:nvSpPr>
          <p:cNvPr id="7" name="TextBox 3">
            <a:extLst>
              <a:ext uri="{FF2B5EF4-FFF2-40B4-BE49-F238E27FC236}">
                <a16:creationId xmlns="" xmlns:a16="http://schemas.microsoft.com/office/drawing/2014/main"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US" sz="1600" b="1" dirty="0">
                <a:solidFill>
                  <a:schemeClr val="bg1"/>
                </a:solidFill>
                <a:latin typeface="Arial" panose="020B0604020202020204" pitchFamily="34" charset="0"/>
                <a:cs typeface="Arial" panose="020B0604020202020204" pitchFamily="34" charset="0"/>
              </a:rPr>
              <a:t>Earthquake-nuclear-explosion Discrimination using Discrete Wavelet Transform Machine Learning (DWTML) supervised techniques</a:t>
            </a:r>
            <a:endParaRPr lang="en-US" sz="1600" dirty="0">
              <a:solidFill>
                <a:schemeClr val="bg1"/>
              </a:solidFill>
              <a:latin typeface="Arial" panose="020B0604020202020204" pitchFamily="34" charset="0"/>
              <a:cs typeface="Arial" panose="020B0604020202020204" pitchFamily="34" charset="0"/>
            </a:endParaRPr>
          </a:p>
        </p:txBody>
      </p:sp>
      <p:sp>
        <p:nvSpPr>
          <p:cNvPr id="8" name="TextBox 3">
            <a:extLst>
              <a:ext uri="{FF2B5EF4-FFF2-40B4-BE49-F238E27FC236}">
                <a16:creationId xmlns="" xmlns:a16="http://schemas.microsoft.com/office/drawing/2014/main" id="{E90810EB-C9FE-C1F2-4CE1-32C95CB36FE8}"/>
              </a:ext>
            </a:extLst>
          </p:cNvPr>
          <p:cNvSpPr txBox="1"/>
          <p:nvPr/>
        </p:nvSpPr>
        <p:spPr>
          <a:xfrm>
            <a:off x="399730" y="5445822"/>
            <a:ext cx="3466777" cy="637317"/>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000" dirty="0"/>
              <a:t>Figure </a:t>
            </a:r>
            <a:r>
              <a:rPr lang="en-US" sz="1000" dirty="0" smtClean="0"/>
              <a:t>4: AUC of the different details for the eight ML models.</a:t>
            </a:r>
            <a:endParaRPr lang="en-GB" sz="1000" dirty="0"/>
          </a:p>
        </p:txBody>
      </p:sp>
      <p:sp>
        <p:nvSpPr>
          <p:cNvPr id="19" name="Rechteck 18">
            <a:extLst>
              <a:ext uri="{FF2B5EF4-FFF2-40B4-BE49-F238E27FC236}">
                <a16:creationId xmlns="" xmlns:a16="http://schemas.microsoft.com/office/drawing/2014/main" id="{FA85A00B-E9A9-0FEB-865E-D426336C8668}"/>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E-POSTER TITLE AND YOUR NAME IN THE PRESENTATION HEADER.</a:t>
            </a:r>
          </a:p>
          <a:p>
            <a:pPr algn="ctr"/>
            <a:r>
              <a:rPr lang="de-AT" dirty="0"/>
              <a:t>DUPLICATE THIS SLIDE IF YOUR E-POSTER HAS MORE THAN 1 PAGE</a:t>
            </a:r>
          </a:p>
        </p:txBody>
      </p:sp>
      <p:sp>
        <p:nvSpPr>
          <p:cNvPr id="2" name="Title 1">
            <a:extLst>
              <a:ext uri="{FF2B5EF4-FFF2-40B4-BE49-F238E27FC236}">
                <a16:creationId xmlns="" xmlns:a16="http://schemas.microsoft.com/office/drawing/2014/main" id="{62673B92-7009-6C86-1F81-02E0CB1EF455}"/>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800" dirty="0">
              <a:solidFill>
                <a:srgbClr val="1A3A64"/>
              </a:solidFill>
              <a:highlight>
                <a:srgbClr val="BCCBD9"/>
              </a:highlight>
              <a:latin typeface="Arial" panose="020B0604020202020204" pitchFamily="34" charset="0"/>
              <a:cs typeface="Arial" panose="020B0604020202020204" pitchFamily="34" charset="0"/>
            </a:endParaRPr>
          </a:p>
          <a:p>
            <a:r>
              <a:rPr lang="en-GB" sz="1050" b="1" noProof="0" dirty="0" smtClean="0">
                <a:solidFill>
                  <a:srgbClr val="1B3B65"/>
                </a:solidFill>
                <a:latin typeface="Arial" panose="020B0604020202020204" pitchFamily="34" charset="0"/>
                <a:cs typeface="Arial" panose="020B0604020202020204" pitchFamily="34" charset="0"/>
              </a:rPr>
              <a:t>P3.5-342</a:t>
            </a:r>
            <a:endParaRPr lang="en-GB" sz="2800" b="1" noProof="0" dirty="0">
              <a:solidFill>
                <a:srgbClr val="1B3B65"/>
              </a:solidFill>
              <a:latin typeface="Arial" panose="020B0604020202020204" pitchFamily="34" charset="0"/>
              <a:cs typeface="Arial" panose="020B0604020202020204" pitchFamily="34" charset="0"/>
            </a:endParaRPr>
          </a:p>
        </p:txBody>
      </p:sp>
      <p:sp>
        <p:nvSpPr>
          <p:cNvPr id="5" name="TextBox 3">
            <a:extLst>
              <a:ext uri="{FF2B5EF4-FFF2-40B4-BE49-F238E27FC236}">
                <a16:creationId xmlns="" xmlns:a16="http://schemas.microsoft.com/office/drawing/2014/main" id="{901394E3-6548-B3A7-BAC8-AB58F1E3A2AC}"/>
              </a:ext>
            </a:extLst>
          </p:cNvPr>
          <p:cNvSpPr txBox="1"/>
          <p:nvPr/>
        </p:nvSpPr>
        <p:spPr>
          <a:xfrm>
            <a:off x="4508924" y="579679"/>
            <a:ext cx="3626117" cy="502511"/>
          </a:xfrm>
          <a:prstGeom prst="rect">
            <a:avLst/>
          </a:prstGeom>
          <a:noFill/>
        </p:spPr>
        <p:txBody>
          <a:bodyPr wrap="square" lIns="0" tIns="0" rIns="0" bIns="0" rtlCol="0" anchor="ctr">
            <a:normAutofit/>
          </a:bodyPr>
          <a:lstStyle/>
          <a:p>
            <a:r>
              <a:rPr lang="en-GB" sz="1200" dirty="0" err="1" smtClean="0">
                <a:solidFill>
                  <a:srgbClr val="1A3A64"/>
                </a:solidFill>
                <a:latin typeface="Arial" panose="020B0604020202020204" pitchFamily="34" charset="0"/>
                <a:cs typeface="Arial" panose="020B0604020202020204" pitchFamily="34" charset="0"/>
              </a:rPr>
              <a:t>Shimaa</a:t>
            </a:r>
            <a:r>
              <a:rPr lang="en-GB" sz="1200" dirty="0" smtClean="0">
                <a:solidFill>
                  <a:srgbClr val="1A3A64"/>
                </a:solidFill>
                <a:latin typeface="Arial" panose="020B0604020202020204" pitchFamily="34" charset="0"/>
                <a:cs typeface="Arial" panose="020B0604020202020204" pitchFamily="34" charset="0"/>
              </a:rPr>
              <a:t> </a:t>
            </a:r>
            <a:r>
              <a:rPr lang="en-GB" sz="1200" dirty="0">
                <a:solidFill>
                  <a:srgbClr val="1A3A64"/>
                </a:solidFill>
                <a:latin typeface="Arial" panose="020B0604020202020204" pitchFamily="34" charset="0"/>
                <a:cs typeface="Arial" panose="020B0604020202020204" pitchFamily="34" charset="0"/>
              </a:rPr>
              <a:t>H. </a:t>
            </a:r>
            <a:r>
              <a:rPr lang="en-GB" sz="1200" dirty="0" err="1" smtClean="0">
                <a:solidFill>
                  <a:srgbClr val="1A3A64"/>
                </a:solidFill>
                <a:latin typeface="Arial" panose="020B0604020202020204" pitchFamily="34" charset="0"/>
                <a:cs typeface="Arial" panose="020B0604020202020204" pitchFamily="34" charset="0"/>
              </a:rPr>
              <a:t>Elkhouly</a:t>
            </a:r>
            <a:r>
              <a:rPr lang="en-GB" sz="1200" dirty="0" smtClean="0">
                <a:solidFill>
                  <a:srgbClr val="1A3A64"/>
                </a:solidFill>
                <a:latin typeface="Arial" panose="020B0604020202020204" pitchFamily="34" charset="0"/>
                <a:cs typeface="Arial" panose="020B0604020202020204" pitchFamily="34" charset="0"/>
              </a:rPr>
              <a:t>, </a:t>
            </a:r>
            <a:r>
              <a:rPr lang="en-GB" sz="1200" dirty="0" err="1" smtClean="0">
                <a:solidFill>
                  <a:srgbClr val="1A3A64"/>
                </a:solidFill>
                <a:latin typeface="Arial" panose="020B0604020202020204" pitchFamily="34" charset="0"/>
                <a:cs typeface="Arial" panose="020B0604020202020204" pitchFamily="34" charset="0"/>
              </a:rPr>
              <a:t>Ghada</a:t>
            </a:r>
            <a:r>
              <a:rPr lang="en-GB" sz="1200" dirty="0" smtClean="0">
                <a:solidFill>
                  <a:srgbClr val="1A3A64"/>
                </a:solidFill>
                <a:latin typeface="Arial" panose="020B0604020202020204" pitchFamily="34" charset="0"/>
                <a:cs typeface="Arial" panose="020B0604020202020204" pitchFamily="34" charset="0"/>
              </a:rPr>
              <a:t> Ali &amp; Mahmoud Salam</a:t>
            </a:r>
            <a:endParaRPr lang="en-GB" sz="1200" dirty="0">
              <a:solidFill>
                <a:srgbClr val="1A3A64"/>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 xmlns:a16="http://schemas.microsoft.com/office/drawing/2014/main" id="{7CAEDBD6-78DC-ABB0-69AF-9E9F844EC8BC}"/>
              </a:ext>
            </a:extLst>
          </p:cNvPr>
          <p:cNvSpPr txBox="1">
            <a:spLocks/>
          </p:cNvSpPr>
          <p:nvPr/>
        </p:nvSpPr>
        <p:spPr>
          <a:xfrm>
            <a:off x="27930" y="814220"/>
            <a:ext cx="3798001" cy="396586"/>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solidFill>
                  <a:srgbClr val="1A3A64"/>
                </a:solidFill>
                <a:latin typeface="Arial" panose="020B0604020202020204" pitchFamily="34" charset="0"/>
                <a:cs typeface="Arial" panose="020B0604020202020204" pitchFamily="34" charset="0"/>
              </a:rPr>
              <a:t>Results</a:t>
            </a:r>
            <a:endParaRPr lang="x-none" sz="1400" dirty="0">
              <a:solidFill>
                <a:srgbClr val="1A3A64"/>
              </a:solidFill>
            </a:endParaRPr>
          </a:p>
        </p:txBody>
      </p:sp>
      <p:sp>
        <p:nvSpPr>
          <p:cNvPr id="15" name="TextBox 14">
            <a:extLst>
              <a:ext uri="{FF2B5EF4-FFF2-40B4-BE49-F238E27FC236}">
                <a16:creationId xmlns="" xmlns:a16="http://schemas.microsoft.com/office/drawing/2014/main" id="{86D672B8-3A2B-4E94-F1A6-52397A3705A3}"/>
              </a:ext>
            </a:extLst>
          </p:cNvPr>
          <p:cNvSpPr txBox="1"/>
          <p:nvPr/>
        </p:nvSpPr>
        <p:spPr>
          <a:xfrm>
            <a:off x="101558" y="1119304"/>
            <a:ext cx="3917347" cy="2123658"/>
          </a:xfrm>
          <a:prstGeom prst="rect">
            <a:avLst/>
          </a:prstGeom>
          <a:noFill/>
        </p:spPr>
        <p:txBody>
          <a:bodyPr wrap="square">
            <a:spAutoFit/>
          </a:bodyPr>
          <a:lstStyle/>
          <a:p>
            <a:pPr marL="171450" indent="-171450" algn="just">
              <a:buFont typeface="Arial" panose="020B0604020202020204" pitchFamily="34" charset="0"/>
              <a:buChar char="•"/>
            </a:pPr>
            <a:r>
              <a:rPr lang="en-US" sz="1200" dirty="0">
                <a:latin typeface="Arial" panose="020B0604020202020204" pitchFamily="34" charset="0"/>
                <a:cs typeface="Arial" panose="020B0604020202020204" pitchFamily="34" charset="0"/>
              </a:rPr>
              <a:t>Among the tested Multi-Resolution Analysis (MRA) levels, the third detail component extracted using the DB3 wavelet filter in combination with the Random Forest (RF) algorithm demonstrated the most effective performance, consistently outperforming other configurations with an AUC of 77.5%. </a:t>
            </a:r>
            <a:endParaRPr lang="en-US" sz="1200" dirty="0" smtClean="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sz="1200" dirty="0">
                <a:latin typeface="Arial" panose="020B0604020202020204" pitchFamily="34" charset="0"/>
                <a:cs typeface="Arial" panose="020B0604020202020204" pitchFamily="34" charset="0"/>
              </a:rPr>
              <a:t>T</a:t>
            </a:r>
            <a:r>
              <a:rPr lang="en-US" sz="1200" dirty="0" smtClean="0">
                <a:latin typeface="Arial" panose="020B0604020202020204" pitchFamily="34" charset="0"/>
                <a:cs typeface="Arial" panose="020B0604020202020204" pitchFamily="34" charset="0"/>
              </a:rPr>
              <a:t>he </a:t>
            </a:r>
            <a:r>
              <a:rPr lang="en-US" sz="1200" dirty="0">
                <a:latin typeface="Arial" panose="020B0604020202020204" pitchFamily="34" charset="0"/>
                <a:cs typeface="Arial" panose="020B0604020202020204" pitchFamily="34" charset="0"/>
              </a:rPr>
              <a:t>smooth component (Sₘ) delivered outstanding accuracy when used with Support Vector Machines (SVM) and K-Nearest Neighbors (KNN), while the third and fifth detail levels continued to show high accuracy with the Random Forest model</a:t>
            </a:r>
            <a:endParaRPr lang="en-GB" sz="12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 xmlns:a16="http://schemas.microsoft.com/office/drawing/2014/main" id="{492550D0-A9BA-E5BB-424C-FFE42C98C17F}"/>
              </a:ext>
            </a:extLst>
          </p:cNvPr>
          <p:cNvSpPr txBox="1"/>
          <p:nvPr/>
        </p:nvSpPr>
        <p:spPr>
          <a:xfrm>
            <a:off x="101558" y="5615884"/>
            <a:ext cx="3916952" cy="1200329"/>
          </a:xfrm>
          <a:prstGeom prst="rect">
            <a:avLst/>
          </a:prstGeom>
          <a:noFill/>
        </p:spPr>
        <p:txBody>
          <a:bodyPr wrap="square">
            <a:spAutoFit/>
          </a:bodyPr>
          <a:lstStyle/>
          <a:p>
            <a:pPr marL="171450" indent="-171450" algn="just">
              <a:buFont typeface="Arial" panose="020B0604020202020204" pitchFamily="34" charset="0"/>
              <a:buChar char="•"/>
            </a:pPr>
            <a:r>
              <a:rPr lang="en-US" sz="1200" dirty="0">
                <a:latin typeface="Arial" panose="020B0604020202020204" pitchFamily="34" charset="0"/>
                <a:cs typeface="Arial" panose="020B0604020202020204" pitchFamily="34" charset="0"/>
              </a:rPr>
              <a:t>In this study, 20 different combined inputs were generated by merging various combinations of detail and smooth </a:t>
            </a:r>
            <a:r>
              <a:rPr lang="en-US" sz="1200" dirty="0" smtClean="0">
                <a:latin typeface="Arial" panose="020B0604020202020204" pitchFamily="34" charset="0"/>
                <a:cs typeface="Arial" panose="020B0604020202020204" pitchFamily="34" charset="0"/>
              </a:rPr>
              <a:t>components, resulting </a:t>
            </a:r>
            <a:r>
              <a:rPr lang="en-US" sz="1200" dirty="0">
                <a:latin typeface="Arial" panose="020B0604020202020204" pitchFamily="34" charset="0"/>
                <a:cs typeface="Arial" panose="020B0604020202020204" pitchFamily="34" charset="0"/>
              </a:rPr>
              <a:t>in 26 unique frequency band inputs. </a:t>
            </a:r>
            <a:r>
              <a:rPr lang="en-US" sz="1200" dirty="0">
                <a:latin typeface="Arial" panose="020B0604020202020204" pitchFamily="34" charset="0"/>
                <a:cs typeface="Arial" panose="020B0604020202020204" pitchFamily="34" charset="0"/>
              </a:rPr>
              <a:t>Each of these was used to train eight different ML techniques, and all were processed through six different DWT filters.</a:t>
            </a:r>
          </a:p>
        </p:txBody>
      </p:sp>
      <p:pic>
        <p:nvPicPr>
          <p:cNvPr id="29" name="Picture 28">
            <a:extLst>
              <a:ext uri="{FF2B5EF4-FFF2-40B4-BE49-F238E27FC236}">
                <a16:creationId xmlns="" xmlns:a16="http://schemas.microsoft.com/office/drawing/2014/main" id="{80D58E79-E893-BE01-867E-81949789F9F1}"/>
              </a:ext>
            </a:extLst>
          </p:cNvPr>
          <p:cNvPicPr>
            <a:picLocks noChangeAspect="1"/>
          </p:cNvPicPr>
          <p:nvPr/>
        </p:nvPicPr>
        <p:blipFill>
          <a:blip r:embed="rId3"/>
          <a:srcRect l="20013" r="16780"/>
          <a:stretch>
            <a:fillRect/>
          </a:stretch>
        </p:blipFill>
        <p:spPr>
          <a:xfrm>
            <a:off x="11353800" y="6090452"/>
            <a:ext cx="810136" cy="767547"/>
          </a:xfrm>
          <a:prstGeom prst="rect">
            <a:avLst/>
          </a:prstGeom>
        </p:spPr>
      </p:pic>
      <p:pic>
        <p:nvPicPr>
          <p:cNvPr id="23" name="Picture 22"/>
          <p:cNvPicPr/>
          <p:nvPr/>
        </p:nvPicPr>
        <p:blipFill>
          <a:blip r:embed="rId4" cstate="print">
            <a:extLst>
              <a:ext uri="{28A0092B-C50C-407E-A947-70E740481C1C}">
                <a14:useLocalDpi xmlns:a14="http://schemas.microsoft.com/office/drawing/2010/main" val="0"/>
              </a:ext>
            </a:extLst>
          </a:blip>
          <a:stretch>
            <a:fillRect/>
          </a:stretch>
        </p:blipFill>
        <p:spPr>
          <a:xfrm>
            <a:off x="165442" y="3242962"/>
            <a:ext cx="3830753" cy="2177556"/>
          </a:xfrm>
          <a:prstGeom prst="rect">
            <a:avLst/>
          </a:prstGeom>
        </p:spPr>
      </p:pic>
      <p:pic>
        <p:nvPicPr>
          <p:cNvPr id="25" name="Picture 24"/>
          <p:cNvPicPr/>
          <p:nvPr/>
        </p:nvPicPr>
        <p:blipFill>
          <a:blip r:embed="rId5" cstate="print">
            <a:extLst>
              <a:ext uri="{28A0092B-C50C-407E-A947-70E740481C1C}">
                <a14:useLocalDpi xmlns:a14="http://schemas.microsoft.com/office/drawing/2010/main" val="0"/>
              </a:ext>
            </a:extLst>
          </a:blip>
          <a:stretch>
            <a:fillRect/>
          </a:stretch>
        </p:blipFill>
        <p:spPr>
          <a:xfrm>
            <a:off x="4157245" y="1184914"/>
            <a:ext cx="7448601" cy="2403558"/>
          </a:xfrm>
          <a:prstGeom prst="rect">
            <a:avLst/>
          </a:prstGeom>
        </p:spPr>
      </p:pic>
      <p:sp>
        <p:nvSpPr>
          <p:cNvPr id="6" name="Rectangle 5"/>
          <p:cNvSpPr/>
          <p:nvPr/>
        </p:nvSpPr>
        <p:spPr>
          <a:xfrm>
            <a:off x="4166397" y="4002393"/>
            <a:ext cx="8025603" cy="646331"/>
          </a:xfrm>
          <a:prstGeom prst="rect">
            <a:avLst/>
          </a:prstGeom>
        </p:spPr>
        <p:txBody>
          <a:bodyPr wrap="square">
            <a:spAutoFit/>
          </a:bodyPr>
          <a:lstStyle/>
          <a:p>
            <a:pPr marL="171450" marR="575945" indent="-171450" algn="just">
              <a:spcAft>
                <a:spcPts val="800"/>
              </a:spcAft>
              <a:buFont typeface="Arial" panose="020B0604020202020204" pitchFamily="34" charset="0"/>
              <a:buChar char="•"/>
              <a:tabLst>
                <a:tab pos="4371975" algn="l"/>
              </a:tabLst>
            </a:pPr>
            <a:r>
              <a:rPr lang="en-US" sz="1200" kern="100" dirty="0">
                <a:latin typeface="Arial" panose="020B0604020202020204" pitchFamily="34" charset="0"/>
                <a:ea typeface="Calibri" panose="020F0502020204030204" pitchFamily="34" charset="0"/>
                <a:cs typeface="Arial" panose="020B0604020202020204" pitchFamily="34" charset="0"/>
              </a:rPr>
              <a:t>These results demonstrate that combining relevant frequency components can significantly improve the model’s ability to discriminate between seismic event types, especially when using optimized wavelet filters and robust ML algorithms like Random Forest.</a:t>
            </a:r>
            <a:endParaRPr lang="en-US" sz="12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54237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2025_E-Poster Template_CLEAN" id="{0EBCCD38-EFA5-4A59-98E1-17915631503A}" vid="{43BEDF90-3C52-4D4C-AD5D-39E9BB7772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SnT2025_E-Poster Template_CLEAN_250702</Template>
  <TotalTime>687</TotalTime>
  <Words>656</Words>
  <Application>Microsoft Office PowerPoint</Application>
  <PresentationFormat>Widescreen</PresentationFormat>
  <Paragraphs>50</Paragraphs>
  <Slides>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Aptos</vt:lpstr>
      <vt:lpstr>Aptos Display</vt:lpstr>
      <vt:lpstr>Arial</vt:lpstr>
      <vt:lpstr>Calibri</vt:lpstr>
      <vt:lpstr>Cambria Math</vt:lpstr>
      <vt:lpstr>Times New Roman</vt:lpstr>
      <vt:lpstr>Office</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c:creator>
  <cp:lastModifiedBy>ME</cp:lastModifiedBy>
  <cp:revision>35</cp:revision>
  <dcterms:created xsi:type="dcterms:W3CDTF">2025-08-27T08:24:10Z</dcterms:created>
  <dcterms:modified xsi:type="dcterms:W3CDTF">2025-08-31T10:04:44Z</dcterms:modified>
</cp:coreProperties>
</file>