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1" autoAdjust="0"/>
    <p:restoredTop sz="94660"/>
  </p:normalViewPr>
  <p:slideViewPr>
    <p:cSldViewPr snapToGrid="0">
      <p:cViewPr varScale="1">
        <p:scale>
          <a:sx n="110" d="100"/>
          <a:sy n="110" d="100"/>
        </p:scale>
        <p:origin x="38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400" b="1" noProof="0" dirty="0">
                <a:solidFill>
                  <a:srgbClr val="1A3A64"/>
                </a:solidFill>
                <a:latin typeface="Arial" panose="020B0604020202020204" pitchFamily="34" charset="0"/>
                <a:cs typeface="Arial" panose="020B0604020202020204" pitchFamily="34" charset="0"/>
              </a:rPr>
              <a:t>Using Nonlinear Thresholding of Stockwell Transforms to Denoise Seismic Waveforms</a:t>
            </a: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Rigobert Tibi</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Sandia National Laboratories (SNL)</a:t>
            </a:r>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fontScale="850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1">
                    <a:lumMod val="65000"/>
                  </a:schemeClr>
                </a:solidFill>
              </a:rPr>
              <a:t>ACKNOWLEDGMENTS: </a:t>
            </a:r>
            <a:r>
              <a:rPr lang="en-US" sz="800" noProof="0" dirty="0">
                <a:solidFill>
                  <a:schemeClr val="bg1">
                    <a:lumMod val="65000"/>
                  </a:schemeClr>
                </a:solidFill>
              </a:rPr>
              <a:t>Sandia National Laboratories is a </a:t>
            </a:r>
            <a:r>
              <a:rPr lang="en-US" sz="800" noProof="0" dirty="0" err="1">
                <a:solidFill>
                  <a:schemeClr val="bg1">
                    <a:lumMod val="65000"/>
                  </a:schemeClr>
                </a:solidFill>
              </a:rPr>
              <a:t>multimission</a:t>
            </a:r>
            <a:r>
              <a:rPr lang="en-US" sz="800" noProof="0" dirty="0">
                <a:solidFill>
                  <a:schemeClr val="bg1">
                    <a:lumMod val="65000"/>
                  </a:schemeClr>
                </a:solidFill>
              </a:rPr>
              <a:t> laboratory managed and operated by National Technology and Engineering Solutions of Sandia, LLC, a wholly owned subsidiary of Honeywell International, Inc., for the U.S. Department of Energy’s National Nuclear Security Administration under contract DE-NA-0003525. The views expressed here do not necessarily reflect the views of the United States Government, the United States Department of Energy. This research was funded by the National Nuclear Security Administration, Defense Nuclear Nonproliferation Research and Development (NNSA DNN R&amp;D). </a:t>
            </a:r>
            <a:r>
              <a:rPr lang="en-US" sz="800" b="1" noProof="0" dirty="0"/>
              <a:t>SAND2025-11152C</a:t>
            </a:r>
            <a:endParaRPr lang="en-GB" sz="800" noProof="0" dirty="0">
              <a:solidFill>
                <a:schemeClr val="bg1">
                  <a:lumMod val="65000"/>
                </a:schemeClr>
              </a:solidFill>
            </a:endParaRP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Stockwell transform (ST) is an extension of the continuous wavelet transform (CWT). In contrast to CWT and short-time Fourier transform, however, ST provides a better time and frequency resolution. We leveraged that advantage by implementing signal enhancement approaches in the ST domain. Thresholding in ST domain appears to be an efficient method for noise suppression and can be used to remove noise that persists after polarization filtering.</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868101"/>
            <a:ext cx="701041" cy="191801"/>
          </a:xfrm>
          <a:prstGeom prst="rect">
            <a:avLst/>
          </a:prstGeom>
        </p:spPr>
        <p:txBody>
          <a:bodyPr lIns="0" tIns="0" rIns="0" bIns="0" anchor="b" anchorCtr="0">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P3.5-179</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F7E34FF3-96A2-4F47-AF40-E3D36DAD910A}"/>
              </a:ext>
            </a:extLst>
          </p:cNvPr>
          <p:cNvPicPr>
            <a:picLocks noChangeAspect="1"/>
          </p:cNvPicPr>
          <p:nvPr/>
        </p:nvPicPr>
        <p:blipFill>
          <a:blip r:embed="rId3"/>
          <a:stretch>
            <a:fillRect/>
          </a:stretch>
        </p:blipFill>
        <p:spPr>
          <a:xfrm>
            <a:off x="10188379" y="3082983"/>
            <a:ext cx="1134097" cy="318343"/>
          </a:xfrm>
          <a:prstGeom prst="rect">
            <a:avLst/>
          </a:prstGeom>
        </p:spPr>
      </p:pic>
      <p:pic>
        <p:nvPicPr>
          <p:cNvPr id="8" name="Picture 7">
            <a:extLst>
              <a:ext uri="{FF2B5EF4-FFF2-40B4-BE49-F238E27FC236}">
                <a16:creationId xmlns:a16="http://schemas.microsoft.com/office/drawing/2014/main" id="{0E77BEFB-94C6-E5C0-F36A-4E334E84E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1667" y="3108676"/>
            <a:ext cx="1009138" cy="292650"/>
          </a:xfrm>
          <a:prstGeom prst="rect">
            <a:avLst/>
          </a:prstGeom>
        </p:spPr>
      </p:pic>
      <p:pic>
        <p:nvPicPr>
          <p:cNvPr id="11" name="Picture 10">
            <a:extLst>
              <a:ext uri="{FF2B5EF4-FFF2-40B4-BE49-F238E27FC236}">
                <a16:creationId xmlns:a16="http://schemas.microsoft.com/office/drawing/2014/main" id="{F4213EAC-EB38-04C2-12A5-DF8632F883E1}"/>
              </a:ext>
            </a:extLst>
          </p:cNvPr>
          <p:cNvPicPr>
            <a:picLocks noChangeAspect="1"/>
          </p:cNvPicPr>
          <p:nvPr/>
        </p:nvPicPr>
        <p:blipFill>
          <a:blip r:embed="rId5">
            <a:extLst>
              <a:ext uri="{28A0092B-C50C-407E-A947-70E740481C1C}">
                <a14:useLocalDpi xmlns:a14="http://schemas.microsoft.com/office/drawing/2010/main" val="0"/>
              </a:ext>
            </a:extLst>
          </a:blip>
          <a:srcRect l="7880" t="14298" r="8714" b="19109"/>
          <a:stretch/>
        </p:blipFill>
        <p:spPr>
          <a:xfrm>
            <a:off x="9181223" y="3040032"/>
            <a:ext cx="879324" cy="361294"/>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Wingdings" panose="05000000000000000000" pitchFamily="2" charset="2"/>
                  <a:buChar char="§"/>
                </a:pPr>
                <a:r>
                  <a:rPr lang="en-GB" sz="1200" b="1" noProof="0" dirty="0"/>
                  <a:t>Directionality:</a:t>
                </a:r>
                <a:endParaRPr lang="en-GB" sz="1200" dirty="0"/>
              </a:p>
              <a:p>
                <a:pPr marL="0" marR="0" lvl="1" defTabSz="3072318"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ctrlPr>
                      </m:dPr>
                      <m:e>
                        <m:eqArr>
                          <m:eqArr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ctrlPr>
                          </m:eqArrP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𝐷</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𝑧</m:t>
                                </m:r>
                              </m:sub>
                            </m:sSub>
                            <m:d>
                              <m:d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𝑡</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𝑓</m:t>
                                </m:r>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 </m:t>
                            </m:r>
                            <m:sSup>
                              <m:s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ctrlPr>
                              </m:s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𝑐𝑜𝑠</m:t>
                                </m:r>
                              </m:e>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2</m:t>
                                </m:r>
                              </m:sup>
                            </m:s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𝛼</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𝐷</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𝑅</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𝑡</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𝑓</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sSup>
                              <m:s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𝑐𝑜𝑠</m:t>
                                </m:r>
                              </m:e>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2</m:t>
                                </m:r>
                              </m:sup>
                            </m:s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𝜃</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𝐷</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𝑇</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𝑡</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𝑓</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sSup>
                              <m:s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𝑐𝑜𝑠</m:t>
                                </m:r>
                              </m:e>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2</m:t>
                                </m:r>
                              </m:sup>
                            </m:s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𝛿</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e>
                        </m:eqArr>
                      </m:e>
                    </m:d>
                  </m:oMath>
                </a14:m>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rPr>
                  <a:t>, </a:t>
                </a:r>
              </a:p>
              <a:p>
                <a:pPr marL="0" marR="0" lvl="1" defTabSz="3072318" rtl="0" eaLnBrk="1" fontAlgn="auto" latinLnBrk="0" hangingPunct="1">
                  <a:lnSpc>
                    <a:spcPct val="100000"/>
                  </a:lnSpc>
                  <a:spcBef>
                    <a:spcPts val="0"/>
                  </a:spcBef>
                  <a:spcAft>
                    <a:spcPts val="0"/>
                  </a:spcAft>
                  <a:buClrTx/>
                  <a:buSzTx/>
                  <a:buFontTx/>
                  <a:buNone/>
                  <a:tabLst/>
                  <a:defRPr/>
                </a:pPr>
                <a:endParaRPr lang="en-GB" sz="500" noProof="0" dirty="0"/>
              </a:p>
              <a:p>
                <a:pPr marL="171450" indent="-171450">
                  <a:buFont typeface="Wingdings" panose="05000000000000000000" pitchFamily="2" charset="2"/>
                  <a:buChar char="§"/>
                </a:pPr>
                <a:r>
                  <a:rPr lang="en-GB" sz="1200" b="1" dirty="0"/>
                  <a:t>Polarization Operator</a:t>
                </a:r>
              </a:p>
              <a:p>
                <a:pPr marL="398463" lvl="1" indent="-171450">
                  <a:buFont typeface="Courier New" panose="02070309020205020404" pitchFamily="49" charset="0"/>
                  <a:buChar char="o"/>
                </a:pPr>
                <a:r>
                  <a:rPr lang="en-US" sz="1200" dirty="0">
                    <a:latin typeface="Arial" panose="020B0604020202020204" pitchFamily="34" charset="0"/>
                    <a:cs typeface="Arial" panose="020B0604020202020204" pitchFamily="34" charset="0"/>
                  </a:rPr>
                  <a:t>The operators of the polarization filter are defined as:</a:t>
                </a:r>
              </a:p>
              <a:p>
                <a:pPr marL="0" marR="0" lvl="2" algn="ctr" defTabSz="3072318"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eqArr>
                          <m:eqArr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eqArrP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sub>
                            </m:sSub>
                            <m:d>
                              <m:d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𝑓</m:t>
                                </m:r>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𝑅𝐿</m:t>
                            </m:r>
                            <m:d>
                              <m:d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𝑓</m:t>
                                </m:r>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𝐷</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𝑓</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𝑓</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𝑅𝐿</m:t>
                            </m:r>
                            <m:d>
                              <m:d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𝑓</m:t>
                                </m:r>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𝐷</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𝑓</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𝑇</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𝑓</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𝑅𝐿</m:t>
                            </m:r>
                            <m:d>
                              <m:d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𝑓</m:t>
                                </m:r>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𝐷</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𝑇</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𝑓</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qArr>
                      </m:e>
                    </m:d>
                  </m:oMath>
                </a14:m>
                <a:r>
                  <a:rPr kumimoji="0" lang="en-US"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98463" lvl="1" indent="-171450">
                  <a:buFont typeface="Courier New" panose="02070309020205020404" pitchFamily="49" charset="0"/>
                  <a:buChar char="o"/>
                </a:pPr>
                <a:r>
                  <a:rPr lang="en-US" sz="1200" dirty="0">
                    <a:latin typeface="Arial" panose="020B0604020202020204" pitchFamily="34" charset="0"/>
                    <a:cs typeface="Arial" panose="020B0604020202020204" pitchFamily="34" charset="0"/>
                  </a:rPr>
                  <a:t>Filtering is accomplished as expressed below.</a:t>
                </a:r>
              </a:p>
              <a:p>
                <a:pPr marL="0" lvl="1"/>
                <a14:m>
                  <m:oMathPara xmlns:m="http://schemas.openxmlformats.org/officeDocument/2006/math">
                    <m:oMathParaPr>
                      <m:jc m:val="center"/>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ctrlPr>
                        </m:dPr>
                        <m:e>
                          <m:eqArr>
                            <m:eqArr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ctrlPr>
                            </m:eqArrP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acc>
                                    <m:accPr>
                                      <m: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ctrlPr>
                                    </m:acc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𝑆</m:t>
                                      </m:r>
                                    </m:e>
                                  </m:acc>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𝑍</m:t>
                                  </m:r>
                                </m:sub>
                              </m:sSub>
                              <m:d>
                                <m:d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𝑓</m:t>
                                  </m:r>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𝑆</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𝑍</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𝑓</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𝑃</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𝑧</m:t>
                                  </m:r>
                                </m:sub>
                              </m:sSub>
                              <m:d>
                                <m:d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𝑓</m:t>
                                  </m:r>
                                </m:e>
                              </m:d>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bPr>
                                <m:e>
                                  <m:acc>
                                    <m:accPr>
                                      <m: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acc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𝑆</m:t>
                                      </m:r>
                                    </m:e>
                                  </m:acc>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𝑅</m:t>
                                  </m:r>
                                </m:sub>
                              </m:sSub>
                              <m:d>
                                <m:d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𝑓</m:t>
                                  </m:r>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𝑆</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𝑅</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𝑓</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𝑃</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𝑅</m:t>
                                  </m:r>
                                </m:sub>
                              </m:sSub>
                              <m:d>
                                <m:d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𝑓</m:t>
                                  </m:r>
                                </m:e>
                              </m:d>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bPr>
                                <m:e>
                                  <m:acc>
                                    <m:accPr>
                                      <m: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acc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𝑆</m:t>
                                      </m:r>
                                    </m:e>
                                  </m:acc>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𝑇</m:t>
                                  </m:r>
                                </m:sub>
                              </m:sSub>
                              <m:d>
                                <m:d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𝑓</m:t>
                                  </m:r>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𝑆</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𝑇</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𝑓</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𝑃</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𝑇</m:t>
                                  </m:r>
                                </m:sub>
                              </m:sSub>
                              <m:d>
                                <m:d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𝑓</m:t>
                                  </m:r>
                                </m:e>
                              </m:d>
                            </m:e>
                          </m:eqArr>
                        </m:e>
                      </m:d>
                    </m:oMath>
                  </m:oMathPara>
                </a14:m>
                <a:endParaRPr lang="en-GB" sz="1200" b="1" dirty="0">
                  <a:latin typeface="Arial" panose="020B0604020202020204" pitchFamily="34" charset="0"/>
                  <a:cs typeface="Arial" panose="020B0604020202020204" pitchFamily="34" charset="0"/>
                </a:endParaRPr>
              </a:p>
              <a:p>
                <a:pPr marL="285750" marR="0" lvl="4" algn="l" defTabSz="3072318"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where</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cs typeface="+mn-cs"/>
                  </a:rPr>
                  <a:t> </a:t>
                </a:r>
                <a14:m>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𝑆</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𝑍</m:t>
                        </m:r>
                      </m:sub>
                    </m:sSub>
                    <m:d>
                      <m:d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d>
                  </m:oMath>
                </a14:m>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cs typeface="+mn-cs"/>
                  </a:rPr>
                  <a:t>, </a:t>
                </a:r>
                <a14:m>
                  <m:oMath xmlns:m="http://schemas.openxmlformats.org/officeDocument/2006/math">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𝑆</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cs typeface="+mn-cs"/>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and</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cs typeface="+mn-cs"/>
                  </a:rPr>
                  <a:t> </a:t>
                </a:r>
                <a14:m>
                  <m:oMath xmlns:m="http://schemas.openxmlformats.org/officeDocument/2006/math">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𝑆</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cs typeface="+mn-cs"/>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are the STs of Z, R, and T component seismograms, respectively; and </a:t>
                </a:r>
                <a14:m>
                  <m:oMath xmlns:m="http://schemas.openxmlformats.org/officeDocument/2006/math">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cs typeface="+mn-cs"/>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denotes the Hadamard product.</a:t>
                </a:r>
              </a:p>
              <a:p>
                <a:pPr marL="171450" marR="0" lvl="4" indent="-171450" algn="l" defTabSz="30723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a:solidFill>
                      <a:srgbClr val="000000"/>
                    </a:solidFill>
                    <a:latin typeface="Arial" panose="020B0604020202020204" pitchFamily="34" charset="0"/>
                    <a:cs typeface="Arial" panose="020B0604020202020204" pitchFamily="34" charset="0"/>
                  </a:rPr>
                  <a:t>Data</a:t>
                </a:r>
              </a:p>
              <a:p>
                <a:pPr marL="349250" lvl="5" defTabSz="3072318">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approaches are tested using regional data from the declared 2006 North Korea nuclear explosion recorded in South Korea and local data from the University of Utah Seismograph Stations.</a:t>
                </a:r>
              </a:p>
              <a:p>
                <a:pPr marL="0" marR="0" lvl="4" algn="l" defTabSz="3072318"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21" name="TextBox 3">
                <a:extLst>
                  <a:ext uri="{FF2B5EF4-FFF2-40B4-BE49-F238E27FC236}">
                    <a16:creationId xmlns:a16="http://schemas.microsoft.com/office/drawing/2014/main" id="{E5B67DD5-AF62-4996-BFC8-D0709EAAF04C}"/>
                  </a:ext>
                </a:extLst>
              </p:cNvPr>
              <p:cNvSpPr txBox="1">
                <a:spLocks noRot="1" noChangeAspect="1" noMove="1" noResize="1" noEditPoints="1" noAdjustHandles="1" noChangeArrowheads="1" noChangeShapeType="1" noTextEdit="1"/>
              </p:cNvSpPr>
              <p:nvPr/>
            </p:nvSpPr>
            <p:spPr>
              <a:xfrm>
                <a:off x="8252072" y="1549110"/>
                <a:ext cx="3798000" cy="4985980"/>
              </a:xfrm>
              <a:prstGeom prst="rect">
                <a:avLst/>
              </a:prstGeom>
              <a:blipFill>
                <a:blip r:embed="rId2"/>
                <a:stretch>
                  <a:fillRect l="-2247" t="-1100" r="-14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b="1" noProof="0" dirty="0"/>
                  <a:t>S Transform </a:t>
                </a:r>
              </a:p>
              <a:p>
                <a:endParaRPr lang="en-GB" sz="1200" b="1" noProof="0" dirty="0"/>
              </a:p>
              <a:p>
                <a:pPr marL="171450" indent="-171450">
                  <a:buFont typeface="Wingdings" panose="05000000000000000000" pitchFamily="2" charset="2"/>
                  <a:buChar char="§"/>
                </a:pPr>
                <a:endParaRPr lang="en-US" sz="1200" noProof="0" dirty="0"/>
              </a:p>
              <a:p>
                <a:pPr marL="171450" indent="-171450">
                  <a:buFont typeface="Wingdings" panose="05000000000000000000" pitchFamily="2" charset="2"/>
                  <a:buChar char="§"/>
                </a:pPr>
                <a:endParaRPr lang="en-US" sz="1200" dirty="0"/>
              </a:p>
              <a:p>
                <a:endParaRPr lang="en-US" sz="1200" dirty="0"/>
              </a:p>
              <a:p>
                <a:endParaRPr lang="en-US" sz="500" dirty="0"/>
              </a:p>
              <a:p>
                <a:r>
                  <a:rPr lang="en-US" sz="1200" b="1" dirty="0"/>
                  <a:t>ST Thresholding</a:t>
                </a:r>
              </a:p>
              <a:p>
                <a:pPr marL="171450" indent="-171450">
                  <a:buFont typeface="Wingdings" panose="05000000000000000000" pitchFamily="2" charset="2"/>
                  <a:buChar char="§"/>
                </a:pPr>
                <a:r>
                  <a:rPr lang="en-US" sz="1200" dirty="0"/>
                  <a:t>Noise is assumed to be stationary throughout the waveform to be processed.</a:t>
                </a:r>
              </a:p>
              <a:p>
                <a:pPr marL="171450" indent="-171450">
                  <a:buFont typeface="Wingdings" panose="05000000000000000000" pitchFamily="2" charset="2"/>
                  <a:buChar char="§"/>
                </a:pPr>
                <a:r>
                  <a:rPr lang="en-US" sz="1200" dirty="0"/>
                  <a:t>Pre-event window is used to estimate the frequency dependent threshold</a:t>
                </a:r>
              </a:p>
              <a:p>
                <a:pPr marL="171450" indent="-171450">
                  <a:buFont typeface="Wingdings" panose="05000000000000000000" pitchFamily="2" charset="2"/>
                  <a:buChar char="§"/>
                </a:pPr>
                <a:r>
                  <a:rPr lang="en-US" sz="1200" dirty="0"/>
                  <a:t>The </a:t>
                </a:r>
                <a:r>
                  <a:rPr lang="en-US" sz="1200" dirty="0" err="1"/>
                  <a:t>thresholded</a:t>
                </a:r>
                <a:r>
                  <a:rPr lang="en-US" sz="1200" dirty="0"/>
                  <a:t> ST coefficient are defined as below (soft thresholding)</a:t>
                </a: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𝑆</m:t>
                        </m:r>
                      </m:e>
                    </m:acc>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𝑓</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oMath>
                </a14:m>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Cambria Math" panose="02040503050406030204" pitchFamily="18" charset="0"/>
                    <a:cs typeface="Open Sans" panose="020B0606030504020204" pitchFamily="34" charset="0"/>
                    <a:sym typeface="Symbol" panose="05050102010706020507" pitchFamily="18" charset="2"/>
                  </a:rPr>
                  <a:t> </a:t>
                </a:r>
                <a14:m>
                  <m:oMath xmlns:m="http://schemas.openxmlformats.org/officeDocument/2006/math">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eqArr>
                          <m:eqArr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eqArr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𝑠𝑖𝑔𝑛</m:t>
                            </m:r>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𝑆</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2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𝑓</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e>
                            </m:d>
                            <m:d>
                              <m:d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𝑆</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2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𝑓</m:t>
                                    </m:r>
                                    <m:r>
                                      <m:rPr>
                                        <m:nor/>
                                      </m:rP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Cambria Math" panose="02040503050406030204" pitchFamily="18" charset="0"/>
                                        <a:cs typeface="Open Sans" panose="020B0606030504020204" pitchFamily="34" charset="0"/>
                                      </a:rPr>
                                      <m:t>)</m:t>
                                    </m:r>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𝑓</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12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if</m:t>
                            </m:r>
                            <m:r>
                              <a:rPr kumimoji="0" lang="en-US" sz="12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𝑆</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𝑓</m:t>
                                </m:r>
                                <m:r>
                                  <m:rPr>
                                    <m:nor/>
                                  </m:rP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Cambria Math" panose="02040503050406030204" pitchFamily="18" charset="0"/>
                                    <a:cs typeface="Open Sans" panose="020B0606030504020204" pitchFamily="34" charset="0"/>
                                  </a:rPr>
                                  <m:t>)</m:t>
                                </m:r>
                              </m:e>
                            </m:d>
                            <m:r>
                              <a:rPr kumimoji="0" lang="en-US" sz="12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12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 </m:t>
                            </m:r>
                            <m:d>
                              <m:dPr>
                                <m:ctrlPr>
                                  <a:rPr kumimoji="0" lang="en-US" sz="12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ctrlPr>
                              </m:dPr>
                              <m:e>
                                <m:r>
                                  <a:rPr kumimoji="0" lang="en-US" sz="12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𝑓</m:t>
                                </m:r>
                              </m:e>
                            </m:d>
                            <m:r>
                              <a:rPr kumimoji="0" lang="en-US" sz="12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   </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0 </m:t>
                            </m:r>
                            <m:r>
                              <m:rPr>
                                <m:sty m:val="p"/>
                              </m:rPr>
                              <a:rPr kumimoji="0" lang="en-US" sz="12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otherwise</m:t>
                            </m:r>
                          </m:e>
                        </m:eqArr>
                      </m:e>
                    </m:d>
                  </m:oMath>
                </a14:m>
                <a:r>
                  <a:rPr kumimoji="0" lang="en-US" sz="1300" b="0" i="0" u="none" strike="noStrike" kern="1200" cap="none" spc="0" normalizeH="0" baseline="0" noProof="0" dirty="0">
                    <a:ln>
                      <a:noFill/>
                    </a:ln>
                    <a:solidFill>
                      <a:srgbClr val="000000"/>
                    </a:solidFill>
                    <a:effectLst/>
                    <a:uLnTx/>
                    <a:uFillTx/>
                    <a:latin typeface="Arial Narrow" panose="020B0606020202030204" pitchFamily="34" charset="0"/>
                    <a:ea typeface="Open Sans" panose="020B0606030504020204" pitchFamily="34" charset="0"/>
                    <a:cs typeface="Open Sans" panose="020B0606030504020204" pitchFamily="34" charset="0"/>
                  </a:rPr>
                  <a:t>		</a:t>
                </a:r>
                <a:r>
                  <a:rPr kumimoji="0" lang="en-US" sz="13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in which </a:t>
                </a:r>
                <a14:m>
                  <m:oMath xmlns:m="http://schemas.openxmlformats.org/officeDocument/2006/math">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𝑠𝑖𝑔𝑛</m:t>
                    </m:r>
                    <m:d>
                      <m:dPr>
                        <m:begChr m:val="["/>
                        <m:endChr m:val="]"/>
                        <m:ctrlP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𝑆</m:t>
                        </m:r>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3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𝑓</m:t>
                        </m:r>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d>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𝑆</m:t>
                        </m:r>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3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𝑓</m:t>
                        </m:r>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d>
                          <m:dPr>
                            <m:begChr m:val="|"/>
                            <m:endChr m:val="|"/>
                            <m:ctrlP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𝑆</m:t>
                            </m:r>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3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𝑓</m:t>
                            </m:r>
                            <m:r>
                              <a:rPr kumimoji="0" lang="en-US" sz="13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e>
                        </m:d>
                      </m:den>
                    </m:f>
                  </m:oMath>
                </a14:m>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Open Sans" panose="020B0606030504020204" pitchFamily="34" charset="0"/>
                    <a:cs typeface="Open Sans" panose="020B0606030504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000000"/>
                    </a:solidFill>
                    <a:ea typeface="Open Sans" panose="020B0606030504020204" pitchFamily="34" charset="0"/>
                  </a:rPr>
                  <a:t>Polarization Filtering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i="0" u="none" strike="noStrike" kern="1200" cap="none" spc="0" normalizeH="0" baseline="0" noProof="0" dirty="0">
                    <a:ln>
                      <a:noFill/>
                    </a:ln>
                    <a:solidFill>
                      <a:srgbClr val="000000"/>
                    </a:solidFill>
                    <a:effectLst/>
                    <a:uLnTx/>
                    <a:uFillTx/>
                    <a:ea typeface="Open Sans" panose="020B0606030504020204" pitchFamily="34" charset="0"/>
                  </a:rPr>
                  <a:t>Noise is expected to be less polarized than signal.</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i="0" u="none" strike="noStrike" kern="1200" cap="none" spc="0" normalizeH="0" baseline="0" noProof="0" dirty="0">
                    <a:ln>
                      <a:noFill/>
                    </a:ln>
                    <a:solidFill>
                      <a:srgbClr val="000000"/>
                    </a:solidFill>
                    <a:effectLst/>
                    <a:uLnTx/>
                    <a:uFillTx/>
                    <a:ea typeface="Open Sans" panose="020B0606030504020204" pitchFamily="34" charset="0"/>
                  </a:rPr>
                  <a:t>Polarization filtering is generally used to separate signal from noise and to improve phase identification.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a:solidFill>
                      <a:srgbClr val="000000"/>
                    </a:solidFill>
                    <a:ea typeface="Open Sans" panose="020B0606030504020204" pitchFamily="34" charset="0"/>
                  </a:rPr>
                  <a:t>Rectilinearity:</a:t>
                </a:r>
              </a:p>
              <a:p>
                <a:pPr marL="0" marR="0" lvl="2" algn="ctr" defTabSz="307231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𝑅𝐿</m:t>
                    </m:r>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𝑓</m:t>
                    </m:r>
                    <m: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f>
                      <m:fPr>
                        <m:ctrlPr>
                          <a:rPr kumimoji="0" lang="en-US" sz="13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𝜆</m:t>
                            </m:r>
                          </m:e>
                          <m:sub>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d>
                          <m:dPr>
                            <m:ctrlP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𝑓</m:t>
                            </m:r>
                          </m:e>
                        </m:d>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𝜆</m:t>
                            </m:r>
                          </m:e>
                          <m:sub>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d>
                          <m:dPr>
                            <m:ctrlP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𝑓</m:t>
                            </m:r>
                          </m:e>
                        </m:d>
                      </m:num>
                      <m:den>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Sub>
                          <m:sSubPr>
                            <m:ctrlP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𝜆</m:t>
                            </m:r>
                          </m:e>
                          <m:sub>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𝑓</m:t>
                        </m:r>
                        <m:r>
                          <a:rPr kumimoji="0" lang="en-US" sz="13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en>
                    </m:f>
                  </m:oMath>
                </a14:m>
                <a:r>
                  <a:rPr kumimoji="0" 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endParaRPr lang="en-US" sz="1300" dirty="0">
                  <a:solidFill>
                    <a:srgbClr val="000000"/>
                  </a:solidFill>
                  <a:latin typeface="Arial Narrow" panose="020B0606020202030204" pitchFamily="34" charset="0"/>
                </a:endParaRPr>
              </a:p>
              <a:p>
                <a:pPr marL="0" marR="0" lvl="2" algn="l" defTabSz="30723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where</a:t>
                </a:r>
                <a14:m>
                  <m:oMath xmlns:m="http://schemas.openxmlformats.org/officeDocument/2006/math">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 </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𝜆</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𝑖</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𝑡</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𝑓</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oMath>
                </a14:m>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rPr>
                  <a:t> (</a:t>
                </a:r>
                <a14:m>
                  <m:oMath xmlns:m="http://schemas.openxmlformats.org/officeDocument/2006/math">
                    <m:r>
                      <a:rPr kumimoji="0" lang="en-US" sz="1200" b="0" i="1" u="none" strike="noStrike" kern="1200" cap="none" spc="0" normalizeH="0" baseline="0" noProof="0" dirty="0" smtClean="0">
                        <a:ln>
                          <a:noFill/>
                        </a:ln>
                        <a:solidFill>
                          <a:srgbClr val="000000"/>
                        </a:solidFill>
                        <a:effectLst/>
                        <a:uLnTx/>
                        <a:uFillTx/>
                        <a:latin typeface="Cambria Math" panose="02040503050406030204" pitchFamily="18" charset="0"/>
                      </a:rPr>
                      <m:t>𝑖</m:t>
                    </m:r>
                    <m:r>
                      <a:rPr kumimoji="0" lang="en-US" sz="1200" b="0" i="1" u="none" strike="noStrike" kern="1200" cap="none" spc="0" normalizeH="0" baseline="0" noProof="0" dirty="0" smtClean="0">
                        <a:ln>
                          <a:noFill/>
                        </a:ln>
                        <a:solidFill>
                          <a:srgbClr val="000000"/>
                        </a:solidFill>
                        <a:effectLst/>
                        <a:uLnTx/>
                        <a:uFillTx/>
                        <a:latin typeface="Cambria Math" panose="02040503050406030204" pitchFamily="18" charset="0"/>
                      </a:rPr>
                      <m:t>=1, 2, 3)</m:t>
                    </m:r>
                  </m:oMath>
                </a14:m>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are the eigenvalues of the covariance matrix obtained from the 3 orthogonal components of ground motion, from which </a:t>
                </a:r>
                <a14:m>
                  <m:oMath xmlns:m="http://schemas.openxmlformats.org/officeDocument/2006/math">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𝜆</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rPr>
                          <m:t>1</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𝑡</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𝑓</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rPr>
                      <m:t>)</m:t>
                    </m:r>
                  </m:oMath>
                </a14:m>
                <a:r>
                  <a:rPr kumimoji="0" lang="en-US" sz="1200" b="0" i="0" u="none" strike="noStrike" kern="1200" cap="none" spc="0" normalizeH="0" baseline="0" noProof="0" dirty="0">
                    <a:ln>
                      <a:noFill/>
                    </a:ln>
                    <a:solidFill>
                      <a:srgbClr val="000000"/>
                    </a:solidFill>
                    <a:effectLst/>
                    <a:uLnTx/>
                    <a:uFillTx/>
                    <a:latin typeface="Calibri" panose="020F0502020204030204"/>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is the largest eigenvalue.</a:t>
                </a:r>
              </a:p>
              <a:p>
                <a:pPr marL="0" marR="0" lvl="2" defTabSz="3072318"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solidFill>
                    <a:srgbClr val="000000"/>
                  </a:solidFill>
                  <a:effectLst/>
                  <a:uLnTx/>
                  <a:uFillTx/>
                  <a:ea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ea typeface="Open Sans" panose="020B0606030504020204" pitchFamily="34" charset="0"/>
                </a:endParaRPr>
              </a:p>
              <a:p>
                <a:pPr algn="ctr"/>
                <a:endParaRPr lang="en-US" sz="1200" dirty="0"/>
              </a:p>
              <a:p>
                <a:endParaRPr lang="en-US" sz="1200" b="1" noProof="0" dirty="0"/>
              </a:p>
            </p:txBody>
          </p:sp>
        </mc:Choice>
        <mc:Fallback xmlns="">
          <p:sp>
            <p:nvSpPr>
              <p:cNvPr id="20" name="TextBox 3">
                <a:extLst>
                  <a:ext uri="{FF2B5EF4-FFF2-40B4-BE49-F238E27FC236}">
                    <a16:creationId xmlns:a16="http://schemas.microsoft.com/office/drawing/2014/main" id="{1E89CD43-FF80-3593-7026-BDF338BBFF94}"/>
                  </a:ext>
                </a:extLst>
              </p:cNvPr>
              <p:cNvSpPr txBox="1">
                <a:spLocks noRot="1" noChangeAspect="1" noMove="1" noResize="1" noEditPoints="1" noAdjustHandles="1" noChangeArrowheads="1" noChangeShapeType="1" noTextEdit="1"/>
              </p:cNvSpPr>
              <p:nvPr/>
            </p:nvSpPr>
            <p:spPr>
              <a:xfrm>
                <a:off x="4196999" y="1549110"/>
                <a:ext cx="3798000" cy="4985980"/>
              </a:xfrm>
              <a:prstGeom prst="rect">
                <a:avLst/>
              </a:prstGeom>
              <a:blipFill>
                <a:blip r:embed="rId3"/>
                <a:stretch>
                  <a:fillRect l="-4006" t="-1100" r="-2404" b="-1345"/>
                </a:stretch>
              </a:blipFill>
            </p:spPr>
            <p:txBody>
              <a:bodyPr/>
              <a:lstStyle/>
              <a:p>
                <a:r>
                  <a:rPr lang="en-US">
                    <a:noFill/>
                  </a:rPr>
                  <a:t> </a:t>
                </a:r>
              </a:p>
            </p:txBody>
          </p:sp>
        </mc:Fallback>
      </mc:AlternateContent>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Using Nonlinear Thresholding of Stockwell Transforms to Denoise Seismic Waveforms</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86929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Wingdings" panose="05000000000000000000" pitchFamily="2" charset="2"/>
              <a:buChar char="§"/>
            </a:pPr>
            <a:r>
              <a:rPr lang="en-US" sz="1200" noProof="0" dirty="0"/>
              <a:t>Despite significant progress in seismic data analysis, the separation of signal and noise remains a fundamental problem.</a:t>
            </a:r>
          </a:p>
          <a:p>
            <a:pPr marL="171450" indent="-171450">
              <a:buFont typeface="Wingdings" panose="05000000000000000000" pitchFamily="2" charset="2"/>
              <a:buChar char="§"/>
            </a:pPr>
            <a:r>
              <a:rPr lang="en-US" sz="1200" noProof="0" dirty="0"/>
              <a:t>In the seismology community, frequency filtering (FF) is the most commonly used method for noise suppression.</a:t>
            </a:r>
          </a:p>
          <a:p>
            <a:pPr marL="171450" indent="-171450">
              <a:buFont typeface="Wingdings" panose="05000000000000000000" pitchFamily="2" charset="2"/>
              <a:buChar char="§"/>
            </a:pPr>
            <a:r>
              <a:rPr lang="en-US" sz="1200" noProof="0" dirty="0"/>
              <a:t>When the signal of interest and noise share the same frequency band, noise cannot be filtered out with FF without infringing on the signal of interest.</a:t>
            </a:r>
          </a:p>
          <a:p>
            <a:pPr marL="171450" indent="-171450">
              <a:buFont typeface="Wingdings" panose="05000000000000000000" pitchFamily="2" charset="2"/>
              <a:buChar char="§"/>
            </a:pPr>
            <a:r>
              <a:rPr lang="en-US" sz="1200" noProof="0" dirty="0"/>
              <a:t>Therefore, there is a need for alternative methods for noise suppression.</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Rigobert Tibi</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fontScale="6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noProof="0" dirty="0">
                <a:solidFill>
                  <a:schemeClr val="bg1">
                    <a:lumMod val="65000"/>
                  </a:schemeClr>
                </a:solidFill>
              </a:rPr>
              <a:t>ACKNOWLEDGMENTS: Sandia National Laboratories is a </a:t>
            </a:r>
            <a:r>
              <a:rPr lang="en-US" sz="800" noProof="0" dirty="0" err="1">
                <a:solidFill>
                  <a:schemeClr val="bg1">
                    <a:lumMod val="65000"/>
                  </a:schemeClr>
                </a:solidFill>
              </a:rPr>
              <a:t>multimission</a:t>
            </a:r>
            <a:r>
              <a:rPr lang="en-US" sz="800" noProof="0" dirty="0">
                <a:solidFill>
                  <a:schemeClr val="bg1">
                    <a:lumMod val="65000"/>
                  </a:schemeClr>
                </a:solidFill>
              </a:rPr>
              <a:t> laboratory managed and operated by National Technology and Engineering Solutions of Sandia, LLC, a wholly owned subsidiary of Honeywell International, Inc., for the U.S. Department of Energy’s National Nuclear Security Administration under contract DE-NA-0003525. The views expressed here do not necessarily reflect the views of the United States Government, the United States Department of Energy. This research was funded by the National Nuclear Security Administration, Defense Nuclear Nonproliferation Research and Development (NNSA DNN R&amp;D).</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Introduction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 and Data</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 and Data (continued)</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690570"/>
            <a:ext cx="701041" cy="369332"/>
          </a:xfrm>
          <a:prstGeom prst="rect">
            <a:avLst/>
          </a:prstGeom>
        </p:spPr>
        <p:txBody>
          <a:bodyPr lIns="0" tIns="0" rIns="0" bIns="0" anchor="b"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endParaRPr lang="en-GB" sz="1050" b="1" noProof="0" dirty="0">
              <a:solidFill>
                <a:srgbClr val="1B3B65"/>
              </a:solidFill>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P3.5-179</a:t>
            </a:r>
          </a:p>
        </p:txBody>
      </p:sp>
      <p:pic>
        <p:nvPicPr>
          <p:cNvPr id="3" name="Picture 2">
            <a:extLst>
              <a:ext uri="{FF2B5EF4-FFF2-40B4-BE49-F238E27FC236}">
                <a16:creationId xmlns:a16="http://schemas.microsoft.com/office/drawing/2014/main" id="{3531EB2A-DC55-5E0F-7031-2864E578E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2463" y="6395868"/>
            <a:ext cx="1161876" cy="336944"/>
          </a:xfrm>
          <a:prstGeom prst="rect">
            <a:avLst/>
          </a:prstGeom>
        </p:spPr>
      </p:pic>
      <p:pic>
        <p:nvPicPr>
          <p:cNvPr id="4" name="Picture 3">
            <a:extLst>
              <a:ext uri="{FF2B5EF4-FFF2-40B4-BE49-F238E27FC236}">
                <a16:creationId xmlns:a16="http://schemas.microsoft.com/office/drawing/2014/main" id="{86D07222-3E19-C126-3642-01609A011C6D}"/>
              </a:ext>
            </a:extLst>
          </p:cNvPr>
          <p:cNvPicPr>
            <a:picLocks noChangeAspect="1"/>
          </p:cNvPicPr>
          <p:nvPr/>
        </p:nvPicPr>
        <p:blipFill>
          <a:blip r:embed="rId5">
            <a:extLst>
              <a:ext uri="{28A0092B-C50C-407E-A947-70E740481C1C}">
                <a14:useLocalDpi xmlns:a14="http://schemas.microsoft.com/office/drawing/2010/main" val="0"/>
              </a:ext>
            </a:extLst>
          </a:blip>
          <a:srcRect l="7880" t="14298" r="8714" b="19109"/>
          <a:stretch/>
        </p:blipFill>
        <p:spPr>
          <a:xfrm>
            <a:off x="9669175" y="6287526"/>
            <a:ext cx="1083745" cy="445286"/>
          </a:xfrm>
          <a:prstGeom prst="rect">
            <a:avLst/>
          </a:prstGeom>
        </p:spPr>
      </p:pic>
      <p:sp>
        <p:nvSpPr>
          <p:cNvPr id="5" name="TextBox 3">
            <a:extLst>
              <a:ext uri="{FF2B5EF4-FFF2-40B4-BE49-F238E27FC236}">
                <a16:creationId xmlns:a16="http://schemas.microsoft.com/office/drawing/2014/main" id="{D02EF37F-6BE7-A1F7-9943-F778FF5A02D9}"/>
              </a:ext>
            </a:extLst>
          </p:cNvPr>
          <p:cNvSpPr txBox="1"/>
          <p:nvPr/>
        </p:nvSpPr>
        <p:spPr>
          <a:xfrm>
            <a:off x="53670" y="353228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Objectives</a:t>
            </a:r>
          </a:p>
        </p:txBody>
      </p:sp>
      <p:sp>
        <p:nvSpPr>
          <p:cNvPr id="11" name="TextBox 10">
            <a:extLst>
              <a:ext uri="{FF2B5EF4-FFF2-40B4-BE49-F238E27FC236}">
                <a16:creationId xmlns:a16="http://schemas.microsoft.com/office/drawing/2014/main" id="{BCEAD3CE-B1C2-047E-AB5E-80DB0F49E7EE}"/>
              </a:ext>
            </a:extLst>
          </p:cNvPr>
          <p:cNvSpPr txBox="1"/>
          <p:nvPr/>
        </p:nvSpPr>
        <p:spPr>
          <a:xfrm>
            <a:off x="53670" y="3802308"/>
            <a:ext cx="3958017" cy="830997"/>
          </a:xfrm>
          <a:prstGeom prst="rect">
            <a:avLst/>
          </a:prstGeom>
          <a:noFill/>
        </p:spPr>
        <p:txBody>
          <a:bodyPr wrap="square">
            <a:spAutoFit/>
          </a:bodyPr>
          <a:lstStyle/>
          <a:p>
            <a:pPr marL="171450" indent="-1714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Stockwell transform (ST) is an extension of the continuous wavelet transform (CWT). In contrast to CWT and short-time Fourier transform, however, ST provides a better time and frequency resolution.</a:t>
            </a:r>
          </a:p>
        </p:txBody>
      </p:sp>
      <p:grpSp>
        <p:nvGrpSpPr>
          <p:cNvPr id="12" name="Group 11">
            <a:extLst>
              <a:ext uri="{FF2B5EF4-FFF2-40B4-BE49-F238E27FC236}">
                <a16:creationId xmlns:a16="http://schemas.microsoft.com/office/drawing/2014/main" id="{BBE9A4E4-8AE1-F3A4-73B8-1A9EB6F13D80}"/>
              </a:ext>
            </a:extLst>
          </p:cNvPr>
          <p:cNvGrpSpPr/>
          <p:nvPr/>
        </p:nvGrpSpPr>
        <p:grpSpPr>
          <a:xfrm>
            <a:off x="187156" y="4592462"/>
            <a:ext cx="1898738" cy="1215981"/>
            <a:chOff x="3830402" y="3429000"/>
            <a:chExt cx="3511105" cy="2648250"/>
          </a:xfrm>
        </p:grpSpPr>
        <p:grpSp>
          <p:nvGrpSpPr>
            <p:cNvPr id="19" name="Group 18">
              <a:extLst>
                <a:ext uri="{FF2B5EF4-FFF2-40B4-BE49-F238E27FC236}">
                  <a16:creationId xmlns:a16="http://schemas.microsoft.com/office/drawing/2014/main" id="{9BC56042-ACC1-3D3C-31E9-20A95F2FEF4E}"/>
                </a:ext>
              </a:extLst>
            </p:cNvPr>
            <p:cNvGrpSpPr/>
            <p:nvPr/>
          </p:nvGrpSpPr>
          <p:grpSpPr>
            <a:xfrm>
              <a:off x="3830402" y="3429000"/>
              <a:ext cx="3505726" cy="1382048"/>
              <a:chOff x="3830402" y="3429000"/>
              <a:chExt cx="3505726" cy="1382048"/>
            </a:xfrm>
          </p:grpSpPr>
          <p:pic>
            <p:nvPicPr>
              <p:cNvPr id="30" name="Picture 29">
                <a:extLst>
                  <a:ext uri="{FF2B5EF4-FFF2-40B4-BE49-F238E27FC236}">
                    <a16:creationId xmlns:a16="http://schemas.microsoft.com/office/drawing/2014/main" id="{7D4BEA38-9694-8740-2B30-020099E7BC32}"/>
                  </a:ext>
                </a:extLst>
              </p:cNvPr>
              <p:cNvPicPr>
                <a:picLocks noChangeAspect="1"/>
              </p:cNvPicPr>
              <p:nvPr/>
            </p:nvPicPr>
            <p:blipFill rotWithShape="1">
              <a:blip r:embed="rId6"/>
              <a:srcRect t="81433" b="11835"/>
              <a:stretch/>
            </p:blipFill>
            <p:spPr>
              <a:xfrm>
                <a:off x="3833563" y="4535968"/>
                <a:ext cx="3502565" cy="275080"/>
              </a:xfrm>
              <a:prstGeom prst="rect">
                <a:avLst/>
              </a:prstGeom>
            </p:spPr>
          </p:pic>
          <p:pic>
            <p:nvPicPr>
              <p:cNvPr id="31" name="Picture 30">
                <a:extLst>
                  <a:ext uri="{FF2B5EF4-FFF2-40B4-BE49-F238E27FC236}">
                    <a16:creationId xmlns:a16="http://schemas.microsoft.com/office/drawing/2014/main" id="{203C364A-0153-36F2-921D-F29A93DA922E}"/>
                  </a:ext>
                </a:extLst>
              </p:cNvPr>
              <p:cNvPicPr>
                <a:picLocks noChangeAspect="1"/>
              </p:cNvPicPr>
              <p:nvPr/>
            </p:nvPicPr>
            <p:blipFill rotWithShape="1">
              <a:blip r:embed="rId6"/>
              <a:srcRect b="71335"/>
              <a:stretch/>
            </p:blipFill>
            <p:spPr>
              <a:xfrm>
                <a:off x="3830402" y="3429000"/>
                <a:ext cx="3505726" cy="1172394"/>
              </a:xfrm>
              <a:prstGeom prst="rect">
                <a:avLst/>
              </a:prstGeom>
            </p:spPr>
          </p:pic>
        </p:grpSp>
        <p:pic>
          <p:nvPicPr>
            <p:cNvPr id="29" name="Picture 28">
              <a:extLst>
                <a:ext uri="{FF2B5EF4-FFF2-40B4-BE49-F238E27FC236}">
                  <a16:creationId xmlns:a16="http://schemas.microsoft.com/office/drawing/2014/main" id="{58D86D16-57A5-4FA1-4F4D-9BF94C213D9D}"/>
                </a:ext>
              </a:extLst>
            </p:cNvPr>
            <p:cNvPicPr>
              <a:picLocks noChangeAspect="1"/>
            </p:cNvPicPr>
            <p:nvPr/>
          </p:nvPicPr>
          <p:blipFill rotWithShape="1">
            <a:blip r:embed="rId6"/>
            <a:srcRect t="34664" b="34426"/>
            <a:stretch/>
          </p:blipFill>
          <p:spPr>
            <a:xfrm>
              <a:off x="3830402" y="4811048"/>
              <a:ext cx="3511105" cy="1266202"/>
            </a:xfrm>
            <a:prstGeom prst="rect">
              <a:avLst/>
            </a:prstGeom>
          </p:spPr>
        </p:pic>
      </p:grpSp>
      <p:grpSp>
        <p:nvGrpSpPr>
          <p:cNvPr id="32" name="Group 31">
            <a:extLst>
              <a:ext uri="{FF2B5EF4-FFF2-40B4-BE49-F238E27FC236}">
                <a16:creationId xmlns:a16="http://schemas.microsoft.com/office/drawing/2014/main" id="{4E11E393-B082-2E19-A6F5-3FA46CD8A694}"/>
              </a:ext>
            </a:extLst>
          </p:cNvPr>
          <p:cNvGrpSpPr/>
          <p:nvPr/>
        </p:nvGrpSpPr>
        <p:grpSpPr>
          <a:xfrm>
            <a:off x="2243002" y="4592462"/>
            <a:ext cx="1675871" cy="1221220"/>
            <a:chOff x="6839783" y="3410182"/>
            <a:chExt cx="3511105" cy="2708034"/>
          </a:xfrm>
        </p:grpSpPr>
        <p:pic>
          <p:nvPicPr>
            <p:cNvPr id="33" name="Picture 32">
              <a:extLst>
                <a:ext uri="{FF2B5EF4-FFF2-40B4-BE49-F238E27FC236}">
                  <a16:creationId xmlns:a16="http://schemas.microsoft.com/office/drawing/2014/main" id="{48A4504A-8E57-05B1-4655-799F9E3ED7EA}"/>
                </a:ext>
              </a:extLst>
            </p:cNvPr>
            <p:cNvPicPr>
              <a:picLocks noChangeAspect="1"/>
            </p:cNvPicPr>
            <p:nvPr/>
          </p:nvPicPr>
          <p:blipFill rotWithShape="1">
            <a:blip r:embed="rId6"/>
            <a:srcRect l="-319" t="66413" r="319" b="1677"/>
            <a:stretch/>
          </p:blipFill>
          <p:spPr>
            <a:xfrm>
              <a:off x="6839783" y="4811048"/>
              <a:ext cx="3511105" cy="1307168"/>
            </a:xfrm>
            <a:prstGeom prst="rect">
              <a:avLst/>
            </a:prstGeom>
          </p:spPr>
        </p:pic>
        <p:grpSp>
          <p:nvGrpSpPr>
            <p:cNvPr id="34" name="Group 33">
              <a:extLst>
                <a:ext uri="{FF2B5EF4-FFF2-40B4-BE49-F238E27FC236}">
                  <a16:creationId xmlns:a16="http://schemas.microsoft.com/office/drawing/2014/main" id="{8E16332C-6BA3-FA07-D8CD-9581743D006D}"/>
                </a:ext>
              </a:extLst>
            </p:cNvPr>
            <p:cNvGrpSpPr/>
            <p:nvPr/>
          </p:nvGrpSpPr>
          <p:grpSpPr>
            <a:xfrm>
              <a:off x="6839783" y="3410182"/>
              <a:ext cx="3505726" cy="1382048"/>
              <a:chOff x="6602342" y="3429000"/>
              <a:chExt cx="3505726" cy="1382048"/>
            </a:xfrm>
          </p:grpSpPr>
          <p:pic>
            <p:nvPicPr>
              <p:cNvPr id="35" name="Picture 34">
                <a:extLst>
                  <a:ext uri="{FF2B5EF4-FFF2-40B4-BE49-F238E27FC236}">
                    <a16:creationId xmlns:a16="http://schemas.microsoft.com/office/drawing/2014/main" id="{2EBC796D-D105-39FE-0849-E5ECA3CEEFE1}"/>
                  </a:ext>
                </a:extLst>
              </p:cNvPr>
              <p:cNvPicPr>
                <a:picLocks noChangeAspect="1"/>
              </p:cNvPicPr>
              <p:nvPr/>
            </p:nvPicPr>
            <p:blipFill rotWithShape="1">
              <a:blip r:embed="rId6"/>
              <a:srcRect t="81433" b="11835"/>
              <a:stretch/>
            </p:blipFill>
            <p:spPr>
              <a:xfrm>
                <a:off x="6605503" y="4535968"/>
                <a:ext cx="3502565" cy="275080"/>
              </a:xfrm>
              <a:prstGeom prst="rect">
                <a:avLst/>
              </a:prstGeom>
            </p:spPr>
          </p:pic>
          <p:pic>
            <p:nvPicPr>
              <p:cNvPr id="36" name="Picture 35">
                <a:extLst>
                  <a:ext uri="{FF2B5EF4-FFF2-40B4-BE49-F238E27FC236}">
                    <a16:creationId xmlns:a16="http://schemas.microsoft.com/office/drawing/2014/main" id="{0BD62D12-6179-2425-965D-8C6A1B717289}"/>
                  </a:ext>
                </a:extLst>
              </p:cNvPr>
              <p:cNvPicPr>
                <a:picLocks noChangeAspect="1"/>
              </p:cNvPicPr>
              <p:nvPr/>
            </p:nvPicPr>
            <p:blipFill rotWithShape="1">
              <a:blip r:embed="rId6"/>
              <a:srcRect b="71335"/>
              <a:stretch/>
            </p:blipFill>
            <p:spPr>
              <a:xfrm>
                <a:off x="6602342" y="3429000"/>
                <a:ext cx="3505726" cy="1172394"/>
              </a:xfrm>
              <a:prstGeom prst="rect">
                <a:avLst/>
              </a:prstGeom>
            </p:spPr>
          </p:pic>
        </p:grpSp>
      </p:grpSp>
      <p:sp>
        <p:nvSpPr>
          <p:cNvPr id="37" name="TextBox 36">
            <a:extLst>
              <a:ext uri="{FF2B5EF4-FFF2-40B4-BE49-F238E27FC236}">
                <a16:creationId xmlns:a16="http://schemas.microsoft.com/office/drawing/2014/main" id="{9427C76D-AD61-2D06-60F7-F3767F981A5C}"/>
              </a:ext>
            </a:extLst>
          </p:cNvPr>
          <p:cNvSpPr txBox="1"/>
          <p:nvPr/>
        </p:nvSpPr>
        <p:spPr>
          <a:xfrm>
            <a:off x="49693" y="5795782"/>
            <a:ext cx="4017763" cy="623248"/>
          </a:xfrm>
          <a:prstGeom prst="rect">
            <a:avLst/>
          </a:prstGeom>
          <a:noFill/>
        </p:spPr>
        <p:txBody>
          <a:bodyPr wrap="square">
            <a:spAutoFit/>
          </a:bodyPr>
          <a:lstStyle/>
          <a:p>
            <a:pPr marL="171450" indent="-171450" algn="just">
              <a:buFont typeface="Wingdings" panose="05000000000000000000" pitchFamily="2" charset="2"/>
              <a:buChar char="§"/>
            </a:pPr>
            <a:r>
              <a:rPr lang="en-US" sz="1150" dirty="0">
                <a:latin typeface="Arial" panose="020B0604020202020204" pitchFamily="34" charset="0"/>
                <a:cs typeface="Arial" panose="020B0604020202020204" pitchFamily="34" charset="0"/>
              </a:rPr>
              <a:t>The objectives of this work is to leverage the advantage in terms of resolution provided by ST by exploring signal enhancement approaches in that domain. </a:t>
            </a:r>
          </a:p>
        </p:txBody>
      </p:sp>
      <mc:AlternateContent xmlns:mc="http://schemas.openxmlformats.org/markup-compatibility/2006" xmlns:a14="http://schemas.microsoft.com/office/drawing/2010/main">
        <mc:Choice Requires="a14">
          <p:sp>
            <p:nvSpPr>
              <p:cNvPr id="38" name="Content Placeholder 3">
                <a:extLst>
                  <a:ext uri="{FF2B5EF4-FFF2-40B4-BE49-F238E27FC236}">
                    <a16:creationId xmlns:a16="http://schemas.microsoft.com/office/drawing/2014/main" id="{097F63F7-99E4-BF96-99BB-5FE4C804DC3F}"/>
                  </a:ext>
                </a:extLst>
              </p:cNvPr>
              <p:cNvSpPr txBox="1">
                <a:spLocks/>
              </p:cNvSpPr>
              <p:nvPr/>
            </p:nvSpPr>
            <p:spPr>
              <a:xfrm>
                <a:off x="4405244" y="1715945"/>
                <a:ext cx="3589755" cy="780120"/>
              </a:xfrm>
              <a:prstGeom prst="rect">
                <a:avLst/>
              </a:prstGeom>
            </p:spPr>
            <p:txBody>
              <a:bodyPr vert="horz" lIns="0" tIns="45720" rIns="0" bIns="45720" rtlCol="0">
                <a:normAutofit fontScale="25000" lnSpcReduction="20000"/>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62084" fontAlgn="base">
                  <a:lnSpc>
                    <a:spcPct val="100000"/>
                  </a:lnSpc>
                  <a:spcBef>
                    <a:spcPct val="0"/>
                  </a:spcBef>
                  <a:spcAft>
                    <a:spcPct val="0"/>
                  </a:spcAft>
                  <a:buClrTx/>
                  <a:buFontTx/>
                  <a:buNone/>
                  <a:defRPr/>
                </a:pPr>
                <a14:m>
                  <m:oMath xmlns:m="http://schemas.openxmlformats.org/officeDocument/2006/math">
                    <m:r>
                      <a:rPr lang="en-US" sz="4800" i="1" smtClean="0">
                        <a:solidFill>
                          <a:srgbClr val="000000"/>
                        </a:solidFill>
                        <a:latin typeface="Cambria Math" panose="02040503050406030204" pitchFamily="18" charset="0"/>
                        <a:ea typeface="Cambria Math" panose="02040503050406030204" pitchFamily="18" charset="0"/>
                        <a:cs typeface="+mn-cs"/>
                      </a:rPr>
                      <m:t>𝑆</m:t>
                    </m:r>
                    <m:r>
                      <a:rPr lang="en-US" sz="4800" i="1" smtClean="0">
                        <a:solidFill>
                          <a:srgbClr val="000000"/>
                        </a:solidFill>
                        <a:latin typeface="Cambria Math" panose="02040503050406030204" pitchFamily="18" charset="0"/>
                        <a:ea typeface="Cambria Math" panose="02040503050406030204" pitchFamily="18" charset="0"/>
                        <a:cs typeface="+mn-cs"/>
                      </a:rPr>
                      <m:t>(</m:t>
                    </m:r>
                    <m:r>
                      <a:rPr lang="en-US" sz="4800">
                        <a:solidFill>
                          <a:srgbClr val="000000"/>
                        </a:solidFill>
                        <a:latin typeface="Cambria Math" panose="02040503050406030204" pitchFamily="18" charset="0"/>
                        <a:ea typeface="Cambria Math" panose="02040503050406030204" pitchFamily="18" charset="0"/>
                        <a:cs typeface="+mn-cs"/>
                        <a:sym typeface="Symbol" panose="05050102010706020507" pitchFamily="18" charset="2"/>
                      </a:rPr>
                      <m:t></m:t>
                    </m:r>
                    <m:r>
                      <a:rPr lang="en-US" sz="4800" i="1" smtClean="0">
                        <a:solidFill>
                          <a:srgbClr val="000000"/>
                        </a:solidFill>
                        <a:latin typeface="Cambria Math" panose="02040503050406030204" pitchFamily="18" charset="0"/>
                        <a:ea typeface="Cambria Math" panose="02040503050406030204" pitchFamily="18" charset="0"/>
                        <a:cs typeface="+mn-cs"/>
                      </a:rPr>
                      <m:t>, </m:t>
                    </m:r>
                    <m:r>
                      <a:rPr lang="en-US" sz="4800" i="1" smtClean="0">
                        <a:solidFill>
                          <a:srgbClr val="000000"/>
                        </a:solidFill>
                        <a:latin typeface="Cambria Math" panose="02040503050406030204" pitchFamily="18" charset="0"/>
                        <a:ea typeface="Cambria Math" panose="02040503050406030204" pitchFamily="18" charset="0"/>
                        <a:cs typeface="+mn-cs"/>
                        <a:sym typeface="Symbol" panose="05050102010706020507" pitchFamily="18" charset="2"/>
                      </a:rPr>
                      <m:t>𝑓</m:t>
                    </m:r>
                    <m:r>
                      <a:rPr lang="en-US" sz="4800" i="1" smtClean="0">
                        <a:solidFill>
                          <a:srgbClr val="000000"/>
                        </a:solidFill>
                        <a:latin typeface="Cambria Math" panose="02040503050406030204" pitchFamily="18" charset="0"/>
                        <a:ea typeface="Cambria Math" panose="02040503050406030204" pitchFamily="18" charset="0"/>
                        <a:cs typeface="+mn-cs"/>
                        <a:sym typeface="Symbol" panose="05050102010706020507" pitchFamily="18" charset="2"/>
                      </a:rPr>
                      <m:t>)=</m:t>
                    </m:r>
                    <m:nary>
                      <m:naryPr>
                        <m:limLoc m:val="undOvr"/>
                        <m:ctrlPr>
                          <a:rPr lang="en-US" sz="4800" i="1" smtClean="0">
                            <a:solidFill>
                              <a:srgbClr val="000000"/>
                            </a:solidFill>
                            <a:latin typeface="Cambria Math" panose="02040503050406030204" pitchFamily="18" charset="0"/>
                            <a:ea typeface="Cambria Math" panose="02040503050406030204" pitchFamily="18" charset="0"/>
                            <a:cs typeface="+mn-cs"/>
                          </a:rPr>
                        </m:ctrlPr>
                      </m:naryPr>
                      <m:sub>
                        <m:r>
                          <m:rPr>
                            <m:brk m:alnAt="24"/>
                          </m:rPr>
                          <a:rPr lang="en-US" sz="4800" i="1" smtClean="0">
                            <a:solidFill>
                              <a:srgbClr val="000000"/>
                            </a:solidFill>
                            <a:latin typeface="Cambria Math" panose="02040503050406030204" pitchFamily="18" charset="0"/>
                            <a:ea typeface="Cambria Math" panose="02040503050406030204" pitchFamily="18" charset="0"/>
                            <a:cs typeface="+mn-cs"/>
                          </a:rPr>
                          <m:t>−</m:t>
                        </m:r>
                        <m:r>
                          <a:rPr lang="en-US" sz="4800" i="1" smtClean="0">
                            <a:solidFill>
                              <a:srgbClr val="000000"/>
                            </a:solidFill>
                            <a:latin typeface="Cambria Math" panose="02040503050406030204" pitchFamily="18" charset="0"/>
                            <a:ea typeface="Cambria Math" panose="02040503050406030204" pitchFamily="18" charset="0"/>
                            <a:cs typeface="+mn-cs"/>
                          </a:rPr>
                          <m:t>∞</m:t>
                        </m:r>
                      </m:sub>
                      <m:sup>
                        <m:r>
                          <a:rPr lang="en-US" sz="4800" i="1" smtClean="0">
                            <a:solidFill>
                              <a:srgbClr val="000000"/>
                            </a:solidFill>
                            <a:latin typeface="Cambria Math" panose="02040503050406030204" pitchFamily="18" charset="0"/>
                            <a:ea typeface="Cambria Math" panose="02040503050406030204" pitchFamily="18" charset="0"/>
                            <a:cs typeface="+mn-cs"/>
                          </a:rPr>
                          <m:t>+∞</m:t>
                        </m:r>
                      </m:sup>
                      <m:e>
                        <m:r>
                          <a:rPr lang="en-US" sz="4800" i="1">
                            <a:solidFill>
                              <a:srgbClr val="000000"/>
                            </a:solidFill>
                            <a:latin typeface="Cambria Math" panose="02040503050406030204" pitchFamily="18" charset="0"/>
                            <a:ea typeface="Cambria Math" panose="02040503050406030204" pitchFamily="18" charset="0"/>
                            <a:cs typeface="+mn-cs"/>
                          </a:rPr>
                          <m:t>𝑥</m:t>
                        </m:r>
                        <m:d>
                          <m:dPr>
                            <m:ctrlPr>
                              <a:rPr lang="en-US" sz="4800" i="1">
                                <a:solidFill>
                                  <a:srgbClr val="000000"/>
                                </a:solidFill>
                                <a:latin typeface="Cambria Math" panose="02040503050406030204" pitchFamily="18" charset="0"/>
                                <a:ea typeface="Cambria Math" panose="02040503050406030204" pitchFamily="18" charset="0"/>
                                <a:cs typeface="+mn-cs"/>
                              </a:rPr>
                            </m:ctrlPr>
                          </m:dPr>
                          <m:e>
                            <m:r>
                              <a:rPr lang="en-US" sz="4800" i="1">
                                <a:solidFill>
                                  <a:srgbClr val="000000"/>
                                </a:solidFill>
                                <a:latin typeface="Cambria Math" panose="02040503050406030204" pitchFamily="18" charset="0"/>
                                <a:ea typeface="Cambria Math" panose="02040503050406030204" pitchFamily="18" charset="0"/>
                                <a:cs typeface="+mn-cs"/>
                              </a:rPr>
                              <m:t>𝑡</m:t>
                            </m:r>
                          </m:e>
                        </m:d>
                        <m:f>
                          <m:fPr>
                            <m:ctrlPr>
                              <a:rPr lang="en-US" sz="4800" i="1" smtClean="0">
                                <a:solidFill>
                                  <a:srgbClr val="000000"/>
                                </a:solidFill>
                                <a:latin typeface="Cambria Math" panose="02040503050406030204" pitchFamily="18" charset="0"/>
                                <a:ea typeface="Cambria Math" panose="02040503050406030204" pitchFamily="18" charset="0"/>
                                <a:cs typeface="+mn-cs"/>
                              </a:rPr>
                            </m:ctrlPr>
                          </m:fPr>
                          <m:num>
                            <m:d>
                              <m:dPr>
                                <m:begChr m:val="|"/>
                                <m:endChr m:val="|"/>
                                <m:ctrlPr>
                                  <a:rPr lang="en-US" sz="4800" i="1" smtClean="0">
                                    <a:solidFill>
                                      <a:srgbClr val="000000"/>
                                    </a:solidFill>
                                    <a:latin typeface="Cambria Math" panose="02040503050406030204" pitchFamily="18" charset="0"/>
                                    <a:ea typeface="Cambria Math" panose="02040503050406030204" pitchFamily="18" charset="0"/>
                                    <a:cs typeface="+mn-cs"/>
                                  </a:rPr>
                                </m:ctrlPr>
                              </m:dPr>
                              <m:e>
                                <m:r>
                                  <a:rPr lang="en-US" sz="4800" i="1" smtClean="0">
                                    <a:solidFill>
                                      <a:srgbClr val="000000"/>
                                    </a:solidFill>
                                    <a:latin typeface="Cambria Math" panose="02040503050406030204" pitchFamily="18" charset="0"/>
                                    <a:ea typeface="Cambria Math" panose="02040503050406030204" pitchFamily="18" charset="0"/>
                                    <a:cs typeface="+mn-cs"/>
                                  </a:rPr>
                                  <m:t>𝑓</m:t>
                                </m:r>
                              </m:e>
                            </m:d>
                          </m:num>
                          <m:den>
                            <m:rad>
                              <m:radPr>
                                <m:degHide m:val="on"/>
                                <m:ctrlPr>
                                  <a:rPr lang="en-US" sz="4800" i="1" smtClean="0">
                                    <a:solidFill>
                                      <a:srgbClr val="000000"/>
                                    </a:solidFill>
                                    <a:latin typeface="Cambria Math" panose="02040503050406030204" pitchFamily="18" charset="0"/>
                                    <a:ea typeface="Cambria Math" panose="02040503050406030204" pitchFamily="18" charset="0"/>
                                    <a:cs typeface="+mn-cs"/>
                                  </a:rPr>
                                </m:ctrlPr>
                              </m:radPr>
                              <m:deg/>
                              <m:e>
                                <m:r>
                                  <a:rPr lang="en-US" sz="4800" i="1" smtClean="0">
                                    <a:solidFill>
                                      <a:srgbClr val="000000"/>
                                    </a:solidFill>
                                    <a:latin typeface="Cambria Math" panose="02040503050406030204" pitchFamily="18" charset="0"/>
                                    <a:ea typeface="Cambria Math" panose="02040503050406030204" pitchFamily="18" charset="0"/>
                                    <a:cs typeface="+mn-cs"/>
                                  </a:rPr>
                                  <m:t>2</m:t>
                                </m:r>
                                <m:r>
                                  <a:rPr lang="en-US" sz="4800" i="1" smtClean="0">
                                    <a:solidFill>
                                      <a:srgbClr val="000000"/>
                                    </a:solidFill>
                                    <a:latin typeface="Cambria Math" panose="02040503050406030204" pitchFamily="18" charset="0"/>
                                    <a:ea typeface="Cambria Math" panose="02040503050406030204" pitchFamily="18" charset="0"/>
                                    <a:cs typeface="+mn-cs"/>
                                  </a:rPr>
                                  <m:t>𝜋</m:t>
                                </m:r>
                              </m:e>
                            </m:rad>
                          </m:den>
                        </m:f>
                        <m:sSup>
                          <m:sSupPr>
                            <m:ctrlPr>
                              <a:rPr lang="en-US" sz="4800" i="1" smtClean="0">
                                <a:solidFill>
                                  <a:srgbClr val="000000"/>
                                </a:solidFill>
                                <a:latin typeface="Cambria Math" panose="02040503050406030204" pitchFamily="18" charset="0"/>
                                <a:ea typeface="Cambria Math" panose="02040503050406030204" pitchFamily="18" charset="0"/>
                                <a:cs typeface="+mn-cs"/>
                              </a:rPr>
                            </m:ctrlPr>
                          </m:sSupPr>
                          <m:e>
                            <m:r>
                              <a:rPr lang="en-US" sz="4800" i="1" smtClean="0">
                                <a:solidFill>
                                  <a:srgbClr val="000000"/>
                                </a:solidFill>
                                <a:latin typeface="Cambria Math" panose="02040503050406030204" pitchFamily="18" charset="0"/>
                                <a:ea typeface="Cambria Math" panose="02040503050406030204" pitchFamily="18" charset="0"/>
                                <a:cs typeface="+mn-cs"/>
                              </a:rPr>
                              <m:t>𝑒</m:t>
                            </m:r>
                          </m:e>
                          <m:sup>
                            <m:r>
                              <a:rPr lang="en-US" sz="4800" i="1" smtClean="0">
                                <a:solidFill>
                                  <a:srgbClr val="000000"/>
                                </a:solidFill>
                                <a:latin typeface="Cambria Math" panose="02040503050406030204" pitchFamily="18" charset="0"/>
                                <a:ea typeface="Cambria Math" panose="02040503050406030204" pitchFamily="18" charset="0"/>
                                <a:cs typeface="+mn-cs"/>
                              </a:rPr>
                              <m:t>−</m:t>
                            </m:r>
                            <m:f>
                              <m:fPr>
                                <m:ctrlPr>
                                  <a:rPr lang="en-US" sz="4800" i="1" smtClean="0">
                                    <a:solidFill>
                                      <a:srgbClr val="000000"/>
                                    </a:solidFill>
                                    <a:latin typeface="Cambria Math" panose="02040503050406030204" pitchFamily="18" charset="0"/>
                                    <a:ea typeface="Cambria Math" panose="02040503050406030204" pitchFamily="18" charset="0"/>
                                    <a:cs typeface="+mn-cs"/>
                                  </a:rPr>
                                </m:ctrlPr>
                              </m:fPr>
                              <m:num>
                                <m:sSup>
                                  <m:sSupPr>
                                    <m:ctrlPr>
                                      <a:rPr lang="en-US" sz="4800" i="1" smtClean="0">
                                        <a:solidFill>
                                          <a:srgbClr val="000000"/>
                                        </a:solidFill>
                                        <a:latin typeface="Cambria Math" panose="02040503050406030204" pitchFamily="18" charset="0"/>
                                        <a:ea typeface="Cambria Math" panose="02040503050406030204" pitchFamily="18" charset="0"/>
                                        <a:cs typeface="+mn-cs"/>
                                      </a:rPr>
                                    </m:ctrlPr>
                                  </m:sSupPr>
                                  <m:e>
                                    <m:r>
                                      <a:rPr lang="en-US" sz="4800" i="1" smtClean="0">
                                        <a:solidFill>
                                          <a:srgbClr val="000000"/>
                                        </a:solidFill>
                                        <a:latin typeface="Cambria Math" panose="02040503050406030204" pitchFamily="18" charset="0"/>
                                        <a:ea typeface="Cambria Math" panose="02040503050406030204" pitchFamily="18" charset="0"/>
                                        <a:cs typeface="+mn-cs"/>
                                      </a:rPr>
                                      <m:t>(</m:t>
                                    </m:r>
                                    <m:r>
                                      <a:rPr lang="en-US" sz="4800" i="1" smtClean="0">
                                        <a:solidFill>
                                          <a:srgbClr val="000000"/>
                                        </a:solidFill>
                                        <a:latin typeface="Cambria Math" panose="02040503050406030204" pitchFamily="18" charset="0"/>
                                        <a:ea typeface="Cambria Math" panose="02040503050406030204" pitchFamily="18" charset="0"/>
                                        <a:cs typeface="+mn-cs"/>
                                        <a:sym typeface="Symbol" panose="05050102010706020507" pitchFamily="18" charset="2"/>
                                      </a:rPr>
                                      <m:t>−</m:t>
                                    </m:r>
                                    <m:r>
                                      <a:rPr lang="en-US" sz="4800" i="1" smtClean="0">
                                        <a:solidFill>
                                          <a:srgbClr val="000000"/>
                                        </a:solidFill>
                                        <a:latin typeface="Cambria Math" panose="02040503050406030204" pitchFamily="18" charset="0"/>
                                        <a:ea typeface="Cambria Math" panose="02040503050406030204" pitchFamily="18" charset="0"/>
                                        <a:cs typeface="+mn-cs"/>
                                      </a:rPr>
                                      <m:t>𝑡</m:t>
                                    </m:r>
                                    <m:r>
                                      <a:rPr lang="en-US" sz="4800" i="1" smtClean="0">
                                        <a:solidFill>
                                          <a:srgbClr val="000000"/>
                                        </a:solidFill>
                                        <a:latin typeface="Cambria Math" panose="02040503050406030204" pitchFamily="18" charset="0"/>
                                        <a:ea typeface="Cambria Math" panose="02040503050406030204" pitchFamily="18" charset="0"/>
                                        <a:cs typeface="+mn-cs"/>
                                      </a:rPr>
                                      <m:t>)</m:t>
                                    </m:r>
                                  </m:e>
                                  <m:sup>
                                    <m:r>
                                      <a:rPr lang="en-US" sz="4800" i="1" smtClean="0">
                                        <a:solidFill>
                                          <a:srgbClr val="000000"/>
                                        </a:solidFill>
                                        <a:latin typeface="Cambria Math" panose="02040503050406030204" pitchFamily="18" charset="0"/>
                                        <a:ea typeface="Cambria Math" panose="02040503050406030204" pitchFamily="18" charset="0"/>
                                        <a:cs typeface="+mn-cs"/>
                                      </a:rPr>
                                      <m:t>2</m:t>
                                    </m:r>
                                  </m:sup>
                                </m:sSup>
                                <m:sSup>
                                  <m:sSupPr>
                                    <m:ctrlPr>
                                      <a:rPr lang="en-US" sz="4800" i="1" smtClean="0">
                                        <a:solidFill>
                                          <a:srgbClr val="000000"/>
                                        </a:solidFill>
                                        <a:latin typeface="Cambria Math" panose="02040503050406030204" pitchFamily="18" charset="0"/>
                                        <a:ea typeface="Cambria Math" panose="02040503050406030204" pitchFamily="18" charset="0"/>
                                        <a:cs typeface="+mn-cs"/>
                                      </a:rPr>
                                    </m:ctrlPr>
                                  </m:sSupPr>
                                  <m:e>
                                    <m:r>
                                      <a:rPr lang="en-US" sz="4800" i="1" smtClean="0">
                                        <a:solidFill>
                                          <a:srgbClr val="000000"/>
                                        </a:solidFill>
                                        <a:latin typeface="Cambria Math" panose="02040503050406030204" pitchFamily="18" charset="0"/>
                                        <a:ea typeface="Cambria Math" panose="02040503050406030204" pitchFamily="18" charset="0"/>
                                        <a:cs typeface="+mn-cs"/>
                                      </a:rPr>
                                      <m:t>𝑓</m:t>
                                    </m:r>
                                  </m:e>
                                  <m:sup>
                                    <m:r>
                                      <a:rPr lang="en-US" sz="4800" i="1" smtClean="0">
                                        <a:solidFill>
                                          <a:srgbClr val="000000"/>
                                        </a:solidFill>
                                        <a:latin typeface="Cambria Math" panose="02040503050406030204" pitchFamily="18" charset="0"/>
                                        <a:ea typeface="Cambria Math" panose="02040503050406030204" pitchFamily="18" charset="0"/>
                                        <a:cs typeface="+mn-cs"/>
                                      </a:rPr>
                                      <m:t>2</m:t>
                                    </m:r>
                                  </m:sup>
                                </m:sSup>
                              </m:num>
                              <m:den>
                                <m:r>
                                  <a:rPr lang="en-US" sz="4800" i="1" smtClean="0">
                                    <a:solidFill>
                                      <a:srgbClr val="000000"/>
                                    </a:solidFill>
                                    <a:latin typeface="Cambria Math" panose="02040503050406030204" pitchFamily="18" charset="0"/>
                                    <a:ea typeface="Cambria Math" panose="02040503050406030204" pitchFamily="18" charset="0"/>
                                    <a:cs typeface="+mn-cs"/>
                                  </a:rPr>
                                  <m:t>2</m:t>
                                </m:r>
                              </m:den>
                            </m:f>
                          </m:sup>
                        </m:sSup>
                        <m:sSup>
                          <m:sSupPr>
                            <m:ctrlPr>
                              <a:rPr lang="en-US" sz="4800" i="1" smtClean="0">
                                <a:solidFill>
                                  <a:srgbClr val="000000"/>
                                </a:solidFill>
                                <a:latin typeface="Cambria Math" panose="02040503050406030204" pitchFamily="18" charset="0"/>
                                <a:ea typeface="Cambria Math" panose="02040503050406030204" pitchFamily="18" charset="0"/>
                                <a:cs typeface="+mn-cs"/>
                              </a:rPr>
                            </m:ctrlPr>
                          </m:sSupPr>
                          <m:e>
                            <m:r>
                              <a:rPr lang="en-US" sz="4800" i="1" smtClean="0">
                                <a:solidFill>
                                  <a:srgbClr val="000000"/>
                                </a:solidFill>
                                <a:latin typeface="Cambria Math" panose="02040503050406030204" pitchFamily="18" charset="0"/>
                                <a:ea typeface="Cambria Math" panose="02040503050406030204" pitchFamily="18" charset="0"/>
                                <a:cs typeface="+mn-cs"/>
                              </a:rPr>
                              <m:t>𝑒</m:t>
                            </m:r>
                          </m:e>
                          <m:sup>
                            <m:r>
                              <a:rPr lang="en-US" sz="4800" i="1" smtClean="0">
                                <a:solidFill>
                                  <a:srgbClr val="000000"/>
                                </a:solidFill>
                                <a:latin typeface="Cambria Math" panose="02040503050406030204" pitchFamily="18" charset="0"/>
                                <a:ea typeface="Cambria Math" panose="02040503050406030204" pitchFamily="18" charset="0"/>
                                <a:cs typeface="+mn-cs"/>
                              </a:rPr>
                              <m:t>−</m:t>
                            </m:r>
                            <m:r>
                              <a:rPr lang="en-US" sz="4800" i="1" smtClean="0">
                                <a:solidFill>
                                  <a:srgbClr val="000000"/>
                                </a:solidFill>
                                <a:latin typeface="Cambria Math" panose="02040503050406030204" pitchFamily="18" charset="0"/>
                                <a:ea typeface="Cambria Math" panose="02040503050406030204" pitchFamily="18" charset="0"/>
                                <a:cs typeface="+mn-cs"/>
                              </a:rPr>
                              <m:t>𝑖</m:t>
                            </m:r>
                            <m:r>
                              <a:rPr lang="en-US" sz="4800" i="1" smtClean="0">
                                <a:solidFill>
                                  <a:srgbClr val="000000"/>
                                </a:solidFill>
                                <a:latin typeface="Cambria Math" panose="02040503050406030204" pitchFamily="18" charset="0"/>
                                <a:ea typeface="Cambria Math" panose="02040503050406030204" pitchFamily="18" charset="0"/>
                                <a:cs typeface="+mn-cs"/>
                              </a:rPr>
                              <m:t>2</m:t>
                            </m:r>
                            <m:r>
                              <a:rPr lang="en-US" sz="4800" i="1" smtClean="0">
                                <a:solidFill>
                                  <a:srgbClr val="000000"/>
                                </a:solidFill>
                                <a:latin typeface="Cambria Math" panose="02040503050406030204" pitchFamily="18" charset="0"/>
                                <a:ea typeface="Cambria Math" panose="02040503050406030204" pitchFamily="18" charset="0"/>
                                <a:cs typeface="+mn-cs"/>
                              </a:rPr>
                              <m:t>𝜋</m:t>
                            </m:r>
                            <m:r>
                              <a:rPr lang="en-US" sz="4800" i="1" smtClean="0">
                                <a:solidFill>
                                  <a:srgbClr val="000000"/>
                                </a:solidFill>
                                <a:latin typeface="Cambria Math" panose="02040503050406030204" pitchFamily="18" charset="0"/>
                                <a:ea typeface="Cambria Math" panose="02040503050406030204" pitchFamily="18" charset="0"/>
                                <a:cs typeface="+mn-cs"/>
                              </a:rPr>
                              <m:t>𝑓𝑡</m:t>
                            </m:r>
                          </m:sup>
                        </m:sSup>
                        <m:r>
                          <a:rPr lang="en-US" sz="4800" i="1">
                            <a:solidFill>
                              <a:srgbClr val="000000"/>
                            </a:solidFill>
                            <a:latin typeface="Cambria Math" panose="02040503050406030204" pitchFamily="18" charset="0"/>
                            <a:ea typeface="Cambria Math" panose="02040503050406030204" pitchFamily="18" charset="0"/>
                            <a:cs typeface="+mn-cs"/>
                          </a:rPr>
                          <m:t>𝑑𝑡</m:t>
                        </m:r>
                        <m:r>
                          <a:rPr lang="en-US" sz="4800" b="0" i="1" smtClean="0">
                            <a:solidFill>
                              <a:srgbClr val="000000"/>
                            </a:solidFill>
                            <a:latin typeface="Cambria Math" panose="02040503050406030204" pitchFamily="18" charset="0"/>
                            <a:ea typeface="Cambria Math" panose="02040503050406030204" pitchFamily="18" charset="0"/>
                            <a:cs typeface="+mn-cs"/>
                          </a:rPr>
                          <m:t> </m:t>
                        </m:r>
                      </m:e>
                    </m:nary>
                  </m:oMath>
                </a14:m>
                <a:r>
                  <a:rPr lang="en-US" sz="4800" dirty="0">
                    <a:solidFill>
                      <a:srgbClr val="000000"/>
                    </a:solidFill>
                    <a:latin typeface="Arial Narrow" panose="020B0606020202030204" pitchFamily="34" charset="0"/>
                    <a:ea typeface="+mn-ea"/>
                    <a:cs typeface="+mn-cs"/>
                  </a:rPr>
                  <a:t>    	         </a:t>
                </a:r>
                <a14:m>
                  <m:oMath xmlns:m="http://schemas.openxmlformats.org/officeDocument/2006/math">
                    <m:r>
                      <a:rPr lang="en-US" sz="4800" i="1" smtClean="0">
                        <a:solidFill>
                          <a:srgbClr val="000000"/>
                        </a:solidFill>
                        <a:latin typeface="Cambria Math" panose="02040503050406030204" pitchFamily="18" charset="0"/>
                        <a:ea typeface="Cambria Math" panose="02040503050406030204" pitchFamily="18" charset="0"/>
                        <a:cs typeface="+mn-cs"/>
                        <a:sym typeface="Symbol" panose="05050102010706020507" pitchFamily="18" charset="2"/>
                      </a:rPr>
                      <m:t>𝑓</m:t>
                    </m:r>
                    <m:r>
                      <a:rPr lang="en-US" sz="4800" i="1" smtClean="0">
                        <a:solidFill>
                          <a:srgbClr val="000000"/>
                        </a:solidFill>
                        <a:latin typeface="Cambria Math" panose="02040503050406030204" pitchFamily="18" charset="0"/>
                        <a:ea typeface="Cambria Math" panose="02040503050406030204" pitchFamily="18" charset="0"/>
                        <a:cs typeface="+mn-cs"/>
                        <a:sym typeface="Symbol" panose="05050102010706020507" pitchFamily="18" charset="2"/>
                      </a:rPr>
                      <m:t> </m:t>
                    </m:r>
                  </m:oMath>
                </a14:m>
                <a:r>
                  <a:rPr lang="en-US" sz="4800" dirty="0">
                    <a:solidFill>
                      <a:srgbClr val="000000"/>
                    </a:solidFill>
                    <a:latin typeface="Arial Narrow" panose="020B0606020202030204" pitchFamily="34" charset="0"/>
                    <a:ea typeface="Cambria Math" panose="02040503050406030204" pitchFamily="18" charset="0"/>
                    <a:cs typeface="+mn-cs"/>
                  </a:rPr>
                  <a:t>- </a:t>
                </a:r>
                <a:r>
                  <a:rPr lang="en-US" sz="4800" dirty="0">
                    <a:solidFill>
                      <a:srgbClr val="000000"/>
                    </a:solidFill>
                    <a:latin typeface="Arial" panose="020B0604020202020204" pitchFamily="34" charset="0"/>
                    <a:ea typeface="Cambria Math" panose="02040503050406030204" pitchFamily="18" charset="0"/>
                    <a:cs typeface="Arial" panose="020B0604020202020204" pitchFamily="34" charset="0"/>
                  </a:rPr>
                  <a:t>Frequency</a:t>
                </a:r>
              </a:p>
              <a:p>
                <a:pPr marL="111125" lvl="3" defTabSz="457200">
                  <a:lnSpc>
                    <a:spcPct val="100000"/>
                  </a:lnSpc>
                  <a:spcBef>
                    <a:spcPts val="0"/>
                  </a:spcBef>
                  <a:spcAft>
                    <a:spcPts val="0"/>
                  </a:spcAft>
                  <a:buClrTx/>
                  <a:buFont typeface="Symbol" panose="05050102010706020507" pitchFamily="18" charset="2"/>
                  <a:buChar char="t"/>
                  <a:defRPr/>
                </a:pPr>
                <a:r>
                  <a:rPr lang="en-US" sz="4800" dirty="0">
                    <a:solidFill>
                      <a:srgbClr val="000000"/>
                    </a:solidFill>
                    <a:latin typeface="Arial Narrow" panose="020B0606020202030204" pitchFamily="34" charset="0"/>
                    <a:ea typeface="Cambria Math" panose="02040503050406030204" pitchFamily="18" charset="0"/>
                    <a:cs typeface="+mn-cs"/>
                    <a:sym typeface="Symbol" panose="05050102010706020507" pitchFamily="18" charset="2"/>
                  </a:rPr>
                  <a:t>  - </a:t>
                </a:r>
                <a:r>
                  <a:rPr lang="en-US" sz="4800" dirty="0">
                    <a:solidFill>
                      <a:srgbClr val="000000"/>
                    </a:solidFill>
                    <a:latin typeface="Arial" panose="020B0604020202020204" pitchFamily="34" charset="0"/>
                    <a:ea typeface="Cambria Math" panose="02040503050406030204" pitchFamily="18" charset="0"/>
                    <a:cs typeface="Arial" panose="020B0604020202020204" pitchFamily="34" charset="0"/>
                    <a:sym typeface="Symbol" panose="05050102010706020507" pitchFamily="18" charset="2"/>
                  </a:rPr>
                  <a:t>Time lag or location</a:t>
                </a:r>
                <a:endParaRPr lang="en-US" sz="9600" dirty="0">
                  <a:solidFill>
                    <a:srgbClr val="000000"/>
                  </a:solidFill>
                  <a:latin typeface="Arial" panose="020B0604020202020204" pitchFamily="34" charset="0"/>
                  <a:ea typeface="Cambria Math" panose="02040503050406030204" pitchFamily="18" charset="0"/>
                  <a:cs typeface="Arial" panose="020B0604020202020204" pitchFamily="34" charset="0"/>
                  <a:sym typeface="Symbol" panose="05050102010706020507" pitchFamily="18" charset="2"/>
                </a:endParaRPr>
              </a:p>
            </p:txBody>
          </p:sp>
        </mc:Choice>
        <mc:Fallback xmlns="">
          <p:sp>
            <p:nvSpPr>
              <p:cNvPr id="38" name="Content Placeholder 3">
                <a:extLst>
                  <a:ext uri="{FF2B5EF4-FFF2-40B4-BE49-F238E27FC236}">
                    <a16:creationId xmlns:a16="http://schemas.microsoft.com/office/drawing/2014/main" id="{097F63F7-99E4-BF96-99BB-5FE4C804DC3F}"/>
                  </a:ext>
                </a:extLst>
              </p:cNvPr>
              <p:cNvSpPr txBox="1">
                <a:spLocks noRot="1" noChangeAspect="1" noMove="1" noResize="1" noEditPoints="1" noAdjustHandles="1" noChangeArrowheads="1" noChangeShapeType="1" noTextEdit="1"/>
              </p:cNvSpPr>
              <p:nvPr/>
            </p:nvSpPr>
            <p:spPr>
              <a:xfrm>
                <a:off x="4405244" y="1715945"/>
                <a:ext cx="3589755" cy="780120"/>
              </a:xfrm>
              <a:prstGeom prst="rect">
                <a:avLst/>
              </a:prstGeom>
              <a:blipFill>
                <a:blip r:embed="rId7"/>
                <a:stretch>
                  <a:fillRect l="-1528" t="-36719" b="-117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64F2CBB-B22F-B84F-3BB1-C4409BA40E87}"/>
                  </a:ext>
                </a:extLst>
              </p:cNvPr>
              <p:cNvSpPr txBox="1"/>
              <p:nvPr/>
            </p:nvSpPr>
            <p:spPr>
              <a:xfrm>
                <a:off x="9619737" y="1518236"/>
                <a:ext cx="2412239" cy="1015663"/>
              </a:xfrm>
              <a:prstGeom prst="rect">
                <a:avLst/>
              </a:prstGeom>
              <a:noFill/>
            </p:spPr>
            <p:txBody>
              <a:bodyPr wrap="square" rtlCol="0">
                <a:spAutoFit/>
              </a:bodyPr>
              <a:lstStyle/>
              <a:p>
                <a:pPr marL="0" marR="0" lvl="1" algn="l" defTabSz="30723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where</a:t>
                </a:r>
                <a:r>
                  <a:rPr kumimoji="0" lang="en-US" sz="1200" b="0" i="0" u="none" strike="noStrike" kern="1200" cap="none" spc="0" normalizeH="0" baseline="0" noProof="0" dirty="0">
                    <a:ln>
                      <a:noFill/>
                    </a:ln>
                    <a:solidFill>
                      <a:srgbClr val="000000"/>
                    </a:solidFill>
                    <a:effectLst/>
                    <a:uLnTx/>
                    <a:uFillTx/>
                    <a:latin typeface="Calibri" panose="020F0502020204030204"/>
                    <a:ea typeface="Cambria Math" panose="02040503050406030204" pitchFamily="18" charset="0"/>
                    <a:cs typeface="+mn-cs"/>
                  </a:rPr>
                  <a:t> </a:t>
                </a:r>
                <a14:m>
                  <m:oMath xmlns:m="http://schemas.openxmlformats.org/officeDocument/2006/math">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𝛼</m:t>
                    </m:r>
                  </m:oMath>
                </a14:m>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cs typeface="+mn-cs"/>
                  </a:rPr>
                  <a:t>,</a:t>
                </a:r>
                <a:r>
                  <a:rPr kumimoji="0" lang="en-US" sz="1200" b="0" i="0" u="none" strike="noStrike" kern="1200" cap="none" spc="0" normalizeH="0" baseline="0" noProof="0" dirty="0">
                    <a:ln>
                      <a:noFill/>
                    </a:ln>
                    <a:solidFill>
                      <a:srgbClr val="000000"/>
                    </a:solidFill>
                    <a:effectLst/>
                    <a:uLnTx/>
                    <a:uFillTx/>
                    <a:latin typeface="Calibri" panose="020F0502020204030204"/>
                    <a:ea typeface="Cambria Math" panose="02040503050406030204" pitchFamily="18" charset="0"/>
                    <a:cs typeface="+mn-cs"/>
                  </a:rPr>
                  <a:t> </a:t>
                </a:r>
                <a14:m>
                  <m:oMath xmlns:m="http://schemas.openxmlformats.org/officeDocument/2006/math">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oMath>
                </a14:m>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cs typeface="+mn-cs"/>
                  </a:rPr>
                  <a:t>, and </a:t>
                </a:r>
                <a14:m>
                  <m:oMath xmlns:m="http://schemas.openxmlformats.org/officeDocument/2006/math">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are the angles between the eigenvector associated with </a:t>
                </a:r>
                <a14:m>
                  <m:oMath xmlns:m="http://schemas.openxmlformats.org/officeDocument/2006/math">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𝜆</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𝑡</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oMath>
                </a14:m>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cs typeface="+mn-cs"/>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and the Z, R, and T components, respectively.</a:t>
                </a:r>
              </a:p>
            </p:txBody>
          </p:sp>
        </mc:Choice>
        <mc:Fallback xmlns="">
          <p:sp>
            <p:nvSpPr>
              <p:cNvPr id="39" name="TextBox 38">
                <a:extLst>
                  <a:ext uri="{FF2B5EF4-FFF2-40B4-BE49-F238E27FC236}">
                    <a16:creationId xmlns:a16="http://schemas.microsoft.com/office/drawing/2014/main" id="{464F2CBB-B22F-B84F-3BB1-C4409BA40E87}"/>
                  </a:ext>
                </a:extLst>
              </p:cNvPr>
              <p:cNvSpPr txBox="1">
                <a:spLocks noRot="1" noChangeAspect="1" noMove="1" noResize="1" noEditPoints="1" noAdjustHandles="1" noChangeArrowheads="1" noChangeShapeType="1" noTextEdit="1"/>
              </p:cNvSpPr>
              <p:nvPr/>
            </p:nvSpPr>
            <p:spPr>
              <a:xfrm>
                <a:off x="9619737" y="1518236"/>
                <a:ext cx="2412239" cy="1015663"/>
              </a:xfrm>
              <a:prstGeom prst="rect">
                <a:avLst/>
              </a:prstGeom>
              <a:blipFill>
                <a:blip r:embed="rId8"/>
                <a:stretch>
                  <a:fillRect t="-599" b="-2994"/>
                </a:stretch>
              </a:blipFill>
            </p:spPr>
            <p:txBody>
              <a:bodyPr/>
              <a:lstStyle/>
              <a:p>
                <a:r>
                  <a:rPr lang="en-US">
                    <a:noFill/>
                  </a:rPr>
                  <a:t> </a:t>
                </a:r>
              </a:p>
            </p:txBody>
          </p:sp>
        </mc:Fallback>
      </mc:AlternateContent>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0" marR="0" lvl="4" algn="l" defTabSz="3072318"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b="1" dirty="0"/>
              <a:t>Example Polarization Filtering</a:t>
            </a:r>
            <a:endParaRPr lang="en-GB" sz="1200" b="1" noProof="0" dirty="0"/>
          </a:p>
          <a:p>
            <a:endParaRPr lang="en-GB" sz="1200" b="1" noProof="0" dirty="0"/>
          </a:p>
          <a:p>
            <a:pPr marL="171450" indent="-171450">
              <a:buFont typeface="Wingdings" panose="05000000000000000000" pitchFamily="2" charset="2"/>
              <a:buChar char="§"/>
            </a:pPr>
            <a:endParaRPr lang="en-US" sz="1200" noProof="0" dirty="0"/>
          </a:p>
          <a:p>
            <a:pPr marL="171450" indent="-171450">
              <a:buFont typeface="Wingdings" panose="05000000000000000000" pitchFamily="2" charset="2"/>
              <a:buChar char="§"/>
            </a:pPr>
            <a:endParaRPr lang="en-US" sz="1200" dirty="0"/>
          </a:p>
          <a:p>
            <a:endParaRPr lang="en-US" sz="1200" dirty="0"/>
          </a:p>
          <a:p>
            <a:pPr marL="0" marR="0" lvl="2" defTabSz="3072318"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solidFill>
                <a:srgbClr val="000000"/>
              </a:solidFill>
              <a:effectLst/>
              <a:uLnTx/>
              <a:uFillTx/>
              <a:ea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ea typeface="Open Sans" panose="020B0606030504020204" pitchFamily="34" charset="0"/>
            </a:endParaRPr>
          </a:p>
          <a:p>
            <a:pPr algn="ctr"/>
            <a:endParaRPr lang="en-US" sz="1200" dirty="0"/>
          </a:p>
          <a:p>
            <a:endParaRPr lang="en-US" sz="1200" b="1"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Using Nonlinear Thresholding of Stockwell Transforms to Denoise Seismic Waveforms</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86929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Examples ST Thresholding</a:t>
            </a:r>
          </a:p>
          <a:p>
            <a:endParaRPr lang="en-US" sz="12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Rigobert Tibi</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fontScale="6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noProof="0" dirty="0">
                <a:solidFill>
                  <a:schemeClr val="bg1">
                    <a:lumMod val="65000"/>
                  </a:schemeClr>
                </a:solidFill>
              </a:rPr>
              <a:t>ACKNOWLEDGMENTS: Sandia National Laboratories is a </a:t>
            </a:r>
            <a:r>
              <a:rPr lang="en-US" sz="800" noProof="0" dirty="0" err="1">
                <a:solidFill>
                  <a:schemeClr val="bg1">
                    <a:lumMod val="65000"/>
                  </a:schemeClr>
                </a:solidFill>
              </a:rPr>
              <a:t>multimission</a:t>
            </a:r>
            <a:r>
              <a:rPr lang="en-US" sz="800" noProof="0" dirty="0">
                <a:solidFill>
                  <a:schemeClr val="bg1">
                    <a:lumMod val="65000"/>
                  </a:schemeClr>
                </a:solidFill>
              </a:rPr>
              <a:t> laboratory managed and operated by National Technology and Engineering Solutions of Sandia, LLC, a wholly owned subsidiary of Honeywell International, Inc., for the U.S. Department of Energy’s National Nuclear Security Administration under contract DE-NA-0003525. The views expressed here do not necessarily reflect the views of the United States Government, the United States Department of Energy. This research was funded by the National Nuclear Security Administration, Defense Nuclear Nonproliferation Research and Development (NNSA DNN R&amp;D).</a:t>
            </a:r>
            <a:endParaRPr lang="en-US" sz="800" b="1" noProof="0" dirty="0"/>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 (continued)</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 (continued)</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690570"/>
            <a:ext cx="701041" cy="369332"/>
          </a:xfrm>
          <a:prstGeom prst="rect">
            <a:avLst/>
          </a:prstGeom>
        </p:spPr>
        <p:txBody>
          <a:bodyPr lIns="0" tIns="0" rIns="0" bIns="0" anchor="b"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endParaRPr lang="en-GB" sz="1050" b="1" noProof="0" dirty="0">
              <a:solidFill>
                <a:srgbClr val="1B3B65"/>
              </a:solidFill>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P3.5-179</a:t>
            </a:r>
          </a:p>
        </p:txBody>
      </p:sp>
      <p:pic>
        <p:nvPicPr>
          <p:cNvPr id="3" name="Picture 2">
            <a:extLst>
              <a:ext uri="{FF2B5EF4-FFF2-40B4-BE49-F238E27FC236}">
                <a16:creationId xmlns:a16="http://schemas.microsoft.com/office/drawing/2014/main" id="{3531EB2A-DC55-5E0F-7031-2864E578E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463" y="6395868"/>
            <a:ext cx="1161876" cy="336944"/>
          </a:xfrm>
          <a:prstGeom prst="rect">
            <a:avLst/>
          </a:prstGeom>
        </p:spPr>
      </p:pic>
      <p:pic>
        <p:nvPicPr>
          <p:cNvPr id="4" name="Picture 3">
            <a:extLst>
              <a:ext uri="{FF2B5EF4-FFF2-40B4-BE49-F238E27FC236}">
                <a16:creationId xmlns:a16="http://schemas.microsoft.com/office/drawing/2014/main" id="{86D07222-3E19-C126-3642-01609A011C6D}"/>
              </a:ext>
            </a:extLst>
          </p:cNvPr>
          <p:cNvPicPr>
            <a:picLocks noChangeAspect="1"/>
          </p:cNvPicPr>
          <p:nvPr/>
        </p:nvPicPr>
        <p:blipFill>
          <a:blip r:embed="rId3">
            <a:extLst>
              <a:ext uri="{28A0092B-C50C-407E-A947-70E740481C1C}">
                <a14:useLocalDpi xmlns:a14="http://schemas.microsoft.com/office/drawing/2010/main" val="0"/>
              </a:ext>
            </a:extLst>
          </a:blip>
          <a:srcRect l="7880" t="14298" r="8714" b="19109"/>
          <a:stretch/>
        </p:blipFill>
        <p:spPr>
          <a:xfrm>
            <a:off x="9669175" y="6287526"/>
            <a:ext cx="1083745" cy="445286"/>
          </a:xfrm>
          <a:prstGeom prst="rect">
            <a:avLst/>
          </a:prstGeom>
        </p:spPr>
      </p:pic>
      <p:grpSp>
        <p:nvGrpSpPr>
          <p:cNvPr id="6" name="Group 5">
            <a:extLst>
              <a:ext uri="{FF2B5EF4-FFF2-40B4-BE49-F238E27FC236}">
                <a16:creationId xmlns:a16="http://schemas.microsoft.com/office/drawing/2014/main" id="{D37037B3-92B6-6207-B3B9-B14BCBFFAABD}"/>
              </a:ext>
            </a:extLst>
          </p:cNvPr>
          <p:cNvGrpSpPr>
            <a:grpSpLocks noChangeAspect="1"/>
          </p:cNvGrpSpPr>
          <p:nvPr/>
        </p:nvGrpSpPr>
        <p:grpSpPr>
          <a:xfrm>
            <a:off x="160019" y="1902731"/>
            <a:ext cx="2003910" cy="2103120"/>
            <a:chOff x="929457" y="1548284"/>
            <a:chExt cx="4635600" cy="4480898"/>
          </a:xfrm>
        </p:grpSpPr>
        <p:grpSp>
          <p:nvGrpSpPr>
            <p:cNvPr id="9" name="Group 8">
              <a:extLst>
                <a:ext uri="{FF2B5EF4-FFF2-40B4-BE49-F238E27FC236}">
                  <a16:creationId xmlns:a16="http://schemas.microsoft.com/office/drawing/2014/main" id="{25AB5305-6B36-7D36-9A2C-532A2CA517EC}"/>
                </a:ext>
              </a:extLst>
            </p:cNvPr>
            <p:cNvGrpSpPr/>
            <p:nvPr/>
          </p:nvGrpSpPr>
          <p:grpSpPr>
            <a:xfrm>
              <a:off x="929457" y="1548284"/>
              <a:ext cx="4635600" cy="4480898"/>
              <a:chOff x="929457" y="1548284"/>
              <a:chExt cx="4635600" cy="4480898"/>
            </a:xfrm>
          </p:grpSpPr>
          <p:pic>
            <p:nvPicPr>
              <p:cNvPr id="13" name="Picture 12">
                <a:extLst>
                  <a:ext uri="{FF2B5EF4-FFF2-40B4-BE49-F238E27FC236}">
                    <a16:creationId xmlns:a16="http://schemas.microsoft.com/office/drawing/2014/main" id="{D5A27048-0C27-5F76-8BCC-8CAA887A08FE}"/>
                  </a:ext>
                </a:extLst>
              </p:cNvPr>
              <p:cNvPicPr>
                <a:picLocks noChangeAspect="1"/>
              </p:cNvPicPr>
              <p:nvPr/>
            </p:nvPicPr>
            <p:blipFill rotWithShape="1">
              <a:blip r:embed="rId4"/>
              <a:srcRect l="5654" t="10940" r="8988" b="7237"/>
              <a:stretch/>
            </p:blipFill>
            <p:spPr>
              <a:xfrm>
                <a:off x="1759878" y="1548284"/>
                <a:ext cx="3805179" cy="4377082"/>
              </a:xfrm>
              <a:prstGeom prst="rect">
                <a:avLst/>
              </a:prstGeom>
            </p:spPr>
          </p:pic>
          <p:pic>
            <p:nvPicPr>
              <p:cNvPr id="14" name="Picture 13">
                <a:extLst>
                  <a:ext uri="{FF2B5EF4-FFF2-40B4-BE49-F238E27FC236}">
                    <a16:creationId xmlns:a16="http://schemas.microsoft.com/office/drawing/2014/main" id="{632B2DD1-9A60-211C-6B9F-C50CCD7A251C}"/>
                  </a:ext>
                </a:extLst>
              </p:cNvPr>
              <p:cNvPicPr>
                <a:picLocks noChangeAspect="1"/>
              </p:cNvPicPr>
              <p:nvPr/>
            </p:nvPicPr>
            <p:blipFill rotWithShape="1">
              <a:blip r:embed="rId5"/>
              <a:srcRect l="3030" t="3532" r="2679" b="3884"/>
              <a:stretch/>
            </p:blipFill>
            <p:spPr>
              <a:xfrm>
                <a:off x="929457" y="4648926"/>
                <a:ext cx="1405704" cy="1380256"/>
              </a:xfrm>
              <a:prstGeom prst="rect">
                <a:avLst/>
              </a:prstGeom>
            </p:spPr>
          </p:pic>
          <p:sp>
            <p:nvSpPr>
              <p:cNvPr id="17" name="Oval 16">
                <a:extLst>
                  <a:ext uri="{FF2B5EF4-FFF2-40B4-BE49-F238E27FC236}">
                    <a16:creationId xmlns:a16="http://schemas.microsoft.com/office/drawing/2014/main" id="{5AD65507-BDD5-EC86-E009-FC8891168A3C}"/>
                  </a:ext>
                </a:extLst>
              </p:cNvPr>
              <p:cNvSpPr/>
              <p:nvPr/>
            </p:nvSpPr>
            <p:spPr>
              <a:xfrm>
                <a:off x="4950542" y="4699820"/>
                <a:ext cx="614515" cy="186811"/>
              </a:xfrm>
              <a:prstGeom prst="ellipse">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Oval 17">
                <a:extLst>
                  <a:ext uri="{FF2B5EF4-FFF2-40B4-BE49-F238E27FC236}">
                    <a16:creationId xmlns:a16="http://schemas.microsoft.com/office/drawing/2014/main" id="{446885FA-3DC0-1E3B-AABC-CDFC03CAAA9A}"/>
                  </a:ext>
                </a:extLst>
              </p:cNvPr>
              <p:cNvSpPr/>
              <p:nvPr/>
            </p:nvSpPr>
            <p:spPr>
              <a:xfrm>
                <a:off x="4950542" y="2158180"/>
                <a:ext cx="614515" cy="186811"/>
              </a:xfrm>
              <a:prstGeom prst="ellipse">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Oval 9">
              <a:extLst>
                <a:ext uri="{FF2B5EF4-FFF2-40B4-BE49-F238E27FC236}">
                  <a16:creationId xmlns:a16="http://schemas.microsoft.com/office/drawing/2014/main" id="{84DF1E98-B68F-A364-DBF3-78AD9737C2BF}"/>
                </a:ext>
              </a:extLst>
            </p:cNvPr>
            <p:cNvSpPr/>
            <p:nvPr/>
          </p:nvSpPr>
          <p:spPr>
            <a:xfrm>
              <a:off x="4950542" y="5565059"/>
              <a:ext cx="614515" cy="186811"/>
            </a:xfrm>
            <a:prstGeom prst="ellipse">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2" name="TextBox 30">
            <a:extLst>
              <a:ext uri="{FF2B5EF4-FFF2-40B4-BE49-F238E27FC236}">
                <a16:creationId xmlns:a16="http://schemas.microsoft.com/office/drawing/2014/main" id="{3DE82BF7-3155-5053-4B08-CB5F3CDAD76D}"/>
              </a:ext>
            </a:extLst>
          </p:cNvPr>
          <p:cNvSpPr txBox="1"/>
          <p:nvPr/>
        </p:nvSpPr>
        <p:spPr>
          <a:xfrm>
            <a:off x="928402" y="1672836"/>
            <a:ext cx="1037463" cy="246221"/>
          </a:xfrm>
          <a:prstGeom prst="rect">
            <a:avLst/>
          </a:prstGeom>
          <a:noFill/>
        </p:spPr>
        <p:txBody>
          <a:bodyPr wrap="none" rtlCol="0">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latin typeface="Arial" panose="020B0604020202020204" pitchFamily="34" charset="0"/>
                <a:cs typeface="Arial" panose="020B0604020202020204" pitchFamily="34" charset="0"/>
              </a:rPr>
              <a:t>Regional Data</a:t>
            </a:r>
          </a:p>
        </p:txBody>
      </p:sp>
      <p:sp>
        <p:nvSpPr>
          <p:cNvPr id="23" name="TextBox 22">
            <a:extLst>
              <a:ext uri="{FF2B5EF4-FFF2-40B4-BE49-F238E27FC236}">
                <a16:creationId xmlns:a16="http://schemas.microsoft.com/office/drawing/2014/main" id="{B8C91924-97FF-6CA1-75D3-A5C07D46F1FA}"/>
              </a:ext>
            </a:extLst>
          </p:cNvPr>
          <p:cNvSpPr txBox="1"/>
          <p:nvPr/>
        </p:nvSpPr>
        <p:spPr>
          <a:xfrm>
            <a:off x="2162579" y="3026437"/>
            <a:ext cx="1773976" cy="1015663"/>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Data from the 2006 declared North Korea nuclear test recorded at station INCN located in South Korea.</a:t>
            </a:r>
          </a:p>
        </p:txBody>
      </p:sp>
      <p:sp>
        <p:nvSpPr>
          <p:cNvPr id="25" name="TextBox 30">
            <a:extLst>
              <a:ext uri="{FF2B5EF4-FFF2-40B4-BE49-F238E27FC236}">
                <a16:creationId xmlns:a16="http://schemas.microsoft.com/office/drawing/2014/main" id="{77383D06-12B4-41B4-B9F4-B5057EFEF1F6}"/>
              </a:ext>
            </a:extLst>
          </p:cNvPr>
          <p:cNvSpPr txBox="1"/>
          <p:nvPr/>
        </p:nvSpPr>
        <p:spPr>
          <a:xfrm>
            <a:off x="708838" y="4023655"/>
            <a:ext cx="830677" cy="246221"/>
          </a:xfrm>
          <a:prstGeom prst="rect">
            <a:avLst/>
          </a:prstGeom>
          <a:noFill/>
        </p:spPr>
        <p:txBody>
          <a:bodyPr wrap="none" rtlCol="0">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latin typeface="Arial" panose="020B0604020202020204" pitchFamily="34" charset="0"/>
                <a:cs typeface="Arial" panose="020B0604020202020204" pitchFamily="34" charset="0"/>
              </a:rPr>
              <a:t>Local Data</a:t>
            </a:r>
          </a:p>
        </p:txBody>
      </p:sp>
      <p:grpSp>
        <p:nvGrpSpPr>
          <p:cNvPr id="28" name="Group 27">
            <a:extLst>
              <a:ext uri="{FF2B5EF4-FFF2-40B4-BE49-F238E27FC236}">
                <a16:creationId xmlns:a16="http://schemas.microsoft.com/office/drawing/2014/main" id="{203520B2-531F-4B18-6E34-17D5A94E583B}"/>
              </a:ext>
            </a:extLst>
          </p:cNvPr>
          <p:cNvGrpSpPr>
            <a:grpSpLocks noChangeAspect="1"/>
          </p:cNvGrpSpPr>
          <p:nvPr/>
        </p:nvGrpSpPr>
        <p:grpSpPr>
          <a:xfrm>
            <a:off x="144330" y="4269876"/>
            <a:ext cx="2019599" cy="2103120"/>
            <a:chOff x="6897329" y="1590511"/>
            <a:chExt cx="3534793" cy="4438671"/>
          </a:xfrm>
        </p:grpSpPr>
        <p:pic>
          <p:nvPicPr>
            <p:cNvPr id="40" name="Picture 39">
              <a:extLst>
                <a:ext uri="{FF2B5EF4-FFF2-40B4-BE49-F238E27FC236}">
                  <a16:creationId xmlns:a16="http://schemas.microsoft.com/office/drawing/2014/main" id="{925FAA2B-AC79-D87A-EBBB-354ECACC9700}"/>
                </a:ext>
              </a:extLst>
            </p:cNvPr>
            <p:cNvPicPr>
              <a:picLocks noChangeAspect="1"/>
            </p:cNvPicPr>
            <p:nvPr/>
          </p:nvPicPr>
          <p:blipFill>
            <a:blip r:embed="rId6">
              <a:extLst>
                <a:ext uri="{28A0092B-C50C-407E-A947-70E740481C1C}">
                  <a14:useLocalDpi xmlns:a14="http://schemas.microsoft.com/office/drawing/2010/main" val="0"/>
                </a:ext>
              </a:extLst>
            </a:blip>
            <a:srcRect l="2504" t="11291" r="8136" b="7204"/>
            <a:stretch/>
          </p:blipFill>
          <p:spPr>
            <a:xfrm>
              <a:off x="7624406" y="1590511"/>
              <a:ext cx="2772365" cy="4334855"/>
            </a:xfrm>
            <a:prstGeom prst="rect">
              <a:avLst/>
            </a:prstGeom>
          </p:spPr>
        </p:pic>
        <p:pic>
          <p:nvPicPr>
            <p:cNvPr id="41" name="Picture 40">
              <a:extLst>
                <a:ext uri="{FF2B5EF4-FFF2-40B4-BE49-F238E27FC236}">
                  <a16:creationId xmlns:a16="http://schemas.microsoft.com/office/drawing/2014/main" id="{B6077CD5-6410-E524-F0D8-7B8A7F81067B}"/>
                </a:ext>
              </a:extLst>
            </p:cNvPr>
            <p:cNvPicPr>
              <a:picLocks noChangeAspect="1"/>
            </p:cNvPicPr>
            <p:nvPr/>
          </p:nvPicPr>
          <p:blipFill rotWithShape="1">
            <a:blip r:embed="rId7"/>
            <a:srcRect l="2725" t="2453" r="2708" b="3664"/>
            <a:stretch/>
          </p:blipFill>
          <p:spPr>
            <a:xfrm>
              <a:off x="6897329" y="4648927"/>
              <a:ext cx="1390286" cy="1380255"/>
            </a:xfrm>
            <a:prstGeom prst="rect">
              <a:avLst/>
            </a:prstGeom>
          </p:spPr>
        </p:pic>
        <p:sp>
          <p:nvSpPr>
            <p:cNvPr id="42" name="Oval 41">
              <a:extLst>
                <a:ext uri="{FF2B5EF4-FFF2-40B4-BE49-F238E27FC236}">
                  <a16:creationId xmlns:a16="http://schemas.microsoft.com/office/drawing/2014/main" id="{7AA66050-2310-4463-F400-425E82206D1E}"/>
                </a:ext>
              </a:extLst>
            </p:cNvPr>
            <p:cNvSpPr/>
            <p:nvPr/>
          </p:nvSpPr>
          <p:spPr>
            <a:xfrm>
              <a:off x="9817607" y="2207341"/>
              <a:ext cx="614515" cy="186811"/>
            </a:xfrm>
            <a:prstGeom prst="ellipse">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Oval 42">
              <a:extLst>
                <a:ext uri="{FF2B5EF4-FFF2-40B4-BE49-F238E27FC236}">
                  <a16:creationId xmlns:a16="http://schemas.microsoft.com/office/drawing/2014/main" id="{FE6A6187-DB9C-34C7-1452-BA50B2D02E6F}"/>
                </a:ext>
              </a:extLst>
            </p:cNvPr>
            <p:cNvSpPr/>
            <p:nvPr/>
          </p:nvSpPr>
          <p:spPr>
            <a:xfrm>
              <a:off x="9807067" y="4718688"/>
              <a:ext cx="614515" cy="186811"/>
            </a:xfrm>
            <a:prstGeom prst="ellipse">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Oval 43">
              <a:extLst>
                <a:ext uri="{FF2B5EF4-FFF2-40B4-BE49-F238E27FC236}">
                  <a16:creationId xmlns:a16="http://schemas.microsoft.com/office/drawing/2014/main" id="{A54F122C-6FE8-5B7D-66F4-7B8AAEC589BE}"/>
                </a:ext>
              </a:extLst>
            </p:cNvPr>
            <p:cNvSpPr/>
            <p:nvPr/>
          </p:nvSpPr>
          <p:spPr>
            <a:xfrm>
              <a:off x="9802857" y="5565058"/>
              <a:ext cx="614515" cy="186811"/>
            </a:xfrm>
            <a:prstGeom prst="ellipse">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6" name="TextBox 45">
            <a:extLst>
              <a:ext uri="{FF2B5EF4-FFF2-40B4-BE49-F238E27FC236}">
                <a16:creationId xmlns:a16="http://schemas.microsoft.com/office/drawing/2014/main" id="{B9185DF8-C65B-24FA-7AD2-6B01121DCDC9}"/>
              </a:ext>
            </a:extLst>
          </p:cNvPr>
          <p:cNvSpPr txBox="1"/>
          <p:nvPr/>
        </p:nvSpPr>
        <p:spPr>
          <a:xfrm>
            <a:off x="2121006" y="5934203"/>
            <a:ext cx="1773976" cy="461665"/>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Data from a local event in Utah.</a:t>
            </a:r>
          </a:p>
        </p:txBody>
      </p:sp>
      <p:pic>
        <p:nvPicPr>
          <p:cNvPr id="47" name="Picture 46">
            <a:extLst>
              <a:ext uri="{FF2B5EF4-FFF2-40B4-BE49-F238E27FC236}">
                <a16:creationId xmlns:a16="http://schemas.microsoft.com/office/drawing/2014/main" id="{5CC6E1B8-8A26-0737-212C-6E9C7304C974}"/>
              </a:ext>
            </a:extLst>
          </p:cNvPr>
          <p:cNvPicPr>
            <a:picLocks noChangeAspect="1"/>
          </p:cNvPicPr>
          <p:nvPr/>
        </p:nvPicPr>
        <p:blipFill>
          <a:blip r:embed="rId8"/>
          <a:stretch>
            <a:fillRect/>
          </a:stretch>
        </p:blipFill>
        <p:spPr>
          <a:xfrm>
            <a:off x="4222316" y="1795947"/>
            <a:ext cx="3772683" cy="1712948"/>
          </a:xfrm>
          <a:prstGeom prst="rect">
            <a:avLst/>
          </a:prstGeom>
        </p:spPr>
      </p:pic>
      <p:sp>
        <p:nvSpPr>
          <p:cNvPr id="48" name="TextBox 31">
            <a:extLst>
              <a:ext uri="{FF2B5EF4-FFF2-40B4-BE49-F238E27FC236}">
                <a16:creationId xmlns:a16="http://schemas.microsoft.com/office/drawing/2014/main" id="{32A310DE-0775-49A9-386E-2CBBA20A8A5B}"/>
              </a:ext>
            </a:extLst>
          </p:cNvPr>
          <p:cNvSpPr txBox="1"/>
          <p:nvPr/>
        </p:nvSpPr>
        <p:spPr>
          <a:xfrm>
            <a:off x="4166489" y="3469592"/>
            <a:ext cx="3855650" cy="1015663"/>
          </a:xfrm>
          <a:prstGeom prst="rect">
            <a:avLst/>
          </a:prstGeom>
          <a:noFill/>
        </p:spPr>
        <p:txBody>
          <a:bodyPr wrap="square" rtlCol="0">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just"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polarization filter in this case is tailored to improve signals that are linearly polarized. For that reason,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signals, which are elliptically polarized, are significantly reduced are fully suppressed. After polarization filtering, some noise still</a:t>
            </a:r>
            <a:r>
              <a:rPr lang="en-US" sz="1200" dirty="0">
                <a:solidFill>
                  <a:prstClr val="black"/>
                </a:solidFill>
                <a:latin typeface="Arial" panose="020B0604020202020204" pitchFamily="34" charset="0"/>
                <a:cs typeface="Arial" panose="020B0604020202020204" pitchFamily="34" charset="0"/>
              </a:rPr>
              <a:t> persists.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0" name="Picture 49">
            <a:extLst>
              <a:ext uri="{FF2B5EF4-FFF2-40B4-BE49-F238E27FC236}">
                <a16:creationId xmlns:a16="http://schemas.microsoft.com/office/drawing/2014/main" id="{7BEB3F4E-903A-1717-F08D-E7E338C5FC66}"/>
              </a:ext>
            </a:extLst>
          </p:cNvPr>
          <p:cNvPicPr>
            <a:picLocks noChangeAspect="1"/>
          </p:cNvPicPr>
          <p:nvPr/>
        </p:nvPicPr>
        <p:blipFill>
          <a:blip r:embed="rId9"/>
          <a:stretch>
            <a:fillRect/>
          </a:stretch>
        </p:blipFill>
        <p:spPr>
          <a:xfrm>
            <a:off x="4224139" y="4562141"/>
            <a:ext cx="3770860" cy="1476022"/>
          </a:xfrm>
          <a:prstGeom prst="rect">
            <a:avLst/>
          </a:prstGeom>
        </p:spPr>
      </p:pic>
      <p:sp>
        <p:nvSpPr>
          <p:cNvPr id="51" name="TextBox 31">
            <a:extLst>
              <a:ext uri="{FF2B5EF4-FFF2-40B4-BE49-F238E27FC236}">
                <a16:creationId xmlns:a16="http://schemas.microsoft.com/office/drawing/2014/main" id="{32A310DE-0775-49A9-386E-2CBBA20A8A5B}"/>
              </a:ext>
            </a:extLst>
          </p:cNvPr>
          <p:cNvSpPr txBox="1"/>
          <p:nvPr/>
        </p:nvSpPr>
        <p:spPr>
          <a:xfrm>
            <a:off x="4119736" y="6072702"/>
            <a:ext cx="3855650" cy="646331"/>
          </a:xfrm>
          <a:prstGeom prst="rect">
            <a:avLst/>
          </a:prstGeom>
          <a:noFill/>
        </p:spPr>
        <p:txBody>
          <a:bodyPr wrap="square" rtlCol="0">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just" defTabSz="9144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pitchFamily="34" charset="0"/>
                <a:cs typeface="Arial" panose="020B0604020202020204" pitchFamily="34" charset="0"/>
              </a:rPr>
              <a:t>N</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oise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persists after polarization filter </a:t>
            </a:r>
            <a:r>
              <a:rPr lang="en-US" sz="1200" dirty="0">
                <a:solidFill>
                  <a:prstClr val="black"/>
                </a:solidFill>
                <a:latin typeface="Arial" panose="020B0604020202020204" pitchFamily="34" charset="0"/>
                <a:cs typeface="Arial" panose="020B0604020202020204" pitchFamily="34" charset="0"/>
              </a:rPr>
              <a:t>is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removed using ST-thresholding as shown in this figure, further improving the SNR</a:t>
            </a:r>
            <a:r>
              <a:rPr lang="en-US" sz="1200" dirty="0">
                <a:solidFill>
                  <a:prstClr val="black"/>
                </a:solidFill>
                <a:latin typeface="Arial" panose="020B0604020202020204" pitchFamily="34" charset="0"/>
                <a:cs typeface="Arial" panose="020B0604020202020204" pitchFamily="34" charset="0"/>
              </a:rPr>
              <a: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2" name="Picture 51">
            <a:extLst>
              <a:ext uri="{FF2B5EF4-FFF2-40B4-BE49-F238E27FC236}">
                <a16:creationId xmlns:a16="http://schemas.microsoft.com/office/drawing/2014/main" id="{98312420-FDC9-FABA-EE66-6516DE119C79}"/>
              </a:ext>
            </a:extLst>
          </p:cNvPr>
          <p:cNvPicPr>
            <a:picLocks noChangeAspect="1"/>
          </p:cNvPicPr>
          <p:nvPr/>
        </p:nvPicPr>
        <p:blipFill>
          <a:blip r:embed="rId10"/>
          <a:stretch>
            <a:fillRect/>
          </a:stretch>
        </p:blipFill>
        <p:spPr>
          <a:xfrm>
            <a:off x="8252072" y="1765548"/>
            <a:ext cx="1417103" cy="2360926"/>
          </a:xfrm>
          <a:prstGeom prst="rect">
            <a:avLst/>
          </a:prstGeom>
        </p:spPr>
      </p:pic>
      <p:sp>
        <p:nvSpPr>
          <p:cNvPr id="53" name="TextBox 31">
            <a:extLst>
              <a:ext uri="{FF2B5EF4-FFF2-40B4-BE49-F238E27FC236}">
                <a16:creationId xmlns:a16="http://schemas.microsoft.com/office/drawing/2014/main" id="{32A310DE-0775-49A9-386E-2CBBA20A8A5B}"/>
              </a:ext>
            </a:extLst>
          </p:cNvPr>
          <p:cNvSpPr txBox="1"/>
          <p:nvPr/>
        </p:nvSpPr>
        <p:spPr>
          <a:xfrm>
            <a:off x="9669175" y="2648216"/>
            <a:ext cx="2362801" cy="1384995"/>
          </a:xfrm>
          <a:prstGeom prst="rect">
            <a:avLst/>
          </a:prstGeom>
          <a:noFill/>
        </p:spPr>
        <p:txBody>
          <a:bodyPr wrap="square" rtlCol="0">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just" defTabSz="9144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pitchFamily="34" charset="0"/>
                <a:cs typeface="Arial" panose="020B0604020202020204" pitchFamily="34" charset="0"/>
              </a:rPr>
              <a:t>Distribution of SNR for the different approaches for a dataset of 2773 waveforms. The bottom plot shows for each method the median value of SNR and the associated median absolute deviation.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4" name="TextBox 3">
            <a:extLst>
              <a:ext uri="{FF2B5EF4-FFF2-40B4-BE49-F238E27FC236}">
                <a16:creationId xmlns:a16="http://schemas.microsoft.com/office/drawing/2014/main" id="{3151DB96-0E27-0487-C041-B8E5141BEEF0}"/>
              </a:ext>
            </a:extLst>
          </p:cNvPr>
          <p:cNvSpPr txBox="1"/>
          <p:nvPr/>
        </p:nvSpPr>
        <p:spPr>
          <a:xfrm>
            <a:off x="8224932" y="4135098"/>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Conclusions</a:t>
            </a:r>
          </a:p>
        </p:txBody>
      </p:sp>
      <p:sp>
        <p:nvSpPr>
          <p:cNvPr id="55" name="Rectangle 54">
            <a:extLst>
              <a:ext uri="{FF2B5EF4-FFF2-40B4-BE49-F238E27FC236}">
                <a16:creationId xmlns:a16="http://schemas.microsoft.com/office/drawing/2014/main" id="{38F0A51E-D04A-4F47-8524-52EF7A9E7766}"/>
              </a:ext>
            </a:extLst>
          </p:cNvPr>
          <p:cNvSpPr/>
          <p:nvPr/>
        </p:nvSpPr>
        <p:spPr>
          <a:xfrm>
            <a:off x="8233976" y="4401539"/>
            <a:ext cx="3829973" cy="2263697"/>
          </a:xfrm>
          <a:prstGeom prst="rect">
            <a:avLst/>
          </a:prstGeom>
        </p:spPr>
        <p:txBody>
          <a:bodyPr wrap="square">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just" defTabSz="914400" rtl="0" eaLnBrk="1" fontAlgn="auto" latinLnBrk="0" hangingPunct="1">
              <a:lnSpc>
                <a:spcPct val="90000"/>
              </a:lnSpc>
              <a:spcBef>
                <a:spcPts val="1000"/>
              </a:spcBef>
              <a:spcAft>
                <a:spcPts val="0"/>
              </a:spcAft>
              <a:buClr>
                <a:srgbClr val="3C3C3C"/>
              </a:buClr>
              <a:buSzTx/>
              <a:buFont typeface="Wingdings" panose="05000000000000000000" pitchFamily="2" charset="2"/>
              <a:buChar char="§"/>
              <a:tabLst/>
              <a:defRPr/>
            </a:pPr>
            <a:r>
              <a:rPr kumimoji="0" lang="en-US" sz="1150" b="0" i="0" u="none" strike="noStrike" kern="1200" cap="none" spc="0" normalizeH="0" baseline="0" noProof="0" dirty="0">
                <a:ln>
                  <a:noFill/>
                </a:ln>
                <a:solidFill>
                  <a:srgbClr val="FFFFFF">
                    <a:lumMod val="25000"/>
                  </a:srgbClr>
                </a:solidFill>
                <a:effectLst/>
                <a:uLnTx/>
                <a:uFillTx/>
                <a:latin typeface="Arial" panose="020B0604020202020204" pitchFamily="34" charset="0"/>
                <a:ea typeface="Open Sans" panose="020B0606030504020204" pitchFamily="34" charset="0"/>
                <a:cs typeface="Arial" panose="020B0604020202020204" pitchFamily="34" charset="0"/>
              </a:rPr>
              <a:t>This work is at its early stage; but based on handful of examples, the approaches are promising.</a:t>
            </a:r>
          </a:p>
          <a:p>
            <a:pPr marL="230188" marR="0" lvl="0" indent="-230188" algn="just" defTabSz="914400" rtl="0" eaLnBrk="1" fontAlgn="auto" latinLnBrk="0" hangingPunct="1">
              <a:lnSpc>
                <a:spcPct val="90000"/>
              </a:lnSpc>
              <a:spcBef>
                <a:spcPts val="1000"/>
              </a:spcBef>
              <a:spcAft>
                <a:spcPts val="0"/>
              </a:spcAft>
              <a:buClr>
                <a:srgbClr val="3C3C3C"/>
              </a:buClr>
              <a:buSzTx/>
              <a:buFont typeface="Wingdings" panose="05000000000000000000" pitchFamily="2" charset="2"/>
              <a:buChar char="§"/>
              <a:tabLst/>
              <a:defRPr/>
            </a:pPr>
            <a:r>
              <a:rPr kumimoji="0" lang="en-US" sz="1150" b="0" i="0" u="none" strike="noStrike" kern="1200" cap="none" spc="0" normalizeH="0" baseline="0" noProof="0" dirty="0">
                <a:ln>
                  <a:noFill/>
                </a:ln>
                <a:solidFill>
                  <a:srgbClr val="FFFFFF">
                    <a:lumMod val="25000"/>
                  </a:srgbClr>
                </a:solidFill>
                <a:effectLst/>
                <a:uLnTx/>
                <a:uFillTx/>
                <a:latin typeface="Arial" panose="020B0604020202020204" pitchFamily="34" charset="0"/>
                <a:ea typeface="Open Sans" panose="020B0606030504020204" pitchFamily="34" charset="0"/>
                <a:cs typeface="Arial" panose="020B0604020202020204" pitchFamily="34" charset="0"/>
              </a:rPr>
              <a:t>Thresholding in ST domain appears to be an efficient method for noise suppression and can be used to remove noise that persists after polarization filtering, improving the SNR further and allowing an effective exploitation of the different phases.</a:t>
            </a:r>
          </a:p>
          <a:p>
            <a:pPr marL="230188" marR="0" lvl="0" indent="-230188" algn="just" defTabSz="914400" rtl="0" eaLnBrk="1" fontAlgn="auto" latinLnBrk="0" hangingPunct="1">
              <a:lnSpc>
                <a:spcPct val="90000"/>
              </a:lnSpc>
              <a:spcBef>
                <a:spcPts val="1000"/>
              </a:spcBef>
              <a:spcAft>
                <a:spcPts val="0"/>
              </a:spcAft>
              <a:buClr>
                <a:srgbClr val="3C3C3C"/>
              </a:buClr>
              <a:buSzTx/>
              <a:buFont typeface="Wingdings" panose="05000000000000000000" pitchFamily="2" charset="2"/>
              <a:buChar char="§"/>
              <a:tabLst/>
              <a:defRPr/>
            </a:pPr>
            <a:r>
              <a:rPr kumimoji="0" lang="en-US" sz="1150" b="0" i="0" u="none" strike="noStrike" kern="1200" cap="none" spc="0" normalizeH="0" baseline="0" noProof="0" dirty="0">
                <a:ln>
                  <a:noFill/>
                </a:ln>
                <a:solidFill>
                  <a:srgbClr val="FFFFFF">
                    <a:lumMod val="25000"/>
                  </a:srgbClr>
                </a:solidFill>
                <a:effectLst/>
                <a:uLnTx/>
                <a:uFillTx/>
                <a:latin typeface="Arial" panose="020B0604020202020204" pitchFamily="34" charset="0"/>
                <a:ea typeface="Open Sans" panose="020B0606030504020204" pitchFamily="34" charset="0"/>
                <a:cs typeface="Arial" panose="020B0604020202020204" pitchFamily="34" charset="0"/>
              </a:rPr>
              <a:t>Future work includes evaluating the implement polarization filtering using synthetic data containing signals with known polarization attributes.</a:t>
            </a:r>
          </a:p>
          <a:p>
            <a:pPr marL="230188" marR="0" lvl="0" indent="-230188" algn="l" defTabSz="914400" rtl="0" eaLnBrk="1" fontAlgn="auto" latinLnBrk="0" hangingPunct="1">
              <a:lnSpc>
                <a:spcPct val="90000"/>
              </a:lnSpc>
              <a:spcBef>
                <a:spcPts val="1000"/>
              </a:spcBef>
              <a:spcAft>
                <a:spcPts val="0"/>
              </a:spcAft>
              <a:buClr>
                <a:srgbClr val="3C3C3C"/>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FFFFFF">
                  <a:lumMod val="25000"/>
                </a:srgbClr>
              </a:solidFill>
              <a:effectLst/>
              <a:uLnTx/>
              <a:uFillTx/>
              <a:latin typeface="Calibri" panose="020F050202020403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6738205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P3.5-177_Tibi</Template>
  <TotalTime>427</TotalTime>
  <Words>1077</Words>
  <Application>Microsoft Office PowerPoint</Application>
  <PresentationFormat>Widescreen</PresentationFormat>
  <Paragraphs>86</Paragraphs>
  <Slides>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Aptos</vt:lpstr>
      <vt:lpstr>Aptos Display</vt:lpstr>
      <vt:lpstr>Arial</vt:lpstr>
      <vt:lpstr>Arial Narrow</vt:lpstr>
      <vt:lpstr>Calibri</vt:lpstr>
      <vt:lpstr>Cambria Math</vt:lpstr>
      <vt:lpstr>Courier New</vt:lpstr>
      <vt:lpstr>Open Sans</vt:lpstr>
      <vt:lpstr>Symbol</vt:lpstr>
      <vt:lpstr>Wingdings</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Tibi, Rigo</dc:creator>
  <cp:lastModifiedBy>Tibi, Rigo</cp:lastModifiedBy>
  <cp:revision>26</cp:revision>
  <dcterms:created xsi:type="dcterms:W3CDTF">2025-07-16T14:25:45Z</dcterms:created>
  <dcterms:modified xsi:type="dcterms:W3CDTF">2025-09-05T20:54:31Z</dcterms:modified>
</cp:coreProperties>
</file>