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Cover Slide" id="{5A9DDE9F-56A0-48E2-B182-B820FCE60929}">
          <p14:sldIdLst>
            <p14:sldId id="257"/>
          </p14:sldIdLst>
        </p14:section>
        <p14:section name="Presentation Slides" id="{AA65376A-F1B8-4985-9D91-856E127C1E0B}">
          <p14:sldIdLst>
            <p14:sldId id="256"/>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CCBD9"/>
    <a:srgbClr val="1A3A6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84" autoAdjust="0"/>
    <p:restoredTop sz="94660"/>
  </p:normalViewPr>
  <p:slideViewPr>
    <p:cSldViewPr snapToGrid="0">
      <p:cViewPr>
        <p:scale>
          <a:sx n="190" d="100"/>
          <a:sy n="190" d="100"/>
        </p:scale>
        <p:origin x="-7469" y="-471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23EE1869-5269-CC07-95A4-938BB2367AD3}"/>
              </a:ext>
            </a:extLst>
          </p:cNvPr>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de-AT"/>
          </a:p>
        </p:txBody>
      </p:sp>
      <p:sp>
        <p:nvSpPr>
          <p:cNvPr id="3" name="Untertitel 2">
            <a:extLst>
              <a:ext uri="{FF2B5EF4-FFF2-40B4-BE49-F238E27FC236}">
                <a16:creationId xmlns="" xmlns:a16="http://schemas.microsoft.com/office/drawing/2014/main" id="{2A2D0BAD-BBCA-D82B-2CE6-14812CBCDBD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de-AT"/>
          </a:p>
        </p:txBody>
      </p:sp>
      <p:sp>
        <p:nvSpPr>
          <p:cNvPr id="4" name="Datumsplatzhalter 3">
            <a:extLst>
              <a:ext uri="{FF2B5EF4-FFF2-40B4-BE49-F238E27FC236}">
                <a16:creationId xmlns="" xmlns:a16="http://schemas.microsoft.com/office/drawing/2014/main" id="{E93492FB-9762-1EA3-8568-54377AB86A31}"/>
              </a:ext>
            </a:extLst>
          </p:cNvPr>
          <p:cNvSpPr>
            <a:spLocks noGrp="1"/>
          </p:cNvSpPr>
          <p:nvPr>
            <p:ph type="dt" sz="half" idx="10"/>
          </p:nvPr>
        </p:nvSpPr>
        <p:spPr/>
        <p:txBody>
          <a:bodyPr/>
          <a:lstStyle/>
          <a:p>
            <a:fld id="{4D204A99-DD2E-46A5-9E4A-9E0EB615E918}" type="datetimeFigureOut">
              <a:rPr lang="de-AT" smtClean="0"/>
              <a:t>01.09.2025</a:t>
            </a:fld>
            <a:endParaRPr lang="de-AT"/>
          </a:p>
        </p:txBody>
      </p:sp>
      <p:sp>
        <p:nvSpPr>
          <p:cNvPr id="5" name="Fußzeilenplatzhalter 4">
            <a:extLst>
              <a:ext uri="{FF2B5EF4-FFF2-40B4-BE49-F238E27FC236}">
                <a16:creationId xmlns="" xmlns:a16="http://schemas.microsoft.com/office/drawing/2014/main" id="{AC8554EC-8FB0-E226-92C6-A11275967BB2}"/>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 xmlns:a16="http://schemas.microsoft.com/office/drawing/2014/main" id="{B3901AC1-1973-C97E-1C32-B35C6E179D17}"/>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8207970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58BBE62C-B8DA-21FE-3717-7E3AE1352C7E}"/>
              </a:ext>
            </a:extLst>
          </p:cNvPr>
          <p:cNvSpPr>
            <a:spLocks noGrp="1"/>
          </p:cNvSpPr>
          <p:nvPr>
            <p:ph type="title"/>
          </p:nvPr>
        </p:nvSpPr>
        <p:spPr/>
        <p:txBody>
          <a:bodyPr/>
          <a:lstStyle/>
          <a:p>
            <a:r>
              <a:rPr lang="en-US" smtClean="0"/>
              <a:t>Click to edit Master title style</a:t>
            </a:r>
            <a:endParaRPr lang="de-AT"/>
          </a:p>
        </p:txBody>
      </p:sp>
      <p:sp>
        <p:nvSpPr>
          <p:cNvPr id="3" name="Vertikaler Textplatzhalter 2">
            <a:extLst>
              <a:ext uri="{FF2B5EF4-FFF2-40B4-BE49-F238E27FC236}">
                <a16:creationId xmlns="" xmlns:a16="http://schemas.microsoft.com/office/drawing/2014/main" id="{0ED8C027-1CCC-AAB3-EB2B-8DBFA63D17BC}"/>
              </a:ext>
            </a:extLst>
          </p:cNvPr>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AT"/>
          </a:p>
        </p:txBody>
      </p:sp>
      <p:sp>
        <p:nvSpPr>
          <p:cNvPr id="4" name="Datumsplatzhalter 3">
            <a:extLst>
              <a:ext uri="{FF2B5EF4-FFF2-40B4-BE49-F238E27FC236}">
                <a16:creationId xmlns="" xmlns:a16="http://schemas.microsoft.com/office/drawing/2014/main" id="{44ED7451-563E-EEFA-F37F-1177A4220626}"/>
              </a:ext>
            </a:extLst>
          </p:cNvPr>
          <p:cNvSpPr>
            <a:spLocks noGrp="1"/>
          </p:cNvSpPr>
          <p:nvPr>
            <p:ph type="dt" sz="half" idx="10"/>
          </p:nvPr>
        </p:nvSpPr>
        <p:spPr/>
        <p:txBody>
          <a:bodyPr/>
          <a:lstStyle/>
          <a:p>
            <a:fld id="{4D204A99-DD2E-46A5-9E4A-9E0EB615E918}" type="datetimeFigureOut">
              <a:rPr lang="de-AT" smtClean="0"/>
              <a:t>01.09.2025</a:t>
            </a:fld>
            <a:endParaRPr lang="de-AT"/>
          </a:p>
        </p:txBody>
      </p:sp>
      <p:sp>
        <p:nvSpPr>
          <p:cNvPr id="5" name="Fußzeilenplatzhalter 4">
            <a:extLst>
              <a:ext uri="{FF2B5EF4-FFF2-40B4-BE49-F238E27FC236}">
                <a16:creationId xmlns="" xmlns:a16="http://schemas.microsoft.com/office/drawing/2014/main" id="{475871C2-9481-23A1-6D51-71521B62FBEA}"/>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 xmlns:a16="http://schemas.microsoft.com/office/drawing/2014/main" id="{9C701441-382B-C63A-FF99-28B8A68123D2}"/>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3862068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 xmlns:a16="http://schemas.microsoft.com/office/drawing/2014/main" id="{D13415FA-D683-0C86-28DD-9D7E28548DE9}"/>
              </a:ext>
            </a:extLst>
          </p:cNvPr>
          <p:cNvSpPr>
            <a:spLocks noGrp="1"/>
          </p:cNvSpPr>
          <p:nvPr>
            <p:ph type="title" orient="vert"/>
          </p:nvPr>
        </p:nvSpPr>
        <p:spPr>
          <a:xfrm>
            <a:off x="8724900" y="365125"/>
            <a:ext cx="2628900" cy="5811838"/>
          </a:xfrm>
        </p:spPr>
        <p:txBody>
          <a:bodyPr vert="eaVert"/>
          <a:lstStyle/>
          <a:p>
            <a:r>
              <a:rPr lang="en-US" smtClean="0"/>
              <a:t>Click to edit Master title style</a:t>
            </a:r>
            <a:endParaRPr lang="de-AT"/>
          </a:p>
        </p:txBody>
      </p:sp>
      <p:sp>
        <p:nvSpPr>
          <p:cNvPr id="3" name="Vertikaler Textplatzhalter 2">
            <a:extLst>
              <a:ext uri="{FF2B5EF4-FFF2-40B4-BE49-F238E27FC236}">
                <a16:creationId xmlns="" xmlns:a16="http://schemas.microsoft.com/office/drawing/2014/main" id="{C02826CD-D775-59F4-BFA8-F5154111EB72}"/>
              </a:ext>
            </a:extLst>
          </p:cNvPr>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AT"/>
          </a:p>
        </p:txBody>
      </p:sp>
      <p:sp>
        <p:nvSpPr>
          <p:cNvPr id="4" name="Datumsplatzhalter 3">
            <a:extLst>
              <a:ext uri="{FF2B5EF4-FFF2-40B4-BE49-F238E27FC236}">
                <a16:creationId xmlns="" xmlns:a16="http://schemas.microsoft.com/office/drawing/2014/main" id="{E58D66EB-FE3F-6B40-972C-8B5D57A0A146}"/>
              </a:ext>
            </a:extLst>
          </p:cNvPr>
          <p:cNvSpPr>
            <a:spLocks noGrp="1"/>
          </p:cNvSpPr>
          <p:nvPr>
            <p:ph type="dt" sz="half" idx="10"/>
          </p:nvPr>
        </p:nvSpPr>
        <p:spPr/>
        <p:txBody>
          <a:bodyPr/>
          <a:lstStyle/>
          <a:p>
            <a:fld id="{4D204A99-DD2E-46A5-9E4A-9E0EB615E918}" type="datetimeFigureOut">
              <a:rPr lang="de-AT" smtClean="0"/>
              <a:t>01.09.2025</a:t>
            </a:fld>
            <a:endParaRPr lang="de-AT"/>
          </a:p>
        </p:txBody>
      </p:sp>
      <p:sp>
        <p:nvSpPr>
          <p:cNvPr id="5" name="Fußzeilenplatzhalter 4">
            <a:extLst>
              <a:ext uri="{FF2B5EF4-FFF2-40B4-BE49-F238E27FC236}">
                <a16:creationId xmlns="" xmlns:a16="http://schemas.microsoft.com/office/drawing/2014/main" id="{6F03E36A-1179-9DCA-14D7-A461F278EA70}"/>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 xmlns:a16="http://schemas.microsoft.com/office/drawing/2014/main" id="{E39AF862-474C-293E-C9C5-EFE874F79FFC}"/>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23986824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E260D616-9150-8F3E-6FBE-F751E77CDF87}"/>
              </a:ext>
            </a:extLst>
          </p:cNvPr>
          <p:cNvSpPr>
            <a:spLocks noGrp="1"/>
          </p:cNvSpPr>
          <p:nvPr>
            <p:ph type="title"/>
          </p:nvPr>
        </p:nvSpPr>
        <p:spPr/>
        <p:txBody>
          <a:bodyPr/>
          <a:lstStyle/>
          <a:p>
            <a:r>
              <a:rPr lang="en-US" smtClean="0"/>
              <a:t>Click to edit Master title style</a:t>
            </a:r>
            <a:endParaRPr lang="de-AT"/>
          </a:p>
        </p:txBody>
      </p:sp>
      <p:sp>
        <p:nvSpPr>
          <p:cNvPr id="3" name="Inhaltsplatzhalter 2">
            <a:extLst>
              <a:ext uri="{FF2B5EF4-FFF2-40B4-BE49-F238E27FC236}">
                <a16:creationId xmlns="" xmlns:a16="http://schemas.microsoft.com/office/drawing/2014/main" id="{C735E4BF-FDCD-FFBB-4D0C-39E150D36AA4}"/>
              </a:ext>
            </a:extLst>
          </p:cNvPr>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AT"/>
          </a:p>
        </p:txBody>
      </p:sp>
      <p:sp>
        <p:nvSpPr>
          <p:cNvPr id="4" name="Datumsplatzhalter 3">
            <a:extLst>
              <a:ext uri="{FF2B5EF4-FFF2-40B4-BE49-F238E27FC236}">
                <a16:creationId xmlns="" xmlns:a16="http://schemas.microsoft.com/office/drawing/2014/main" id="{2000F0AA-E80D-5BC8-F4D2-94A672D584D7}"/>
              </a:ext>
            </a:extLst>
          </p:cNvPr>
          <p:cNvSpPr>
            <a:spLocks noGrp="1"/>
          </p:cNvSpPr>
          <p:nvPr>
            <p:ph type="dt" sz="half" idx="10"/>
          </p:nvPr>
        </p:nvSpPr>
        <p:spPr/>
        <p:txBody>
          <a:bodyPr/>
          <a:lstStyle/>
          <a:p>
            <a:fld id="{4D204A99-DD2E-46A5-9E4A-9E0EB615E918}" type="datetimeFigureOut">
              <a:rPr lang="de-AT" smtClean="0"/>
              <a:t>01.09.2025</a:t>
            </a:fld>
            <a:endParaRPr lang="de-AT"/>
          </a:p>
        </p:txBody>
      </p:sp>
      <p:sp>
        <p:nvSpPr>
          <p:cNvPr id="5" name="Fußzeilenplatzhalter 4">
            <a:extLst>
              <a:ext uri="{FF2B5EF4-FFF2-40B4-BE49-F238E27FC236}">
                <a16:creationId xmlns="" xmlns:a16="http://schemas.microsoft.com/office/drawing/2014/main" id="{286EE4DF-C324-0266-C67C-B1BB588CC0E4}"/>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 xmlns:a16="http://schemas.microsoft.com/office/drawing/2014/main" id="{D7CEA5BF-39A4-41D5-13C7-118532E8FFD1}"/>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18494219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50E6B60A-FD3E-1765-D5CB-105BC4E49238}"/>
              </a:ext>
            </a:extLst>
          </p:cNvPr>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de-AT"/>
          </a:p>
        </p:txBody>
      </p:sp>
      <p:sp>
        <p:nvSpPr>
          <p:cNvPr id="3" name="Textplatzhalter 2">
            <a:extLst>
              <a:ext uri="{FF2B5EF4-FFF2-40B4-BE49-F238E27FC236}">
                <a16:creationId xmlns="" xmlns:a16="http://schemas.microsoft.com/office/drawing/2014/main" id="{80A6BAD0-EB56-D041-CB89-C903B52D4C6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smtClean="0"/>
              <a:t>Click to edit Master text styles</a:t>
            </a:r>
          </a:p>
        </p:txBody>
      </p:sp>
      <p:sp>
        <p:nvSpPr>
          <p:cNvPr id="4" name="Datumsplatzhalter 3">
            <a:extLst>
              <a:ext uri="{FF2B5EF4-FFF2-40B4-BE49-F238E27FC236}">
                <a16:creationId xmlns="" xmlns:a16="http://schemas.microsoft.com/office/drawing/2014/main" id="{78699A2D-7445-8118-C132-359093F7ED16}"/>
              </a:ext>
            </a:extLst>
          </p:cNvPr>
          <p:cNvSpPr>
            <a:spLocks noGrp="1"/>
          </p:cNvSpPr>
          <p:nvPr>
            <p:ph type="dt" sz="half" idx="10"/>
          </p:nvPr>
        </p:nvSpPr>
        <p:spPr/>
        <p:txBody>
          <a:bodyPr/>
          <a:lstStyle/>
          <a:p>
            <a:fld id="{4D204A99-DD2E-46A5-9E4A-9E0EB615E918}" type="datetimeFigureOut">
              <a:rPr lang="de-AT" smtClean="0"/>
              <a:t>01.09.2025</a:t>
            </a:fld>
            <a:endParaRPr lang="de-AT"/>
          </a:p>
        </p:txBody>
      </p:sp>
      <p:sp>
        <p:nvSpPr>
          <p:cNvPr id="5" name="Fußzeilenplatzhalter 4">
            <a:extLst>
              <a:ext uri="{FF2B5EF4-FFF2-40B4-BE49-F238E27FC236}">
                <a16:creationId xmlns="" xmlns:a16="http://schemas.microsoft.com/office/drawing/2014/main" id="{7066CC21-4A10-2E5E-1811-1B1A5CA36D0D}"/>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 xmlns:a16="http://schemas.microsoft.com/office/drawing/2014/main" id="{2FEC5CDB-E094-3658-9593-29EFB7C03FFF}"/>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35812618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858E70FB-4890-3F05-1356-B62F6837A189}"/>
              </a:ext>
            </a:extLst>
          </p:cNvPr>
          <p:cNvSpPr>
            <a:spLocks noGrp="1"/>
          </p:cNvSpPr>
          <p:nvPr>
            <p:ph type="title"/>
          </p:nvPr>
        </p:nvSpPr>
        <p:spPr/>
        <p:txBody>
          <a:bodyPr/>
          <a:lstStyle/>
          <a:p>
            <a:r>
              <a:rPr lang="en-US" smtClean="0"/>
              <a:t>Click to edit Master title style</a:t>
            </a:r>
            <a:endParaRPr lang="de-AT"/>
          </a:p>
        </p:txBody>
      </p:sp>
      <p:sp>
        <p:nvSpPr>
          <p:cNvPr id="3" name="Inhaltsplatzhalter 2">
            <a:extLst>
              <a:ext uri="{FF2B5EF4-FFF2-40B4-BE49-F238E27FC236}">
                <a16:creationId xmlns="" xmlns:a16="http://schemas.microsoft.com/office/drawing/2014/main" id="{A0FCA0F9-2597-1F3F-4FD3-CB739AFC322A}"/>
              </a:ext>
            </a:extLst>
          </p:cNvPr>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AT"/>
          </a:p>
        </p:txBody>
      </p:sp>
      <p:sp>
        <p:nvSpPr>
          <p:cNvPr id="4" name="Inhaltsplatzhalter 3">
            <a:extLst>
              <a:ext uri="{FF2B5EF4-FFF2-40B4-BE49-F238E27FC236}">
                <a16:creationId xmlns="" xmlns:a16="http://schemas.microsoft.com/office/drawing/2014/main" id="{F4F59239-63FB-AAF0-E4BC-EEF28F509318}"/>
              </a:ext>
            </a:extLst>
          </p:cNvPr>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AT"/>
          </a:p>
        </p:txBody>
      </p:sp>
      <p:sp>
        <p:nvSpPr>
          <p:cNvPr id="5" name="Datumsplatzhalter 4">
            <a:extLst>
              <a:ext uri="{FF2B5EF4-FFF2-40B4-BE49-F238E27FC236}">
                <a16:creationId xmlns="" xmlns:a16="http://schemas.microsoft.com/office/drawing/2014/main" id="{D1FCB0CA-F508-F112-C731-2E64CA7CAA78}"/>
              </a:ext>
            </a:extLst>
          </p:cNvPr>
          <p:cNvSpPr>
            <a:spLocks noGrp="1"/>
          </p:cNvSpPr>
          <p:nvPr>
            <p:ph type="dt" sz="half" idx="10"/>
          </p:nvPr>
        </p:nvSpPr>
        <p:spPr/>
        <p:txBody>
          <a:bodyPr/>
          <a:lstStyle/>
          <a:p>
            <a:fld id="{4D204A99-DD2E-46A5-9E4A-9E0EB615E918}" type="datetimeFigureOut">
              <a:rPr lang="de-AT" smtClean="0"/>
              <a:t>01.09.2025</a:t>
            </a:fld>
            <a:endParaRPr lang="de-AT"/>
          </a:p>
        </p:txBody>
      </p:sp>
      <p:sp>
        <p:nvSpPr>
          <p:cNvPr id="6" name="Fußzeilenplatzhalter 5">
            <a:extLst>
              <a:ext uri="{FF2B5EF4-FFF2-40B4-BE49-F238E27FC236}">
                <a16:creationId xmlns="" xmlns:a16="http://schemas.microsoft.com/office/drawing/2014/main" id="{7E9BDECA-3B42-33FA-D220-2C4ED1255282}"/>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 xmlns:a16="http://schemas.microsoft.com/office/drawing/2014/main" id="{C2322373-01F2-6BD5-ADBB-850485D323CF}"/>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30776565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A2743586-6B9B-D0FE-9F5A-4611D157C260}"/>
              </a:ext>
            </a:extLst>
          </p:cNvPr>
          <p:cNvSpPr>
            <a:spLocks noGrp="1"/>
          </p:cNvSpPr>
          <p:nvPr>
            <p:ph type="title"/>
          </p:nvPr>
        </p:nvSpPr>
        <p:spPr>
          <a:xfrm>
            <a:off x="839788" y="365125"/>
            <a:ext cx="10515600" cy="1325563"/>
          </a:xfrm>
        </p:spPr>
        <p:txBody>
          <a:bodyPr/>
          <a:lstStyle/>
          <a:p>
            <a:r>
              <a:rPr lang="en-US" smtClean="0"/>
              <a:t>Click to edit Master title style</a:t>
            </a:r>
            <a:endParaRPr lang="de-AT"/>
          </a:p>
        </p:txBody>
      </p:sp>
      <p:sp>
        <p:nvSpPr>
          <p:cNvPr id="3" name="Textplatzhalter 2">
            <a:extLst>
              <a:ext uri="{FF2B5EF4-FFF2-40B4-BE49-F238E27FC236}">
                <a16:creationId xmlns="" xmlns:a16="http://schemas.microsoft.com/office/drawing/2014/main" id="{D92BB6AC-10BB-66CD-8FA4-4FE25860E63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Inhaltsplatzhalter 3">
            <a:extLst>
              <a:ext uri="{FF2B5EF4-FFF2-40B4-BE49-F238E27FC236}">
                <a16:creationId xmlns="" xmlns:a16="http://schemas.microsoft.com/office/drawing/2014/main" id="{C3226624-5BB7-475D-D61F-4A398C5E0D22}"/>
              </a:ext>
            </a:extLst>
          </p:cNvPr>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AT"/>
          </a:p>
        </p:txBody>
      </p:sp>
      <p:sp>
        <p:nvSpPr>
          <p:cNvPr id="5" name="Textplatzhalter 4">
            <a:extLst>
              <a:ext uri="{FF2B5EF4-FFF2-40B4-BE49-F238E27FC236}">
                <a16:creationId xmlns="" xmlns:a16="http://schemas.microsoft.com/office/drawing/2014/main" id="{4A3C304F-B265-FF1D-E93E-E546B1B5325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Inhaltsplatzhalter 5">
            <a:extLst>
              <a:ext uri="{FF2B5EF4-FFF2-40B4-BE49-F238E27FC236}">
                <a16:creationId xmlns="" xmlns:a16="http://schemas.microsoft.com/office/drawing/2014/main" id="{F790861B-D46E-0A07-8D8A-74C11A5C3135}"/>
              </a:ext>
            </a:extLst>
          </p:cNvPr>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AT"/>
          </a:p>
        </p:txBody>
      </p:sp>
      <p:sp>
        <p:nvSpPr>
          <p:cNvPr id="7" name="Datumsplatzhalter 6">
            <a:extLst>
              <a:ext uri="{FF2B5EF4-FFF2-40B4-BE49-F238E27FC236}">
                <a16:creationId xmlns="" xmlns:a16="http://schemas.microsoft.com/office/drawing/2014/main" id="{A8319FD1-8EB5-7386-112B-2FC3DE28ED45}"/>
              </a:ext>
            </a:extLst>
          </p:cNvPr>
          <p:cNvSpPr>
            <a:spLocks noGrp="1"/>
          </p:cNvSpPr>
          <p:nvPr>
            <p:ph type="dt" sz="half" idx="10"/>
          </p:nvPr>
        </p:nvSpPr>
        <p:spPr/>
        <p:txBody>
          <a:bodyPr/>
          <a:lstStyle/>
          <a:p>
            <a:fld id="{4D204A99-DD2E-46A5-9E4A-9E0EB615E918}" type="datetimeFigureOut">
              <a:rPr lang="de-AT" smtClean="0"/>
              <a:t>01.09.2025</a:t>
            </a:fld>
            <a:endParaRPr lang="de-AT"/>
          </a:p>
        </p:txBody>
      </p:sp>
      <p:sp>
        <p:nvSpPr>
          <p:cNvPr id="8" name="Fußzeilenplatzhalter 7">
            <a:extLst>
              <a:ext uri="{FF2B5EF4-FFF2-40B4-BE49-F238E27FC236}">
                <a16:creationId xmlns="" xmlns:a16="http://schemas.microsoft.com/office/drawing/2014/main" id="{D738F37E-8227-C5BA-017F-012F8B047AD4}"/>
              </a:ext>
            </a:extLst>
          </p:cNvPr>
          <p:cNvSpPr>
            <a:spLocks noGrp="1"/>
          </p:cNvSpPr>
          <p:nvPr>
            <p:ph type="ftr" sz="quarter" idx="11"/>
          </p:nvPr>
        </p:nvSpPr>
        <p:spPr/>
        <p:txBody>
          <a:bodyPr/>
          <a:lstStyle/>
          <a:p>
            <a:endParaRPr lang="de-AT"/>
          </a:p>
        </p:txBody>
      </p:sp>
      <p:sp>
        <p:nvSpPr>
          <p:cNvPr id="9" name="Foliennummernplatzhalter 8">
            <a:extLst>
              <a:ext uri="{FF2B5EF4-FFF2-40B4-BE49-F238E27FC236}">
                <a16:creationId xmlns="" xmlns:a16="http://schemas.microsoft.com/office/drawing/2014/main" id="{8A09802C-D5EA-2E6E-1A09-CC414C3B971C}"/>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19475314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A8DA458B-16E3-B6D6-6430-3033C0EF15D8}"/>
              </a:ext>
            </a:extLst>
          </p:cNvPr>
          <p:cNvSpPr>
            <a:spLocks noGrp="1"/>
          </p:cNvSpPr>
          <p:nvPr>
            <p:ph type="title"/>
          </p:nvPr>
        </p:nvSpPr>
        <p:spPr/>
        <p:txBody>
          <a:bodyPr/>
          <a:lstStyle/>
          <a:p>
            <a:r>
              <a:rPr lang="en-US" smtClean="0"/>
              <a:t>Click to edit Master title style</a:t>
            </a:r>
            <a:endParaRPr lang="de-AT"/>
          </a:p>
        </p:txBody>
      </p:sp>
      <p:sp>
        <p:nvSpPr>
          <p:cNvPr id="3" name="Datumsplatzhalter 2">
            <a:extLst>
              <a:ext uri="{FF2B5EF4-FFF2-40B4-BE49-F238E27FC236}">
                <a16:creationId xmlns="" xmlns:a16="http://schemas.microsoft.com/office/drawing/2014/main" id="{A013D3E3-66AA-1102-13EE-F026ED13ECFE}"/>
              </a:ext>
            </a:extLst>
          </p:cNvPr>
          <p:cNvSpPr>
            <a:spLocks noGrp="1"/>
          </p:cNvSpPr>
          <p:nvPr>
            <p:ph type="dt" sz="half" idx="10"/>
          </p:nvPr>
        </p:nvSpPr>
        <p:spPr/>
        <p:txBody>
          <a:bodyPr/>
          <a:lstStyle/>
          <a:p>
            <a:fld id="{4D204A99-DD2E-46A5-9E4A-9E0EB615E918}" type="datetimeFigureOut">
              <a:rPr lang="de-AT" smtClean="0"/>
              <a:t>01.09.2025</a:t>
            </a:fld>
            <a:endParaRPr lang="de-AT"/>
          </a:p>
        </p:txBody>
      </p:sp>
      <p:sp>
        <p:nvSpPr>
          <p:cNvPr id="4" name="Fußzeilenplatzhalter 3">
            <a:extLst>
              <a:ext uri="{FF2B5EF4-FFF2-40B4-BE49-F238E27FC236}">
                <a16:creationId xmlns="" xmlns:a16="http://schemas.microsoft.com/office/drawing/2014/main" id="{7F7220D3-1B70-85EC-1B61-C2FA50009403}"/>
              </a:ext>
            </a:extLst>
          </p:cNvPr>
          <p:cNvSpPr>
            <a:spLocks noGrp="1"/>
          </p:cNvSpPr>
          <p:nvPr>
            <p:ph type="ftr" sz="quarter" idx="11"/>
          </p:nvPr>
        </p:nvSpPr>
        <p:spPr/>
        <p:txBody>
          <a:bodyPr/>
          <a:lstStyle/>
          <a:p>
            <a:endParaRPr lang="de-AT"/>
          </a:p>
        </p:txBody>
      </p:sp>
      <p:sp>
        <p:nvSpPr>
          <p:cNvPr id="5" name="Foliennummernplatzhalter 4">
            <a:extLst>
              <a:ext uri="{FF2B5EF4-FFF2-40B4-BE49-F238E27FC236}">
                <a16:creationId xmlns="" xmlns:a16="http://schemas.microsoft.com/office/drawing/2014/main" id="{EDB5F4C2-0D9C-0052-6D88-CB9B63790C3F}"/>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1612562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 xmlns:a16="http://schemas.microsoft.com/office/drawing/2014/main" id="{D82213A4-E48F-6AEA-05B4-E0C148224B3C}"/>
              </a:ext>
            </a:extLst>
          </p:cNvPr>
          <p:cNvSpPr>
            <a:spLocks noGrp="1"/>
          </p:cNvSpPr>
          <p:nvPr>
            <p:ph type="dt" sz="half" idx="10"/>
          </p:nvPr>
        </p:nvSpPr>
        <p:spPr/>
        <p:txBody>
          <a:bodyPr/>
          <a:lstStyle/>
          <a:p>
            <a:fld id="{4D204A99-DD2E-46A5-9E4A-9E0EB615E918}" type="datetimeFigureOut">
              <a:rPr lang="de-AT" smtClean="0"/>
              <a:t>01.09.2025</a:t>
            </a:fld>
            <a:endParaRPr lang="de-AT"/>
          </a:p>
        </p:txBody>
      </p:sp>
      <p:sp>
        <p:nvSpPr>
          <p:cNvPr id="3" name="Fußzeilenplatzhalter 2">
            <a:extLst>
              <a:ext uri="{FF2B5EF4-FFF2-40B4-BE49-F238E27FC236}">
                <a16:creationId xmlns="" xmlns:a16="http://schemas.microsoft.com/office/drawing/2014/main" id="{79DF17E6-A957-2DC1-05DF-BCE937F23D91}"/>
              </a:ext>
            </a:extLst>
          </p:cNvPr>
          <p:cNvSpPr>
            <a:spLocks noGrp="1"/>
          </p:cNvSpPr>
          <p:nvPr>
            <p:ph type="ftr" sz="quarter" idx="11"/>
          </p:nvPr>
        </p:nvSpPr>
        <p:spPr/>
        <p:txBody>
          <a:bodyPr/>
          <a:lstStyle/>
          <a:p>
            <a:endParaRPr lang="de-AT"/>
          </a:p>
        </p:txBody>
      </p:sp>
      <p:sp>
        <p:nvSpPr>
          <p:cNvPr id="4" name="Foliennummernplatzhalter 3">
            <a:extLst>
              <a:ext uri="{FF2B5EF4-FFF2-40B4-BE49-F238E27FC236}">
                <a16:creationId xmlns="" xmlns:a16="http://schemas.microsoft.com/office/drawing/2014/main" id="{41AFAD21-3D79-CCC2-6406-21755C3FAFB0}"/>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2800477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C0008D36-B9E6-4456-E5DD-6BF010FCF58F}"/>
              </a:ext>
            </a:extLst>
          </p:cNvPr>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de-AT"/>
          </a:p>
        </p:txBody>
      </p:sp>
      <p:sp>
        <p:nvSpPr>
          <p:cNvPr id="3" name="Inhaltsplatzhalter 2">
            <a:extLst>
              <a:ext uri="{FF2B5EF4-FFF2-40B4-BE49-F238E27FC236}">
                <a16:creationId xmlns="" xmlns:a16="http://schemas.microsoft.com/office/drawing/2014/main" id="{B305C757-69C7-7392-4934-5005B43B398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AT"/>
          </a:p>
        </p:txBody>
      </p:sp>
      <p:sp>
        <p:nvSpPr>
          <p:cNvPr id="4" name="Textplatzhalter 3">
            <a:extLst>
              <a:ext uri="{FF2B5EF4-FFF2-40B4-BE49-F238E27FC236}">
                <a16:creationId xmlns="" xmlns:a16="http://schemas.microsoft.com/office/drawing/2014/main" id="{9AF06286-9402-7133-2C42-E072EABF2C7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umsplatzhalter 4">
            <a:extLst>
              <a:ext uri="{FF2B5EF4-FFF2-40B4-BE49-F238E27FC236}">
                <a16:creationId xmlns="" xmlns:a16="http://schemas.microsoft.com/office/drawing/2014/main" id="{4386FCC9-2D9B-0132-AE91-07809B3194E9}"/>
              </a:ext>
            </a:extLst>
          </p:cNvPr>
          <p:cNvSpPr>
            <a:spLocks noGrp="1"/>
          </p:cNvSpPr>
          <p:nvPr>
            <p:ph type="dt" sz="half" idx="10"/>
          </p:nvPr>
        </p:nvSpPr>
        <p:spPr/>
        <p:txBody>
          <a:bodyPr/>
          <a:lstStyle/>
          <a:p>
            <a:fld id="{4D204A99-DD2E-46A5-9E4A-9E0EB615E918}" type="datetimeFigureOut">
              <a:rPr lang="de-AT" smtClean="0"/>
              <a:t>01.09.2025</a:t>
            </a:fld>
            <a:endParaRPr lang="de-AT"/>
          </a:p>
        </p:txBody>
      </p:sp>
      <p:sp>
        <p:nvSpPr>
          <p:cNvPr id="6" name="Fußzeilenplatzhalter 5">
            <a:extLst>
              <a:ext uri="{FF2B5EF4-FFF2-40B4-BE49-F238E27FC236}">
                <a16:creationId xmlns="" xmlns:a16="http://schemas.microsoft.com/office/drawing/2014/main" id="{9B963375-1424-5BE9-5D5A-10BC80F4F896}"/>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 xmlns:a16="http://schemas.microsoft.com/office/drawing/2014/main" id="{1F5CEDF7-0B6B-15B2-A4AC-D04D5E1BF626}"/>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8527909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39C65153-8FE7-02C5-27E0-3FD10EB785F3}"/>
              </a:ext>
            </a:extLst>
          </p:cNvPr>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de-AT"/>
          </a:p>
        </p:txBody>
      </p:sp>
      <p:sp>
        <p:nvSpPr>
          <p:cNvPr id="3" name="Bildplatzhalter 2">
            <a:extLst>
              <a:ext uri="{FF2B5EF4-FFF2-40B4-BE49-F238E27FC236}">
                <a16:creationId xmlns="" xmlns:a16="http://schemas.microsoft.com/office/drawing/2014/main" id="{693D537C-6AC4-B5BE-49EC-FDA8A55E29A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de-AT"/>
          </a:p>
        </p:txBody>
      </p:sp>
      <p:sp>
        <p:nvSpPr>
          <p:cNvPr id="4" name="Textplatzhalter 3">
            <a:extLst>
              <a:ext uri="{FF2B5EF4-FFF2-40B4-BE49-F238E27FC236}">
                <a16:creationId xmlns="" xmlns:a16="http://schemas.microsoft.com/office/drawing/2014/main" id="{8AB3DB66-5F86-204B-5FDC-920A3B6759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umsplatzhalter 4">
            <a:extLst>
              <a:ext uri="{FF2B5EF4-FFF2-40B4-BE49-F238E27FC236}">
                <a16:creationId xmlns="" xmlns:a16="http://schemas.microsoft.com/office/drawing/2014/main" id="{4F38B14E-FA25-0A84-3CD5-4796AEE040A4}"/>
              </a:ext>
            </a:extLst>
          </p:cNvPr>
          <p:cNvSpPr>
            <a:spLocks noGrp="1"/>
          </p:cNvSpPr>
          <p:nvPr>
            <p:ph type="dt" sz="half" idx="10"/>
          </p:nvPr>
        </p:nvSpPr>
        <p:spPr/>
        <p:txBody>
          <a:bodyPr/>
          <a:lstStyle/>
          <a:p>
            <a:fld id="{4D204A99-DD2E-46A5-9E4A-9E0EB615E918}" type="datetimeFigureOut">
              <a:rPr lang="de-AT" smtClean="0"/>
              <a:t>01.09.2025</a:t>
            </a:fld>
            <a:endParaRPr lang="de-AT"/>
          </a:p>
        </p:txBody>
      </p:sp>
      <p:sp>
        <p:nvSpPr>
          <p:cNvPr id="6" name="Fußzeilenplatzhalter 5">
            <a:extLst>
              <a:ext uri="{FF2B5EF4-FFF2-40B4-BE49-F238E27FC236}">
                <a16:creationId xmlns="" xmlns:a16="http://schemas.microsoft.com/office/drawing/2014/main" id="{3DD2ED25-6293-3332-54CF-F1C99A76D834}"/>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 xmlns:a16="http://schemas.microsoft.com/office/drawing/2014/main" id="{230BD201-E90E-75BE-7C53-6212036108DC}"/>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38553606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elplatzhalter 1">
            <a:extLst>
              <a:ext uri="{FF2B5EF4-FFF2-40B4-BE49-F238E27FC236}">
                <a16:creationId xmlns="" xmlns:a16="http://schemas.microsoft.com/office/drawing/2014/main" id="{7E34011B-B6C4-D1B4-5659-189E50B414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endParaRPr lang="de-AT"/>
          </a:p>
        </p:txBody>
      </p:sp>
      <p:sp>
        <p:nvSpPr>
          <p:cNvPr id="3" name="Textplatzhalter 2">
            <a:extLst>
              <a:ext uri="{FF2B5EF4-FFF2-40B4-BE49-F238E27FC236}">
                <a16:creationId xmlns="" xmlns:a16="http://schemas.microsoft.com/office/drawing/2014/main" id="{05CF3D06-EB14-E216-1F24-D0D50B30941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 xmlns:a16="http://schemas.microsoft.com/office/drawing/2014/main" id="{E44C714D-AD6B-3B71-F291-0AF0F2D9FF4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D204A99-DD2E-46A5-9E4A-9E0EB615E918}" type="datetimeFigureOut">
              <a:rPr lang="de-AT" smtClean="0"/>
              <a:t>01.09.2025</a:t>
            </a:fld>
            <a:endParaRPr lang="de-AT"/>
          </a:p>
        </p:txBody>
      </p:sp>
      <p:sp>
        <p:nvSpPr>
          <p:cNvPr id="5" name="Fußzeilenplatzhalter 4">
            <a:extLst>
              <a:ext uri="{FF2B5EF4-FFF2-40B4-BE49-F238E27FC236}">
                <a16:creationId xmlns="" xmlns:a16="http://schemas.microsoft.com/office/drawing/2014/main" id="{EC7138C1-F3F4-8177-60B1-35B748E939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de-AT"/>
          </a:p>
        </p:txBody>
      </p:sp>
      <p:sp>
        <p:nvSpPr>
          <p:cNvPr id="6" name="Foliennummernplatzhalter 5">
            <a:extLst>
              <a:ext uri="{FF2B5EF4-FFF2-40B4-BE49-F238E27FC236}">
                <a16:creationId xmlns="" xmlns:a16="http://schemas.microsoft.com/office/drawing/2014/main" id="{E6AAEEA4-E31B-39A7-94EA-C19E72BAB15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CDDCD3A-A287-4809-A4A9-44E456689E5A}" type="slidenum">
              <a:rPr lang="de-AT" smtClean="0"/>
              <a:t>‹#›</a:t>
            </a:fld>
            <a:endParaRPr lang="de-AT"/>
          </a:p>
        </p:txBody>
      </p:sp>
    </p:spTree>
    <p:extLst>
      <p:ext uri="{BB962C8B-B14F-4D97-AF65-F5344CB8AC3E}">
        <p14:creationId xmlns:p14="http://schemas.microsoft.com/office/powerpoint/2010/main" val="32341021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descr="Ein Bild, das Text, Screenshot, Brief, Briefumschlag enthält.&#10;&#10;KI-generierte Inhalte können fehlerhaft sein.">
            <a:extLst>
              <a:ext uri="{FF2B5EF4-FFF2-40B4-BE49-F238E27FC236}">
                <a16:creationId xmlns="" xmlns:a16="http://schemas.microsoft.com/office/drawing/2014/main" id="{4212E3CC-C8F3-8724-236C-B7DF711CDA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TextBox 3">
            <a:extLst>
              <a:ext uri="{FF2B5EF4-FFF2-40B4-BE49-F238E27FC236}">
                <a16:creationId xmlns="" xmlns:a16="http://schemas.microsoft.com/office/drawing/2014/main" id="{5641CF85-E5C3-9FF3-BBD7-6666AB809856}"/>
              </a:ext>
            </a:extLst>
          </p:cNvPr>
          <p:cNvSpPr txBox="1"/>
          <p:nvPr/>
        </p:nvSpPr>
        <p:spPr>
          <a:xfrm>
            <a:off x="947462" y="1467801"/>
            <a:ext cx="10272988" cy="746575"/>
          </a:xfrm>
          <a:prstGeom prst="rect">
            <a:avLst/>
          </a:prstGeom>
          <a:noFill/>
        </p:spPr>
        <p:txBody>
          <a:bodyPr wrap="square" lIns="0" tIns="0" rIns="0" bIns="0" rtlCol="0" anchor="ctr">
            <a:normAutofit/>
          </a:bodyPr>
          <a:lstStyle/>
          <a:p>
            <a:r>
              <a:rPr lang="en-US" sz="2400" b="1" dirty="0" err="1" smtClean="0">
                <a:solidFill>
                  <a:srgbClr val="1A3A64"/>
                </a:solidFill>
                <a:latin typeface="Arial" panose="020B0604020202020204" pitchFamily="34" charset="0"/>
                <a:cs typeface="Arial" panose="020B0604020202020204" pitchFamily="34" charset="0"/>
              </a:rPr>
              <a:t>NPLoc</a:t>
            </a:r>
            <a:r>
              <a:rPr lang="en-US" sz="2400" b="1" dirty="0">
                <a:solidFill>
                  <a:srgbClr val="1A3A64"/>
                </a:solidFill>
                <a:latin typeface="Arial" panose="020B0604020202020204" pitchFamily="34" charset="0"/>
                <a:cs typeface="Arial" panose="020B0604020202020204" pitchFamily="34" charset="0"/>
              </a:rPr>
              <a:t>: A Machine Learning Model for Earthquake Location in Permanent Seismic </a:t>
            </a:r>
            <a:r>
              <a:rPr lang="en-US" sz="2400" b="1" dirty="0" smtClean="0">
                <a:solidFill>
                  <a:srgbClr val="1A3A64"/>
                </a:solidFill>
                <a:latin typeface="Arial" panose="020B0604020202020204" pitchFamily="34" charset="0"/>
                <a:cs typeface="Arial" panose="020B0604020202020204" pitchFamily="34" charset="0"/>
              </a:rPr>
              <a:t>Network</a:t>
            </a:r>
            <a:endParaRPr lang="en-GB" sz="2400" b="1" noProof="0" dirty="0">
              <a:solidFill>
                <a:srgbClr val="1A3A64"/>
              </a:solidFill>
              <a:latin typeface="Arial" panose="020B0604020202020204" pitchFamily="34" charset="0"/>
              <a:cs typeface="Arial" panose="020B0604020202020204" pitchFamily="34" charset="0"/>
            </a:endParaRPr>
          </a:p>
        </p:txBody>
      </p:sp>
      <p:sp>
        <p:nvSpPr>
          <p:cNvPr id="10" name="TextBox 3">
            <a:extLst>
              <a:ext uri="{FF2B5EF4-FFF2-40B4-BE49-F238E27FC236}">
                <a16:creationId xmlns="" xmlns:a16="http://schemas.microsoft.com/office/drawing/2014/main" id="{3D37EAC3-90CD-EA42-4DD4-7E98DD56B841}"/>
              </a:ext>
            </a:extLst>
          </p:cNvPr>
          <p:cNvSpPr txBox="1"/>
          <p:nvPr/>
        </p:nvSpPr>
        <p:spPr>
          <a:xfrm>
            <a:off x="947463" y="2344870"/>
            <a:ext cx="10272988" cy="502511"/>
          </a:xfrm>
          <a:prstGeom prst="rect">
            <a:avLst/>
          </a:prstGeom>
          <a:noFill/>
        </p:spPr>
        <p:txBody>
          <a:bodyPr wrap="square" lIns="0" tIns="0" rIns="0" bIns="0" rtlCol="0" anchor="ctr">
            <a:normAutofit/>
          </a:bodyPr>
          <a:lstStyle/>
          <a:p>
            <a:r>
              <a:rPr lang="en-GB" dirty="0" err="1" smtClean="0">
                <a:solidFill>
                  <a:srgbClr val="1A3A64"/>
                </a:solidFill>
                <a:latin typeface="Arial" panose="020B0604020202020204" pitchFamily="34" charset="0"/>
                <a:cs typeface="Arial" panose="020B0604020202020204" pitchFamily="34" charset="0"/>
              </a:rPr>
              <a:t>SoltaniMoghadam</a:t>
            </a:r>
            <a:r>
              <a:rPr lang="en-GB" dirty="0" smtClean="0">
                <a:solidFill>
                  <a:srgbClr val="1A3A64"/>
                </a:solidFill>
                <a:latin typeface="Arial" panose="020B0604020202020204" pitchFamily="34" charset="0"/>
                <a:cs typeface="Arial" panose="020B0604020202020204" pitchFamily="34" charset="0"/>
              </a:rPr>
              <a:t>. S, </a:t>
            </a:r>
            <a:r>
              <a:rPr lang="en-GB" noProof="0" dirty="0" smtClean="0">
                <a:solidFill>
                  <a:srgbClr val="1A3A64"/>
                </a:solidFill>
                <a:latin typeface="Arial" panose="020B0604020202020204" pitchFamily="34" charset="0"/>
                <a:cs typeface="Arial" panose="020B0604020202020204" pitchFamily="34" charset="0"/>
              </a:rPr>
              <a:t> Ansari. A, </a:t>
            </a:r>
            <a:r>
              <a:rPr lang="en-GB" noProof="0" dirty="0" err="1" smtClean="0">
                <a:solidFill>
                  <a:srgbClr val="1A3A64"/>
                </a:solidFill>
                <a:latin typeface="Arial" panose="020B0604020202020204" pitchFamily="34" charset="0"/>
                <a:cs typeface="Arial" panose="020B0604020202020204" pitchFamily="34" charset="0"/>
              </a:rPr>
              <a:t>Etemadsaeed</a:t>
            </a:r>
            <a:r>
              <a:rPr lang="en-GB" noProof="0" dirty="0" smtClean="0">
                <a:solidFill>
                  <a:srgbClr val="1A3A64"/>
                </a:solidFill>
                <a:latin typeface="Arial" panose="020B0604020202020204" pitchFamily="34" charset="0"/>
                <a:cs typeface="Arial" panose="020B0604020202020204" pitchFamily="34" charset="0"/>
              </a:rPr>
              <a:t>. L, Tatar. M, </a:t>
            </a:r>
            <a:r>
              <a:rPr lang="en-GB" noProof="0" dirty="0" err="1" smtClean="0">
                <a:solidFill>
                  <a:srgbClr val="1A3A64"/>
                </a:solidFill>
                <a:latin typeface="Arial" panose="020B0604020202020204" pitchFamily="34" charset="0"/>
                <a:cs typeface="Arial" panose="020B0604020202020204" pitchFamily="34" charset="0"/>
              </a:rPr>
              <a:t>Mahmoodabadi</a:t>
            </a:r>
            <a:r>
              <a:rPr lang="en-GB" noProof="0" dirty="0" smtClean="0">
                <a:solidFill>
                  <a:srgbClr val="1A3A64"/>
                </a:solidFill>
                <a:latin typeface="Arial" panose="020B0604020202020204" pitchFamily="34" charset="0"/>
                <a:cs typeface="Arial" panose="020B0604020202020204" pitchFamily="34" charset="0"/>
              </a:rPr>
              <a:t>. M</a:t>
            </a:r>
            <a:endParaRPr lang="en-GB" noProof="0" dirty="0">
              <a:solidFill>
                <a:srgbClr val="1A3A64"/>
              </a:solidFill>
              <a:latin typeface="Arial" panose="020B0604020202020204" pitchFamily="34" charset="0"/>
              <a:cs typeface="Arial" panose="020B0604020202020204" pitchFamily="34" charset="0"/>
            </a:endParaRPr>
          </a:p>
        </p:txBody>
      </p:sp>
      <p:sp>
        <p:nvSpPr>
          <p:cNvPr id="12" name="Textfeld 11">
            <a:extLst>
              <a:ext uri="{FF2B5EF4-FFF2-40B4-BE49-F238E27FC236}">
                <a16:creationId xmlns="" xmlns:a16="http://schemas.microsoft.com/office/drawing/2014/main" id="{D704B700-9CAA-AD00-BCFB-1247EE1D285E}"/>
              </a:ext>
            </a:extLst>
          </p:cNvPr>
          <p:cNvSpPr txBox="1"/>
          <p:nvPr/>
        </p:nvSpPr>
        <p:spPr>
          <a:xfrm>
            <a:off x="947462" y="2952157"/>
            <a:ext cx="8058149" cy="594632"/>
          </a:xfrm>
          <a:prstGeom prst="rect">
            <a:avLst/>
          </a:prstGeom>
          <a:noFill/>
        </p:spPr>
        <p:txBody>
          <a:bodyPr wrap="square" lIns="0" tIns="0" rIns="0" bIns="0" rtlCol="0" anchor="ctr">
            <a:normAutofit/>
          </a:bodyPr>
          <a:lstStyle>
            <a:defPPr>
              <a:defRPr lang="de-DE"/>
            </a:defPPr>
            <a:lvl1pPr>
              <a:defRPr>
                <a:solidFill>
                  <a:srgbClr val="1A3A64"/>
                </a:solidFill>
                <a:latin typeface="Arial" panose="020B0604020202020204" pitchFamily="34" charset="0"/>
                <a:cs typeface="Arial" panose="020B0604020202020204" pitchFamily="34" charset="0"/>
              </a:defRPr>
            </a:lvl1pPr>
          </a:lstStyle>
          <a:p>
            <a:r>
              <a:rPr lang="en-US" sz="1400" dirty="0" smtClean="0"/>
              <a:t>International </a:t>
            </a:r>
            <a:r>
              <a:rPr lang="en-US" sz="1400" dirty="0"/>
              <a:t>Institute of Earthquake Engineering and </a:t>
            </a:r>
            <a:r>
              <a:rPr lang="en-US" sz="1400" dirty="0" smtClean="0"/>
              <a:t>Seismology</a:t>
            </a:r>
            <a:endParaRPr lang="en-US" sz="1400" dirty="0"/>
          </a:p>
        </p:txBody>
      </p:sp>
      <p:sp>
        <p:nvSpPr>
          <p:cNvPr id="13" name="TextBox 3">
            <a:extLst>
              <a:ext uri="{FF2B5EF4-FFF2-40B4-BE49-F238E27FC236}">
                <a16:creationId xmlns="" xmlns:a16="http://schemas.microsoft.com/office/drawing/2014/main" id="{D1B99D56-EC8A-2AAE-205C-D5BC83000B29}"/>
              </a:ext>
            </a:extLst>
          </p:cNvPr>
          <p:cNvSpPr txBox="1"/>
          <p:nvPr/>
        </p:nvSpPr>
        <p:spPr>
          <a:xfrm>
            <a:off x="2636519" y="6440942"/>
            <a:ext cx="6984367" cy="369332"/>
          </a:xfrm>
          <a:prstGeom prst="rect">
            <a:avLst/>
          </a:prstGeom>
          <a:noFill/>
        </p:spPr>
        <p:txBody>
          <a:bodyPr wrap="square" lIns="0" tIns="0" rIns="0" bIns="0" anchor="ctr">
            <a:normAutofit/>
          </a:bodyPr>
          <a:lstStyle>
            <a:defPPr>
              <a:defRPr lang="de-DE"/>
            </a:defPPr>
            <a:lvl1pPr algn="just">
              <a:defRPr sz="1400" b="0" i="0">
                <a:effectLst/>
                <a:latin typeface="Arial" panose="020B0604020202020204" pitchFamily="34" charset="0"/>
                <a:cs typeface="Arial" panose="020B0604020202020204" pitchFamily="34" charset="0"/>
              </a:defRPr>
            </a:lvl1pPr>
          </a:lstStyle>
          <a:p>
            <a:r>
              <a:rPr lang="en-GB" sz="800" noProof="0" dirty="0">
                <a:solidFill>
                  <a:schemeClr val="bg1">
                    <a:lumMod val="65000"/>
                  </a:schemeClr>
                </a:solidFill>
              </a:rPr>
              <a:t>DISCLAIMER (if any) [Arial Regular/ Font Size 8]</a:t>
            </a:r>
          </a:p>
          <a:p>
            <a:r>
              <a:rPr lang="en-GB" sz="800" noProof="0" dirty="0">
                <a:solidFill>
                  <a:schemeClr val="bg1">
                    <a:lumMod val="65000"/>
                  </a:schemeClr>
                </a:solidFill>
              </a:rPr>
              <a:t>Ut </a:t>
            </a:r>
            <a:r>
              <a:rPr lang="en-GB" sz="800" noProof="0" dirty="0" err="1">
                <a:solidFill>
                  <a:schemeClr val="bg1">
                    <a:lumMod val="65000"/>
                  </a:schemeClr>
                </a:solidFill>
              </a:rPr>
              <a:t>enim</a:t>
            </a:r>
            <a:r>
              <a:rPr lang="en-GB" sz="800" noProof="0" dirty="0">
                <a:solidFill>
                  <a:schemeClr val="bg1">
                    <a:lumMod val="65000"/>
                  </a:schemeClr>
                </a:solidFill>
              </a:rPr>
              <a:t> ad minim </a:t>
            </a:r>
            <a:r>
              <a:rPr lang="en-GB" sz="800" noProof="0" dirty="0" err="1">
                <a:solidFill>
                  <a:schemeClr val="bg1">
                    <a:lumMod val="65000"/>
                  </a:schemeClr>
                </a:solidFill>
              </a:rPr>
              <a:t>veniam</a:t>
            </a:r>
            <a:r>
              <a:rPr lang="en-GB" sz="800" noProof="0" dirty="0">
                <a:solidFill>
                  <a:schemeClr val="bg1">
                    <a:lumMod val="65000"/>
                  </a:schemeClr>
                </a:solidFill>
              </a:rPr>
              <a:t>, </a:t>
            </a:r>
            <a:r>
              <a:rPr lang="en-GB" sz="800" noProof="0" dirty="0" err="1">
                <a:solidFill>
                  <a:schemeClr val="bg1">
                    <a:lumMod val="65000"/>
                  </a:schemeClr>
                </a:solidFill>
              </a:rPr>
              <a:t>quis</a:t>
            </a:r>
            <a:r>
              <a:rPr lang="en-GB" sz="800" noProof="0" dirty="0">
                <a:solidFill>
                  <a:schemeClr val="bg1">
                    <a:lumMod val="65000"/>
                  </a:schemeClr>
                </a:solidFill>
              </a:rPr>
              <a:t> </a:t>
            </a:r>
            <a:r>
              <a:rPr lang="en-GB" sz="800" noProof="0" dirty="0" err="1">
                <a:solidFill>
                  <a:schemeClr val="bg1">
                    <a:lumMod val="65000"/>
                  </a:schemeClr>
                </a:solidFill>
              </a:rPr>
              <a:t>nostrud</a:t>
            </a:r>
            <a:r>
              <a:rPr lang="en-GB" sz="800" noProof="0" dirty="0">
                <a:solidFill>
                  <a:schemeClr val="bg1">
                    <a:lumMod val="65000"/>
                  </a:schemeClr>
                </a:solidFill>
              </a:rPr>
              <a:t> exercitation </a:t>
            </a:r>
            <a:r>
              <a:rPr lang="en-GB" sz="800" noProof="0" dirty="0" err="1">
                <a:solidFill>
                  <a:schemeClr val="bg1">
                    <a:lumMod val="65000"/>
                  </a:schemeClr>
                </a:solidFill>
              </a:rPr>
              <a:t>ullamco</a:t>
            </a:r>
            <a:r>
              <a:rPr lang="en-GB" sz="800" noProof="0" dirty="0">
                <a:solidFill>
                  <a:schemeClr val="bg1">
                    <a:lumMod val="65000"/>
                  </a:schemeClr>
                </a:solidFill>
              </a:rPr>
              <a:t> </a:t>
            </a:r>
            <a:r>
              <a:rPr lang="en-GB" sz="800" noProof="0" dirty="0" err="1">
                <a:solidFill>
                  <a:schemeClr val="bg1">
                    <a:lumMod val="65000"/>
                  </a:schemeClr>
                </a:solidFill>
              </a:rPr>
              <a:t>laboris</a:t>
            </a:r>
            <a:r>
              <a:rPr lang="en-GB" sz="800" noProof="0" dirty="0">
                <a:solidFill>
                  <a:schemeClr val="bg1">
                    <a:lumMod val="65000"/>
                  </a:schemeClr>
                </a:solidFill>
              </a:rPr>
              <a:t> nisi </a:t>
            </a:r>
            <a:r>
              <a:rPr lang="en-GB" sz="800" noProof="0" dirty="0" err="1">
                <a:solidFill>
                  <a:schemeClr val="bg1">
                    <a:lumMod val="65000"/>
                  </a:schemeClr>
                </a:solidFill>
              </a:rPr>
              <a:t>ut</a:t>
            </a:r>
            <a:r>
              <a:rPr lang="en-GB" sz="800" noProof="0" dirty="0">
                <a:solidFill>
                  <a:schemeClr val="bg1">
                    <a:lumMod val="65000"/>
                  </a:schemeClr>
                </a:solidFill>
              </a:rPr>
              <a:t> </a:t>
            </a:r>
            <a:r>
              <a:rPr lang="en-GB" sz="800" noProof="0" dirty="0" err="1">
                <a:solidFill>
                  <a:schemeClr val="bg1">
                    <a:lumMod val="65000"/>
                  </a:schemeClr>
                </a:solidFill>
              </a:rPr>
              <a:t>aliquip</a:t>
            </a:r>
            <a:r>
              <a:rPr lang="en-GB" sz="800" noProof="0" dirty="0">
                <a:solidFill>
                  <a:schemeClr val="bg1">
                    <a:lumMod val="65000"/>
                  </a:schemeClr>
                </a:solidFill>
              </a:rPr>
              <a:t> ex </a:t>
            </a:r>
            <a:r>
              <a:rPr lang="en-GB" sz="800" noProof="0" dirty="0" err="1">
                <a:solidFill>
                  <a:schemeClr val="bg1">
                    <a:lumMod val="65000"/>
                  </a:schemeClr>
                </a:solidFill>
              </a:rPr>
              <a:t>ea</a:t>
            </a:r>
            <a:r>
              <a:rPr lang="en-GB" sz="800" noProof="0" dirty="0">
                <a:solidFill>
                  <a:schemeClr val="bg1">
                    <a:lumMod val="65000"/>
                  </a:schemeClr>
                </a:solidFill>
              </a:rPr>
              <a:t> </a:t>
            </a:r>
            <a:r>
              <a:rPr lang="en-GB" sz="800" noProof="0" dirty="0" err="1">
                <a:solidFill>
                  <a:schemeClr val="bg1">
                    <a:lumMod val="65000"/>
                  </a:schemeClr>
                </a:solidFill>
              </a:rPr>
              <a:t>commodo</a:t>
            </a:r>
            <a:r>
              <a:rPr lang="en-GB" sz="800" noProof="0" dirty="0">
                <a:solidFill>
                  <a:schemeClr val="bg1">
                    <a:lumMod val="65000"/>
                  </a:schemeClr>
                </a:solidFill>
              </a:rPr>
              <a:t> </a:t>
            </a:r>
            <a:r>
              <a:rPr lang="en-GB" sz="800" noProof="0" dirty="0" err="1">
                <a:solidFill>
                  <a:schemeClr val="bg1">
                    <a:lumMod val="65000"/>
                  </a:schemeClr>
                </a:solidFill>
              </a:rPr>
              <a:t>consequat</a:t>
            </a:r>
            <a:r>
              <a:rPr lang="en-GB" sz="800" noProof="0" dirty="0">
                <a:solidFill>
                  <a:schemeClr val="bg1">
                    <a:lumMod val="65000"/>
                  </a:schemeClr>
                </a:solidFill>
              </a:rPr>
              <a:t>. Lorem ipsum </a:t>
            </a:r>
            <a:r>
              <a:rPr lang="en-GB" sz="800" noProof="0" dirty="0" err="1">
                <a:solidFill>
                  <a:schemeClr val="bg1">
                    <a:lumMod val="65000"/>
                  </a:schemeClr>
                </a:solidFill>
              </a:rPr>
              <a:t>dolor</a:t>
            </a:r>
            <a:r>
              <a:rPr lang="en-GB" sz="800" noProof="0" dirty="0">
                <a:solidFill>
                  <a:schemeClr val="bg1">
                    <a:lumMod val="65000"/>
                  </a:schemeClr>
                </a:solidFill>
              </a:rPr>
              <a:t> sit </a:t>
            </a:r>
            <a:r>
              <a:rPr lang="en-GB" sz="800" noProof="0" dirty="0" err="1">
                <a:solidFill>
                  <a:schemeClr val="bg1">
                    <a:lumMod val="65000"/>
                  </a:schemeClr>
                </a:solidFill>
              </a:rPr>
              <a:t>amet</a:t>
            </a:r>
            <a:r>
              <a:rPr lang="en-GB" sz="800" noProof="0" dirty="0">
                <a:solidFill>
                  <a:schemeClr val="bg1">
                    <a:lumMod val="65000"/>
                  </a:schemeClr>
                </a:solidFill>
              </a:rPr>
              <a:t>, </a:t>
            </a:r>
            <a:r>
              <a:rPr lang="en-GB" sz="800" noProof="0" dirty="0" err="1">
                <a:solidFill>
                  <a:schemeClr val="bg1">
                    <a:lumMod val="65000"/>
                  </a:schemeClr>
                </a:solidFill>
              </a:rPr>
              <a:t>consectetur</a:t>
            </a:r>
            <a:r>
              <a:rPr lang="en-GB" sz="800" noProof="0" dirty="0">
                <a:solidFill>
                  <a:schemeClr val="bg1">
                    <a:lumMod val="65000"/>
                  </a:schemeClr>
                </a:solidFill>
              </a:rPr>
              <a:t> .</a:t>
            </a:r>
          </a:p>
        </p:txBody>
      </p:sp>
      <p:sp>
        <p:nvSpPr>
          <p:cNvPr id="14" name="TextBox 3">
            <a:extLst>
              <a:ext uri="{FF2B5EF4-FFF2-40B4-BE49-F238E27FC236}">
                <a16:creationId xmlns="" xmlns:a16="http://schemas.microsoft.com/office/drawing/2014/main" id="{D46122D2-621E-31CE-451D-B174F76F9990}"/>
              </a:ext>
            </a:extLst>
          </p:cNvPr>
          <p:cNvSpPr txBox="1"/>
          <p:nvPr/>
        </p:nvSpPr>
        <p:spPr>
          <a:xfrm>
            <a:off x="2636518" y="4273614"/>
            <a:ext cx="6984367" cy="1938992"/>
          </a:xfrm>
          <a:prstGeom prst="rect">
            <a:avLst/>
          </a:prstGeom>
          <a:noFill/>
        </p:spPr>
        <p:txBody>
          <a:bodyPr wrap="square" lIns="0" tIns="0" rIns="0" bIns="0">
            <a:noAutofit/>
          </a:bodyPr>
          <a:lstStyle>
            <a:defPPr>
              <a:defRPr lang="de-DE"/>
            </a:defPPr>
            <a:lvl1pPr algn="just">
              <a:defRPr sz="1400" b="0" i="0">
                <a:effectLst/>
                <a:latin typeface="Arial" panose="020B0604020202020204" pitchFamily="34" charset="0"/>
                <a:cs typeface="Arial" panose="020B0604020202020204" pitchFamily="34" charset="0"/>
              </a:defRPr>
            </a:lvl1pPr>
          </a:lstStyle>
          <a:p>
            <a:r>
              <a:rPr lang="en-US" dirty="0" smtClean="0"/>
              <a:t>We </a:t>
            </a:r>
            <a:r>
              <a:rPr lang="en-US" dirty="0"/>
              <a:t>introduce </a:t>
            </a:r>
            <a:r>
              <a:rPr lang="en-US" dirty="0" err="1"/>
              <a:t>NPLoc</a:t>
            </a:r>
            <a:r>
              <a:rPr lang="en-US" dirty="0"/>
              <a:t>, a machine learning model for rapid earthquake location and characterization within seismic networks. Using Histogram-Based Gradient Boosting on temporal P–S patterns and amplitudes, </a:t>
            </a:r>
            <a:r>
              <a:rPr lang="en-US" dirty="0" err="1"/>
              <a:t>NPLoc</a:t>
            </a:r>
            <a:r>
              <a:rPr lang="en-US" dirty="0"/>
              <a:t> predicts origin time, hypocenter, magnitude, and uncertainties. Tests on synthetic </a:t>
            </a:r>
            <a:r>
              <a:rPr lang="en-US" dirty="0" smtClean="0"/>
              <a:t>and real-case bulletins </a:t>
            </a:r>
            <a:r>
              <a:rPr lang="en-US" dirty="0"/>
              <a:t>show high accuracy and robustness, even with incomplete data</a:t>
            </a:r>
            <a:r>
              <a:rPr lang="en-US" dirty="0" smtClean="0"/>
              <a:t>.</a:t>
            </a:r>
            <a:endParaRPr lang="en-GB" dirty="0"/>
          </a:p>
        </p:txBody>
      </p:sp>
      <p:sp>
        <p:nvSpPr>
          <p:cNvPr id="2" name="Title 1">
            <a:extLst>
              <a:ext uri="{FF2B5EF4-FFF2-40B4-BE49-F238E27FC236}">
                <a16:creationId xmlns="" xmlns:a16="http://schemas.microsoft.com/office/drawing/2014/main" id="{2991A715-793F-3235-8617-18E9A2538876}"/>
              </a:ext>
            </a:extLst>
          </p:cNvPr>
          <p:cNvSpPr txBox="1">
            <a:spLocks/>
          </p:cNvSpPr>
          <p:nvPr/>
        </p:nvSpPr>
        <p:spPr>
          <a:xfrm>
            <a:off x="11490959" y="-202455"/>
            <a:ext cx="701041" cy="1262357"/>
          </a:xfrm>
          <a:prstGeom prst="rect">
            <a:avLst/>
          </a:prstGeom>
        </p:spPr>
        <p:txBody>
          <a:bodyPr lIns="0" tIns="0" rIns="0" bIns="0" anchor="b" anchorCtr="0">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1050" b="1" noProof="0" dirty="0" smtClean="0">
                <a:solidFill>
                  <a:srgbClr val="1B3B65"/>
                </a:solidFill>
                <a:latin typeface="Arial" panose="020B0604020202020204" pitchFamily="34" charset="0"/>
                <a:cs typeface="Arial" panose="020B0604020202020204" pitchFamily="34" charset="0"/>
              </a:rPr>
              <a:t>P3.5-207</a:t>
            </a:r>
            <a:endParaRPr lang="en-GB" sz="2800" b="1" noProof="0" dirty="0">
              <a:solidFill>
                <a:srgbClr val="1B3B65"/>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14269" y="2514032"/>
            <a:ext cx="1976690" cy="998083"/>
          </a:xfrm>
          <a:prstGeom prst="rect">
            <a:avLst/>
          </a:prstGeom>
        </p:spPr>
      </p:pic>
    </p:spTree>
    <p:extLst>
      <p:ext uri="{BB962C8B-B14F-4D97-AF65-F5344CB8AC3E}">
        <p14:creationId xmlns:p14="http://schemas.microsoft.com/office/powerpoint/2010/main" val="2237350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xtBox 3">
            <a:extLst>
              <a:ext uri="{FF2B5EF4-FFF2-40B4-BE49-F238E27FC236}">
                <a16:creationId xmlns="" xmlns:a16="http://schemas.microsoft.com/office/drawing/2014/main" id="{E5B67DD5-AF62-4996-BFC8-D0709EAAF04C}"/>
              </a:ext>
            </a:extLst>
          </p:cNvPr>
          <p:cNvSpPr txBox="1"/>
          <p:nvPr/>
        </p:nvSpPr>
        <p:spPr>
          <a:xfrm>
            <a:off x="8263049" y="3018376"/>
            <a:ext cx="3798000" cy="2299906"/>
          </a:xfrm>
          <a:prstGeom prst="rect">
            <a:avLst/>
          </a:prstGeom>
          <a:noFill/>
        </p:spPr>
        <p:txBody>
          <a:bodyPr wrap="square" lIns="0" tIns="0" rIns="0" bIns="0">
            <a:noAutofit/>
          </a:bodyPr>
          <a:lstStyle>
            <a:defPPr>
              <a:defRPr lang="de-DE"/>
            </a:defPPr>
            <a:lvl1pPr algn="just">
              <a:defRPr sz="1400" b="0" i="0">
                <a:effectLst/>
                <a:latin typeface="Arial" panose="020B0604020202020204" pitchFamily="34" charset="0"/>
                <a:cs typeface="Arial" panose="020B0604020202020204" pitchFamily="34" charset="0"/>
              </a:defRPr>
            </a:lvl1pPr>
          </a:lstStyle>
          <a:p>
            <a:r>
              <a:rPr lang="en-US" sz="1200" dirty="0"/>
              <a:t>In a real-case scenario, we trained an estimator model using the 2662 aftershocks from the 2012 Ahar-Varzaghan sequence, and compared the results with </a:t>
            </a:r>
            <a:r>
              <a:rPr lang="en-US" sz="1200" dirty="0" smtClean="0"/>
              <a:t>[1]. </a:t>
            </a:r>
            <a:r>
              <a:rPr lang="en-US" sz="1200" dirty="0"/>
              <a:t>We used 75% (1996 events) of the aftershocks for training and the remaining 25% (666 events) as the test dataset. The results were compared by plotting the misfits between eight event attributes from our study </a:t>
            </a:r>
            <a:r>
              <a:rPr lang="en-US" sz="1200" dirty="0" smtClean="0"/>
              <a:t>and [1]. </a:t>
            </a:r>
            <a:r>
              <a:rPr lang="en-US" sz="1200" dirty="0"/>
              <a:t>We believe that the proposed method is well-suited for use in permanent seismic networks or earthquake early warning systems, as it has demonstrated superior performance in terms of execution time com-pared to other locators</a:t>
            </a:r>
            <a:r>
              <a:rPr lang="en-US" sz="1200" dirty="0" smtClean="0"/>
              <a:t>.</a:t>
            </a:r>
          </a:p>
          <a:p>
            <a:endParaRPr lang="en-US" sz="1200" dirty="0"/>
          </a:p>
          <a:p>
            <a:endParaRPr lang="en-US" sz="1200" dirty="0" smtClean="0"/>
          </a:p>
          <a:p>
            <a:r>
              <a:rPr lang="en-US" sz="1200" dirty="0" err="1"/>
              <a:t>NPLoc</a:t>
            </a:r>
            <a:r>
              <a:rPr lang="en-US" sz="1200" dirty="0"/>
              <a:t> accurately predicts earthquake parameters, remains robust with incomplete data, and outperforms classical locators in speed. Validation on synthetic tests and </a:t>
            </a:r>
            <a:r>
              <a:rPr lang="en-US" sz="1200" dirty="0" smtClean="0"/>
              <a:t>a real case </a:t>
            </a:r>
            <a:r>
              <a:rPr lang="en-US" sz="1200" dirty="0"/>
              <a:t>confirms its suitability for </a:t>
            </a:r>
            <a:r>
              <a:rPr lang="en-US" sz="1200" dirty="0" smtClean="0"/>
              <a:t>permanent seismic networks.</a:t>
            </a:r>
            <a:endParaRPr lang="en-US" sz="1200" dirty="0"/>
          </a:p>
        </p:txBody>
      </p:sp>
      <p:sp>
        <p:nvSpPr>
          <p:cNvPr id="20" name="TextBox 3">
            <a:extLst>
              <a:ext uri="{FF2B5EF4-FFF2-40B4-BE49-F238E27FC236}">
                <a16:creationId xmlns="" xmlns:a16="http://schemas.microsoft.com/office/drawing/2014/main" id="{1E89CD43-FF80-3593-7026-BDF338BBFF94}"/>
              </a:ext>
            </a:extLst>
          </p:cNvPr>
          <p:cNvSpPr txBox="1"/>
          <p:nvPr/>
        </p:nvSpPr>
        <p:spPr>
          <a:xfrm>
            <a:off x="4196999" y="1549110"/>
            <a:ext cx="3798000" cy="4985980"/>
          </a:xfrm>
          <a:prstGeom prst="rect">
            <a:avLst/>
          </a:prstGeom>
          <a:noFill/>
        </p:spPr>
        <p:txBody>
          <a:bodyPr wrap="square" lIns="0" tIns="0" rIns="0" bIns="0">
            <a:noAutofit/>
          </a:bodyPr>
          <a:lstStyle>
            <a:defPPr>
              <a:defRPr lang="de-DE"/>
            </a:defPPr>
            <a:lvl1pPr algn="just">
              <a:defRPr sz="1400" b="0" i="0">
                <a:effectLst/>
                <a:latin typeface="Arial" panose="020B0604020202020204" pitchFamily="34" charset="0"/>
                <a:cs typeface="Arial" panose="020B0604020202020204" pitchFamily="34" charset="0"/>
              </a:defRPr>
            </a:lvl1pPr>
          </a:lstStyle>
          <a:p>
            <a:r>
              <a:rPr lang="en-US" sz="1200" dirty="0"/>
              <a:t>Histogram-based Gradient Boosting Regression </a:t>
            </a:r>
            <a:r>
              <a:rPr lang="en-US" sz="1200" dirty="0" smtClean="0"/>
              <a:t>is </a:t>
            </a:r>
            <a:r>
              <a:rPr lang="en-US" sz="1200" dirty="0"/>
              <a:t>a machine learning technique used for predicting continuous values. It’s a variant of gradient boosting that speeds up training by discretizing continuous features into histograms (bins), reducing the number of split points to con-sider. At each iteration, the algorithm builds a new decision tree that corrects the errors of the previous trees by minimizing a loss function. By using histograms, it efficiently handles large datasets and can deal with missing values natively. This method is particularly effective in frameworks like </a:t>
            </a:r>
            <a:r>
              <a:rPr lang="en-US" sz="1200" dirty="0" err="1"/>
              <a:t>LightGBM</a:t>
            </a:r>
            <a:r>
              <a:rPr lang="en-US" sz="1200" dirty="0"/>
              <a:t> </a:t>
            </a:r>
            <a:r>
              <a:rPr lang="en-US" sz="1200" dirty="0" smtClean="0"/>
              <a:t>and </a:t>
            </a:r>
            <a:r>
              <a:rPr lang="en-US" sz="1200" dirty="0" err="1" smtClean="0"/>
              <a:t>scikit</a:t>
            </a:r>
            <a:r>
              <a:rPr lang="en-US" sz="1200" dirty="0" smtClean="0"/>
              <a:t>-learn.</a:t>
            </a:r>
            <a:endParaRPr lang="en-US" sz="1200" dirty="0" smtClean="0"/>
          </a:p>
          <a:p>
            <a:endParaRPr lang="en-US" sz="1200" dirty="0"/>
          </a:p>
          <a:p>
            <a:endParaRPr lang="en-US" sz="1200" dirty="0" smtClean="0"/>
          </a:p>
          <a:p>
            <a:endParaRPr lang="en-US" sz="1200" dirty="0"/>
          </a:p>
          <a:p>
            <a:r>
              <a:rPr lang="en-US" sz="1200" dirty="0"/>
              <a:t>We have conducted a comprehensive evaluation of our proposed method using synthetic earthquake bulletins. This evaluation involved a detailed analysis of the accuracy and the misfit between the predicted and true data. We’ve constructed three types of data based on completeness criterion: Complete, Partial and Limited datasets</a:t>
            </a:r>
            <a:r>
              <a:rPr lang="en-US" sz="1200" dirty="0"/>
              <a:t>. </a:t>
            </a:r>
            <a:r>
              <a:rPr lang="en-US" sz="1200" dirty="0"/>
              <a:t>We integrated Hypo71, Hypocenter, and </a:t>
            </a:r>
            <a:r>
              <a:rPr lang="en-US" sz="1200" dirty="0" err="1"/>
              <a:t>HypoDD</a:t>
            </a:r>
            <a:r>
              <a:rPr lang="en-US" sz="1200" dirty="0"/>
              <a:t> to build three </a:t>
            </a:r>
            <a:r>
              <a:rPr lang="en-US" sz="1200" dirty="0"/>
              <a:t>model estimators for earthquake relocation. While results converge for well-conditioned events, significant differences emerge in regional networks with sparse or incomplete data, highlighting the impact of input parameters and methodologies on location accuracy</a:t>
            </a:r>
            <a:r>
              <a:rPr lang="en-US" sz="1200" dirty="0" smtClean="0"/>
              <a:t>.</a:t>
            </a:r>
            <a:endParaRPr lang="en-US" sz="1200" dirty="0"/>
          </a:p>
          <a:p>
            <a:endParaRPr lang="en-US" sz="1200" dirty="0"/>
          </a:p>
          <a:p>
            <a:r>
              <a:rPr lang="en-GB" sz="1200" noProof="0" dirty="0" smtClean="0"/>
              <a:t> </a:t>
            </a:r>
            <a:endParaRPr lang="en-GB" sz="1200" noProof="0" dirty="0"/>
          </a:p>
        </p:txBody>
      </p:sp>
      <p:sp>
        <p:nvSpPr>
          <p:cNvPr id="7" name="TextBox 3">
            <a:extLst>
              <a:ext uri="{FF2B5EF4-FFF2-40B4-BE49-F238E27FC236}">
                <a16:creationId xmlns="" xmlns:a16="http://schemas.microsoft.com/office/drawing/2014/main" id="{9A5EB31E-0D60-B708-DDA3-638C6CE2CC33}"/>
              </a:ext>
            </a:extLst>
          </p:cNvPr>
          <p:cNvSpPr txBox="1"/>
          <p:nvPr/>
        </p:nvSpPr>
        <p:spPr>
          <a:xfrm>
            <a:off x="4196999" y="55008"/>
            <a:ext cx="7133942" cy="492443"/>
          </a:xfrm>
          <a:prstGeom prst="rect">
            <a:avLst/>
          </a:prstGeom>
          <a:noFill/>
        </p:spPr>
        <p:txBody>
          <a:bodyPr wrap="square" lIns="0" tIns="0" rIns="0" bIns="0" rtlCol="0" anchor="ctr">
            <a:normAutofit/>
          </a:bodyPr>
          <a:lstStyle/>
          <a:p>
            <a:r>
              <a:rPr lang="en-US" sz="1600" b="1" dirty="0" err="1">
                <a:solidFill>
                  <a:schemeClr val="bg1"/>
                </a:solidFill>
                <a:latin typeface="Arial" panose="020B0604020202020204" pitchFamily="34" charset="0"/>
                <a:cs typeface="Arial" panose="020B0604020202020204" pitchFamily="34" charset="0"/>
              </a:rPr>
              <a:t>NPLoc</a:t>
            </a:r>
            <a:r>
              <a:rPr lang="en-US" sz="1600" b="1" dirty="0">
                <a:solidFill>
                  <a:schemeClr val="bg1"/>
                </a:solidFill>
                <a:latin typeface="Arial" panose="020B0604020202020204" pitchFamily="34" charset="0"/>
                <a:cs typeface="Arial" panose="020B0604020202020204" pitchFamily="34" charset="0"/>
              </a:rPr>
              <a:t>: A Machine Learning Model for Earthquake Location in Permanent Seismic </a:t>
            </a:r>
            <a:r>
              <a:rPr lang="en-US" sz="1600" b="1" dirty="0" smtClean="0">
                <a:solidFill>
                  <a:schemeClr val="bg1"/>
                </a:solidFill>
                <a:latin typeface="Arial" panose="020B0604020202020204" pitchFamily="34" charset="0"/>
                <a:cs typeface="Arial" panose="020B0604020202020204" pitchFamily="34" charset="0"/>
              </a:rPr>
              <a:t>Network</a:t>
            </a:r>
            <a:endParaRPr lang="en-GB" sz="1600" b="1" noProof="0" dirty="0">
              <a:solidFill>
                <a:schemeClr val="bg1"/>
              </a:solidFill>
              <a:latin typeface="Arial" panose="020B0604020202020204" pitchFamily="34" charset="0"/>
              <a:cs typeface="Arial" panose="020B0604020202020204" pitchFamily="34" charset="0"/>
            </a:endParaRPr>
          </a:p>
        </p:txBody>
      </p:sp>
      <p:sp>
        <p:nvSpPr>
          <p:cNvPr id="8" name="TextBox 3">
            <a:extLst>
              <a:ext uri="{FF2B5EF4-FFF2-40B4-BE49-F238E27FC236}">
                <a16:creationId xmlns="" xmlns:a16="http://schemas.microsoft.com/office/drawing/2014/main" id="{E90810EB-C9FE-C1F2-4CE1-32C95CB36FE8}"/>
              </a:ext>
            </a:extLst>
          </p:cNvPr>
          <p:cNvSpPr txBox="1"/>
          <p:nvPr/>
        </p:nvSpPr>
        <p:spPr>
          <a:xfrm>
            <a:off x="160019" y="1549110"/>
            <a:ext cx="3798000" cy="4985980"/>
          </a:xfrm>
          <a:prstGeom prst="rect">
            <a:avLst/>
          </a:prstGeom>
          <a:noFill/>
        </p:spPr>
        <p:txBody>
          <a:bodyPr wrap="square" lIns="0" tIns="0" rIns="0" bIns="0">
            <a:noAutofit/>
          </a:bodyPr>
          <a:lstStyle>
            <a:defPPr>
              <a:defRPr lang="de-DE"/>
            </a:defPPr>
            <a:lvl1pPr algn="just">
              <a:defRPr sz="1400" b="0" i="0">
                <a:effectLst/>
                <a:latin typeface="Arial" panose="020B0604020202020204" pitchFamily="34" charset="0"/>
                <a:cs typeface="Arial" panose="020B0604020202020204" pitchFamily="34" charset="0"/>
              </a:defRPr>
            </a:lvl1pPr>
          </a:lstStyle>
          <a:p>
            <a:r>
              <a:rPr lang="en-US" sz="1200" dirty="0" smtClean="0"/>
              <a:t>Seismic </a:t>
            </a:r>
            <a:r>
              <a:rPr lang="en-US" sz="1200" dirty="0"/>
              <a:t>networks record P and S phase arrivals and amplitudes from earthquakes, creating unique time-ordered patterns influenced by location, magnitude, and origin time. These patterns serve as seismic signatures, enabling automated determination of an earthquake’s source parameters such as location, magnitude, and origin time within the </a:t>
            </a:r>
            <a:r>
              <a:rPr lang="en-US" sz="1200" dirty="0" smtClean="0"/>
              <a:t>network. Using </a:t>
            </a:r>
            <a:r>
              <a:rPr lang="en-US" sz="1200" dirty="0"/>
              <a:t>N seismic stations with the maximum number of P phases, S phases, and amplitudes results in a total of 3 × N columns, along with two additional columns representing the time-weighted average longitude and latitude of the stations used. This configuration yields a total of 3 × N + 2 columns in the input array.</a:t>
            </a:r>
          </a:p>
          <a:p>
            <a:r>
              <a:rPr lang="en-US" sz="1200" dirty="0"/>
              <a:t>On the other side, the target variables include the earthquake location, magnitude, relative origin time (compared to the mean P-arrival times), horizontal and depth errors, and the azimuthal gap. The Input-Output architecture can be mathematically described by a function 𝑓, representing the characteristics of each earthquake recorded:</a:t>
            </a:r>
          </a:p>
          <a:p>
            <a:endParaRPr lang="en-US" sz="1200" dirty="0"/>
          </a:p>
        </p:txBody>
      </p:sp>
      <p:sp>
        <p:nvSpPr>
          <p:cNvPr id="15" name="TextBox 3">
            <a:extLst>
              <a:ext uri="{FF2B5EF4-FFF2-40B4-BE49-F238E27FC236}">
                <a16:creationId xmlns="" xmlns:a16="http://schemas.microsoft.com/office/drawing/2014/main" id="{143C780A-D306-D9FA-EEC7-455406624C00}"/>
              </a:ext>
            </a:extLst>
          </p:cNvPr>
          <p:cNvSpPr txBox="1"/>
          <p:nvPr/>
        </p:nvSpPr>
        <p:spPr>
          <a:xfrm>
            <a:off x="4196999" y="659697"/>
            <a:ext cx="7005502" cy="369332"/>
          </a:xfrm>
          <a:prstGeom prst="rect">
            <a:avLst/>
          </a:prstGeom>
          <a:noFill/>
        </p:spPr>
        <p:txBody>
          <a:bodyPr wrap="square" lIns="0" tIns="0" rIns="0" bIns="0" rtlCol="0" anchor="t">
            <a:normAutofit/>
          </a:bodyPr>
          <a:lstStyle/>
          <a:p>
            <a:r>
              <a:rPr lang="en-GB" sz="1200" dirty="0" err="1" smtClean="0">
                <a:solidFill>
                  <a:srgbClr val="1A3A64"/>
                </a:solidFill>
                <a:latin typeface="Arial" panose="020B0604020202020204" pitchFamily="34" charset="0"/>
                <a:cs typeface="Arial" panose="020B0604020202020204" pitchFamily="34" charset="0"/>
              </a:rPr>
              <a:t>SoltaniMoghadam</a:t>
            </a:r>
            <a:r>
              <a:rPr lang="en-GB" sz="1200" dirty="0">
                <a:solidFill>
                  <a:srgbClr val="1A3A64"/>
                </a:solidFill>
                <a:latin typeface="Arial" panose="020B0604020202020204" pitchFamily="34" charset="0"/>
                <a:cs typeface="Arial" panose="020B0604020202020204" pitchFamily="34" charset="0"/>
              </a:rPr>
              <a:t>. S,  Ansari. A, </a:t>
            </a:r>
            <a:r>
              <a:rPr lang="en-GB" sz="1200" dirty="0" err="1">
                <a:solidFill>
                  <a:srgbClr val="1A3A64"/>
                </a:solidFill>
                <a:latin typeface="Arial" panose="020B0604020202020204" pitchFamily="34" charset="0"/>
                <a:cs typeface="Arial" panose="020B0604020202020204" pitchFamily="34" charset="0"/>
              </a:rPr>
              <a:t>Etemadsaeed</a:t>
            </a:r>
            <a:r>
              <a:rPr lang="en-GB" sz="1200" dirty="0">
                <a:solidFill>
                  <a:srgbClr val="1A3A64"/>
                </a:solidFill>
                <a:latin typeface="Arial" panose="020B0604020202020204" pitchFamily="34" charset="0"/>
                <a:cs typeface="Arial" panose="020B0604020202020204" pitchFamily="34" charset="0"/>
              </a:rPr>
              <a:t>. L, Tatar. M, </a:t>
            </a:r>
            <a:r>
              <a:rPr lang="en-GB" sz="1200" dirty="0" err="1">
                <a:solidFill>
                  <a:srgbClr val="1A3A64"/>
                </a:solidFill>
                <a:latin typeface="Arial" panose="020B0604020202020204" pitchFamily="34" charset="0"/>
                <a:cs typeface="Arial" panose="020B0604020202020204" pitchFamily="34" charset="0"/>
              </a:rPr>
              <a:t>Mahmoodabadi</a:t>
            </a:r>
            <a:r>
              <a:rPr lang="en-GB" sz="1200" dirty="0">
                <a:solidFill>
                  <a:srgbClr val="1A3A64"/>
                </a:solidFill>
                <a:latin typeface="Arial" panose="020B0604020202020204" pitchFamily="34" charset="0"/>
                <a:cs typeface="Arial" panose="020B0604020202020204" pitchFamily="34" charset="0"/>
              </a:rPr>
              <a:t>. M</a:t>
            </a:r>
            <a:endParaRPr lang="en-GB" sz="1200" noProof="0" dirty="0">
              <a:solidFill>
                <a:srgbClr val="1A3A64"/>
              </a:solidFill>
              <a:latin typeface="Arial" panose="020B0604020202020204" pitchFamily="34" charset="0"/>
              <a:cs typeface="Arial" panose="020B0604020202020204" pitchFamily="34" charset="0"/>
            </a:endParaRPr>
          </a:p>
        </p:txBody>
      </p:sp>
      <p:sp>
        <p:nvSpPr>
          <p:cNvPr id="19" name="Rechteck 18">
            <a:extLst>
              <a:ext uri="{FF2B5EF4-FFF2-40B4-BE49-F238E27FC236}">
                <a16:creationId xmlns="" xmlns:a16="http://schemas.microsoft.com/office/drawing/2014/main" id="{FA85A00B-E9A9-0FEB-865E-D426336C8668}"/>
              </a:ext>
            </a:extLst>
          </p:cNvPr>
          <p:cNvSpPr/>
          <p:nvPr/>
        </p:nvSpPr>
        <p:spPr>
          <a:xfrm>
            <a:off x="0" y="-981075"/>
            <a:ext cx="12192000" cy="760899"/>
          </a:xfrm>
          <a:prstGeom prst="rect">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AT" dirty="0"/>
              <a:t>PLEASE DON‘T FORGET TO PUT THE E-POSTER TITLE AND YOUR NAME IN THE PRESENTATION HEADER.</a:t>
            </a:r>
          </a:p>
          <a:p>
            <a:pPr algn="ctr"/>
            <a:r>
              <a:rPr lang="de-AT" dirty="0"/>
              <a:t>DUPLICATE THIS SLIDE IF YOUR E-POSTER HAS MORE THAN 1 PAGE</a:t>
            </a:r>
          </a:p>
        </p:txBody>
      </p:sp>
      <p:sp>
        <p:nvSpPr>
          <p:cNvPr id="24" name="TextBox 3">
            <a:extLst>
              <a:ext uri="{FF2B5EF4-FFF2-40B4-BE49-F238E27FC236}">
                <a16:creationId xmlns="" xmlns:a16="http://schemas.microsoft.com/office/drawing/2014/main" id="{A34004C7-4749-B7E3-E7D7-B3572BC231EF}"/>
              </a:ext>
            </a:extLst>
          </p:cNvPr>
          <p:cNvSpPr txBox="1"/>
          <p:nvPr/>
        </p:nvSpPr>
        <p:spPr>
          <a:xfrm>
            <a:off x="160019" y="1075342"/>
            <a:ext cx="3798000" cy="396586"/>
          </a:xfrm>
          <a:prstGeom prst="rect">
            <a:avLst/>
          </a:prstGeom>
          <a:noFill/>
          <a:ln>
            <a:noFill/>
          </a:ln>
        </p:spPr>
        <p:txBody>
          <a:bodyPr lIns="0" rIns="0" anchor="ctr"/>
          <a:lstStyle>
            <a:defPPr>
              <a:defRPr lang="de-DE"/>
            </a:defPPr>
            <a:lvl1pPr algn="ctr">
              <a:lnSpc>
                <a:spcPct val="90000"/>
              </a:lnSpc>
              <a:spcBef>
                <a:spcPct val="0"/>
              </a:spcBef>
              <a:buNone/>
              <a:defRPr sz="1400" b="1">
                <a:solidFill>
                  <a:srgbClr val="1A3A64"/>
                </a:solidFill>
                <a:latin typeface="Arial" panose="020B0604020202020204" pitchFamily="34" charset="0"/>
                <a:ea typeface="+mj-ea"/>
                <a:cs typeface="Arial" panose="020B0604020202020204" pitchFamily="34" charset="0"/>
              </a:defRPr>
            </a:lvl1pPr>
          </a:lstStyle>
          <a:p>
            <a:r>
              <a:rPr lang="en-GB" dirty="0" smtClean="0"/>
              <a:t>Introduction</a:t>
            </a:r>
            <a:endParaRPr lang="en-GB" dirty="0"/>
          </a:p>
        </p:txBody>
      </p:sp>
      <p:sp>
        <p:nvSpPr>
          <p:cNvPr id="26" name="TextBox 3">
            <a:extLst>
              <a:ext uri="{FF2B5EF4-FFF2-40B4-BE49-F238E27FC236}">
                <a16:creationId xmlns="" xmlns:a16="http://schemas.microsoft.com/office/drawing/2014/main" id="{79016AB2-B6CD-8ED7-A756-5A1288745A4D}"/>
              </a:ext>
            </a:extLst>
          </p:cNvPr>
          <p:cNvSpPr txBox="1"/>
          <p:nvPr/>
        </p:nvSpPr>
        <p:spPr>
          <a:xfrm>
            <a:off x="4187951" y="1075342"/>
            <a:ext cx="3816093" cy="396586"/>
          </a:xfrm>
          <a:prstGeom prst="rect">
            <a:avLst/>
          </a:prstGeom>
          <a:noFill/>
          <a:ln>
            <a:noFill/>
          </a:ln>
        </p:spPr>
        <p:txBody>
          <a:bodyPr lIns="0" rIns="0" anchor="ctr"/>
          <a:lstStyle>
            <a:defPPr>
              <a:defRPr lang="de-DE"/>
            </a:defPPr>
            <a:lvl1pPr algn="ctr">
              <a:lnSpc>
                <a:spcPct val="90000"/>
              </a:lnSpc>
              <a:spcBef>
                <a:spcPct val="0"/>
              </a:spcBef>
              <a:buNone/>
              <a:defRPr sz="1400" b="1">
                <a:solidFill>
                  <a:srgbClr val="1A3A64"/>
                </a:solidFill>
                <a:latin typeface="Arial" panose="020B0604020202020204" pitchFamily="34" charset="0"/>
                <a:ea typeface="+mj-ea"/>
                <a:cs typeface="Arial" panose="020B0604020202020204" pitchFamily="34" charset="0"/>
              </a:defRPr>
            </a:lvl1pPr>
          </a:lstStyle>
          <a:p>
            <a:r>
              <a:rPr lang="en-GB" dirty="0" smtClean="0"/>
              <a:t>Method</a:t>
            </a:r>
            <a:endParaRPr lang="en-GB" dirty="0"/>
          </a:p>
        </p:txBody>
      </p:sp>
      <p:sp>
        <p:nvSpPr>
          <p:cNvPr id="27" name="TextBox 3">
            <a:extLst>
              <a:ext uri="{FF2B5EF4-FFF2-40B4-BE49-F238E27FC236}">
                <a16:creationId xmlns="" xmlns:a16="http://schemas.microsoft.com/office/drawing/2014/main" id="{35C23D38-1D02-FA1F-40B5-BBB882222001}"/>
              </a:ext>
            </a:extLst>
          </p:cNvPr>
          <p:cNvSpPr txBox="1"/>
          <p:nvPr/>
        </p:nvSpPr>
        <p:spPr>
          <a:xfrm>
            <a:off x="8233979" y="2707437"/>
            <a:ext cx="3798000" cy="396586"/>
          </a:xfrm>
          <a:prstGeom prst="rect">
            <a:avLst/>
          </a:prstGeom>
          <a:noFill/>
          <a:ln>
            <a:noFill/>
          </a:ln>
        </p:spPr>
        <p:txBody>
          <a:bodyPr lIns="0" rIns="0" anchor="ctr"/>
          <a:lstStyle>
            <a:defPPr>
              <a:defRPr lang="de-DE"/>
            </a:defPPr>
            <a:lvl1pPr algn="ctr">
              <a:lnSpc>
                <a:spcPct val="90000"/>
              </a:lnSpc>
              <a:spcBef>
                <a:spcPct val="0"/>
              </a:spcBef>
              <a:buNone/>
              <a:defRPr sz="1400" b="1">
                <a:solidFill>
                  <a:srgbClr val="1A3A64"/>
                </a:solidFill>
                <a:latin typeface="Arial" panose="020B0604020202020204" pitchFamily="34" charset="0"/>
                <a:ea typeface="+mj-ea"/>
                <a:cs typeface="Arial" panose="020B0604020202020204" pitchFamily="34" charset="0"/>
              </a:defRPr>
            </a:lvl1pPr>
          </a:lstStyle>
          <a:p>
            <a:r>
              <a:rPr lang="en-US" dirty="0"/>
              <a:t>Real-Case </a:t>
            </a:r>
            <a:r>
              <a:rPr lang="en-US" dirty="0" smtClean="0"/>
              <a:t>Study</a:t>
            </a:r>
            <a:endParaRPr lang="en-GB" dirty="0"/>
          </a:p>
        </p:txBody>
      </p:sp>
      <p:sp>
        <p:nvSpPr>
          <p:cNvPr id="2" name="Title 1">
            <a:extLst>
              <a:ext uri="{FF2B5EF4-FFF2-40B4-BE49-F238E27FC236}">
                <a16:creationId xmlns="" xmlns:a16="http://schemas.microsoft.com/office/drawing/2014/main" id="{62673B92-7009-6C86-1F81-02E0CB1EF455}"/>
              </a:ext>
            </a:extLst>
          </p:cNvPr>
          <p:cNvSpPr txBox="1">
            <a:spLocks/>
          </p:cNvSpPr>
          <p:nvPr/>
        </p:nvSpPr>
        <p:spPr>
          <a:xfrm>
            <a:off x="11490959" y="-202455"/>
            <a:ext cx="701041" cy="1262357"/>
          </a:xfrm>
          <a:prstGeom prst="rect">
            <a:avLst/>
          </a:prstGeom>
        </p:spPr>
        <p:txBody>
          <a:bodyPr lIns="0" tIns="0" rIns="0" bIns="0" anchor="b" anchorCtr="0">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1050" b="1" dirty="0" smtClean="0">
                <a:solidFill>
                  <a:srgbClr val="1B3B65"/>
                </a:solidFill>
                <a:latin typeface="Arial" panose="020B0604020202020204" pitchFamily="34" charset="0"/>
                <a:cs typeface="Arial" panose="020B0604020202020204" pitchFamily="34" charset="0"/>
              </a:rPr>
              <a:t>P3.5-207</a:t>
            </a:r>
            <a:endParaRPr lang="en-GB" sz="2800" b="1" dirty="0">
              <a:solidFill>
                <a:srgbClr val="1B3B65"/>
              </a:solidFill>
              <a:latin typeface="Arial" panose="020B060402020202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17" name="TextBox 16"/>
              <p:cNvSpPr txBox="1"/>
              <p:nvPr/>
            </p:nvSpPr>
            <p:spPr>
              <a:xfrm rot="10800000" flipV="1">
                <a:off x="160019" y="5271682"/>
                <a:ext cx="3797998" cy="239361"/>
              </a:xfrm>
              <a:prstGeom prst="rect">
                <a:avLst/>
              </a:prstGeom>
              <a:noFill/>
            </p:spPr>
            <p:txBody>
              <a:bodyPr wrap="square" lIns="0" tIns="0" rIns="0" bIns="0" rtlCol="1">
                <a:spAutoFit/>
              </a:bodyPr>
              <a:lstStyle/>
              <a:p>
                <a:pPr algn="l" rtl="0"/>
                <a14:m>
                  <m:oMathPara xmlns:m="http://schemas.openxmlformats.org/officeDocument/2006/math">
                    <m:oMathParaPr>
                      <m:jc m:val="left"/>
                    </m:oMathParaPr>
                    <m:oMath xmlns:m="http://schemas.openxmlformats.org/officeDocument/2006/math">
                      <m:d>
                        <m:dPr>
                          <m:begChr m:val="["/>
                          <m:endChr m:val="]"/>
                          <m:ctrlPr>
                            <a:rPr lang="fa-IR" sz="1200" i="1" smtClean="0">
                              <a:latin typeface="Cambria Math" panose="02040503050406030204" pitchFamily="18" charset="0"/>
                            </a:rPr>
                          </m:ctrlPr>
                        </m:dPr>
                        <m:e>
                          <m:r>
                            <a:rPr lang="en-US" sz="1200" b="1" i="1" smtClean="0">
                              <a:latin typeface="Cambria Math" panose="02040503050406030204" pitchFamily="18" charset="0"/>
                            </a:rPr>
                            <m:t>𝒙</m:t>
                          </m:r>
                          <m:r>
                            <a:rPr lang="en-US" sz="1200" b="0" i="1" smtClean="0">
                              <a:latin typeface="Cambria Math" panose="02040503050406030204" pitchFamily="18" charset="0"/>
                            </a:rPr>
                            <m:t>,</m:t>
                          </m:r>
                          <m:r>
                            <a:rPr lang="en-US" sz="1200" b="0" i="1" smtClean="0">
                              <a:latin typeface="Cambria Math" panose="02040503050406030204" pitchFamily="18" charset="0"/>
                            </a:rPr>
                            <m:t>𝑀</m:t>
                          </m:r>
                          <m:r>
                            <a:rPr lang="en-US" sz="1200" b="0" i="1" smtClean="0">
                              <a:latin typeface="Cambria Math" panose="02040503050406030204" pitchFamily="18" charset="0"/>
                            </a:rPr>
                            <m:t>,</m:t>
                          </m:r>
                          <m:sSup>
                            <m:sSupPr>
                              <m:ctrlPr>
                                <a:rPr lang="en-US" sz="1200" b="0" i="1" smtClean="0">
                                  <a:latin typeface="Cambria Math" panose="02040503050406030204" pitchFamily="18" charset="0"/>
                                </a:rPr>
                              </m:ctrlPr>
                            </m:sSupPr>
                            <m:e>
                              <m:r>
                                <a:rPr lang="en-US" sz="1200" b="0" i="1" smtClean="0">
                                  <a:latin typeface="Cambria Math" panose="02040503050406030204" pitchFamily="18" charset="0"/>
                                </a:rPr>
                                <m:t>𝑇</m:t>
                              </m:r>
                            </m:e>
                            <m:sup>
                              <m:r>
                                <a:rPr lang="en-US" sz="1200" b="0" i="1" smtClean="0">
                                  <a:latin typeface="Cambria Math" panose="02040503050406030204" pitchFamily="18" charset="0"/>
                                </a:rPr>
                                <m:t>𝑂𝑟</m:t>
                              </m:r>
                            </m:sup>
                          </m:sSup>
                          <m:r>
                            <a:rPr lang="en-US" sz="1200" b="0" i="1" smtClean="0">
                              <a:latin typeface="Cambria Math" panose="02040503050406030204" pitchFamily="18" charset="0"/>
                            </a:rPr>
                            <m:t>,</m:t>
                          </m:r>
                          <m:sSub>
                            <m:sSubPr>
                              <m:ctrlPr>
                                <a:rPr lang="en-US" sz="1200" b="0" i="1" smtClean="0">
                                  <a:latin typeface="Cambria Math" panose="02040503050406030204" pitchFamily="18" charset="0"/>
                                </a:rPr>
                              </m:ctrlPr>
                            </m:sSubPr>
                            <m:e>
                              <m:r>
                                <a:rPr lang="en-US" sz="1200" b="0" i="1" smtClean="0">
                                  <a:latin typeface="Cambria Math" panose="02040503050406030204" pitchFamily="18" charset="0"/>
                                </a:rPr>
                                <m:t>𝑒</m:t>
                              </m:r>
                            </m:e>
                            <m:sub>
                              <m:r>
                                <a:rPr lang="en-US" sz="1200" b="0" i="1" smtClean="0">
                                  <a:latin typeface="Cambria Math" panose="02040503050406030204" pitchFamily="18" charset="0"/>
                                </a:rPr>
                                <m:t>h</m:t>
                              </m:r>
                            </m:sub>
                          </m:sSub>
                          <m:r>
                            <a:rPr lang="en-US" sz="1200" b="0" i="1" smtClean="0">
                              <a:latin typeface="Cambria Math" panose="02040503050406030204" pitchFamily="18" charset="0"/>
                            </a:rPr>
                            <m:t>,</m:t>
                          </m:r>
                          <m:sSub>
                            <m:sSubPr>
                              <m:ctrlPr>
                                <a:rPr lang="en-US" sz="1200" b="0" i="1" smtClean="0">
                                  <a:latin typeface="Cambria Math" panose="02040503050406030204" pitchFamily="18" charset="0"/>
                                </a:rPr>
                              </m:ctrlPr>
                            </m:sSubPr>
                            <m:e>
                              <m:r>
                                <a:rPr lang="en-US" sz="1200" b="0" i="1" smtClean="0">
                                  <a:latin typeface="Cambria Math" panose="02040503050406030204" pitchFamily="18" charset="0"/>
                                </a:rPr>
                                <m:t>𝑒</m:t>
                              </m:r>
                            </m:e>
                            <m:sub>
                              <m:r>
                                <a:rPr lang="en-US" sz="1200" b="0" i="1" smtClean="0">
                                  <a:latin typeface="Cambria Math" panose="02040503050406030204" pitchFamily="18" charset="0"/>
                                </a:rPr>
                                <m:t>𝑧</m:t>
                              </m:r>
                            </m:sub>
                          </m:sSub>
                          <m:r>
                            <a:rPr lang="en-US" sz="1200" b="0" i="1" smtClean="0">
                              <a:latin typeface="Cambria Math" panose="02040503050406030204" pitchFamily="18" charset="0"/>
                            </a:rPr>
                            <m:t>,</m:t>
                          </m:r>
                          <m:r>
                            <a:rPr lang="en-US" sz="1200" b="0" i="1" smtClean="0">
                              <a:latin typeface="Cambria Math" panose="02040503050406030204" pitchFamily="18" charset="0"/>
                            </a:rPr>
                            <m:t>𝐴𝐺</m:t>
                          </m:r>
                        </m:e>
                      </m:d>
                      <m:r>
                        <a:rPr lang="en-US" sz="1200" b="0" i="1" smtClean="0">
                          <a:latin typeface="Cambria Math" panose="02040503050406030204" pitchFamily="18" charset="0"/>
                        </a:rPr>
                        <m:t>=</m:t>
                      </m:r>
                      <m:r>
                        <a:rPr lang="en-US" sz="1200" b="0" i="1" smtClean="0">
                          <a:latin typeface="Cambria Math" panose="02040503050406030204" pitchFamily="18" charset="0"/>
                        </a:rPr>
                        <m:t>𝑓</m:t>
                      </m:r>
                      <m:r>
                        <a:rPr lang="en-US" sz="1200" b="0" i="1" smtClean="0">
                          <a:latin typeface="Cambria Math" panose="02040503050406030204" pitchFamily="18" charset="0"/>
                        </a:rPr>
                        <m:t>(</m:t>
                      </m:r>
                      <m:sSubSup>
                        <m:sSubSupPr>
                          <m:ctrlPr>
                            <a:rPr lang="en-US" sz="1200" b="0" i="1" smtClean="0">
                              <a:latin typeface="Cambria Math" panose="02040503050406030204" pitchFamily="18" charset="0"/>
                            </a:rPr>
                          </m:ctrlPr>
                        </m:sSubSupPr>
                        <m:e>
                          <m:r>
                            <a:rPr lang="en-US" sz="1200" b="0" i="1" smtClean="0">
                              <a:latin typeface="Cambria Math" panose="02040503050406030204" pitchFamily="18" charset="0"/>
                            </a:rPr>
                            <m:t>𝑇</m:t>
                          </m:r>
                        </m:e>
                        <m:sub>
                          <m:r>
                            <a:rPr lang="en-US" sz="1200" b="0" i="1" smtClean="0">
                              <a:latin typeface="Cambria Math" panose="02040503050406030204" pitchFamily="18" charset="0"/>
                            </a:rPr>
                            <m:t>𝑖</m:t>
                          </m:r>
                          <m:r>
                            <a:rPr lang="en-US" sz="1200" b="0" i="1" smtClean="0">
                              <a:latin typeface="Cambria Math" panose="02040503050406030204" pitchFamily="18" charset="0"/>
                            </a:rPr>
                            <m:t>:</m:t>
                          </m:r>
                          <m:r>
                            <a:rPr lang="en-US" sz="1200" b="0" i="1" smtClean="0">
                              <a:latin typeface="Cambria Math" panose="02040503050406030204" pitchFamily="18" charset="0"/>
                            </a:rPr>
                            <m:t>1</m:t>
                          </m:r>
                          <m:r>
                            <a:rPr lang="en-US" sz="1200" b="0" i="1" smtClean="0">
                              <a:latin typeface="Cambria Math" panose="02040503050406030204" pitchFamily="18" charset="0"/>
                            </a:rPr>
                            <m:t>,</m:t>
                          </m:r>
                          <m:r>
                            <a:rPr lang="en-US" sz="1200" b="0" i="1" smtClean="0">
                              <a:latin typeface="Cambria Math" panose="02040503050406030204" pitchFamily="18" charset="0"/>
                            </a:rPr>
                            <m:t>𝑛𝑠</m:t>
                          </m:r>
                        </m:sub>
                        <m:sup>
                          <m:sSub>
                            <m:sSubPr>
                              <m:ctrlPr>
                                <a:rPr lang="en-US" sz="1200" b="0" i="1" smtClean="0">
                                  <a:latin typeface="Cambria Math" panose="02040503050406030204" pitchFamily="18" charset="0"/>
                                </a:rPr>
                              </m:ctrlPr>
                            </m:sSubPr>
                            <m:e>
                              <m:r>
                                <a:rPr lang="en-US" sz="1200" b="0" i="1" smtClean="0">
                                  <a:latin typeface="Cambria Math" panose="02040503050406030204" pitchFamily="18" charset="0"/>
                                </a:rPr>
                                <m:t>𝑃</m:t>
                              </m:r>
                            </m:e>
                            <m:sub>
                              <m:r>
                                <a:rPr lang="en-US" sz="1200" b="0" i="1" smtClean="0">
                                  <a:latin typeface="Cambria Math" panose="02040503050406030204" pitchFamily="18" charset="0"/>
                                </a:rPr>
                                <m:t>𝑟</m:t>
                              </m:r>
                            </m:sub>
                          </m:sSub>
                        </m:sup>
                      </m:sSubSup>
                      <m:r>
                        <a:rPr lang="en-US" sz="1200" b="0" i="1" smtClean="0">
                          <a:latin typeface="Cambria Math" panose="02040503050406030204" pitchFamily="18" charset="0"/>
                        </a:rPr>
                        <m:t>,</m:t>
                      </m:r>
                      <m:sSubSup>
                        <m:sSubSupPr>
                          <m:ctrlPr>
                            <a:rPr lang="en-US" sz="1200" b="0" i="1" smtClean="0">
                              <a:latin typeface="Cambria Math" panose="02040503050406030204" pitchFamily="18" charset="0"/>
                            </a:rPr>
                          </m:ctrlPr>
                        </m:sSubSupPr>
                        <m:e>
                          <m:r>
                            <a:rPr lang="en-US" sz="1200" b="0" i="1" smtClean="0">
                              <a:latin typeface="Cambria Math" panose="02040503050406030204" pitchFamily="18" charset="0"/>
                            </a:rPr>
                            <m:t>𝑇</m:t>
                          </m:r>
                        </m:e>
                        <m:sub>
                          <m:r>
                            <a:rPr lang="en-US" sz="1200" b="0" i="1" smtClean="0">
                              <a:latin typeface="Cambria Math" panose="02040503050406030204" pitchFamily="18" charset="0"/>
                            </a:rPr>
                            <m:t>𝑖</m:t>
                          </m:r>
                          <m:r>
                            <a:rPr lang="en-US" sz="1200" b="0" i="1" smtClean="0">
                              <a:latin typeface="Cambria Math" panose="02040503050406030204" pitchFamily="18" charset="0"/>
                            </a:rPr>
                            <m:t>:</m:t>
                          </m:r>
                          <m:r>
                            <a:rPr lang="en-US" sz="1200" b="0" i="1" smtClean="0">
                              <a:latin typeface="Cambria Math" panose="02040503050406030204" pitchFamily="18" charset="0"/>
                            </a:rPr>
                            <m:t>1</m:t>
                          </m:r>
                          <m:r>
                            <a:rPr lang="en-US" sz="1200" b="0" i="1" smtClean="0">
                              <a:latin typeface="Cambria Math" panose="02040503050406030204" pitchFamily="18" charset="0"/>
                            </a:rPr>
                            <m:t>,</m:t>
                          </m:r>
                          <m:r>
                            <a:rPr lang="en-US" sz="1200" b="0" i="1" smtClean="0">
                              <a:latin typeface="Cambria Math" panose="02040503050406030204" pitchFamily="18" charset="0"/>
                            </a:rPr>
                            <m:t>𝑛𝑠</m:t>
                          </m:r>
                        </m:sub>
                        <m:sup>
                          <m:sSub>
                            <m:sSubPr>
                              <m:ctrlPr>
                                <a:rPr lang="en-US" sz="1200" b="0" i="1" smtClean="0">
                                  <a:latin typeface="Cambria Math" panose="02040503050406030204" pitchFamily="18" charset="0"/>
                                </a:rPr>
                              </m:ctrlPr>
                            </m:sSubPr>
                            <m:e>
                              <m:r>
                                <a:rPr lang="en-US" sz="1200" b="0" i="1" smtClean="0">
                                  <a:latin typeface="Cambria Math" panose="02040503050406030204" pitchFamily="18" charset="0"/>
                                </a:rPr>
                                <m:t>𝑆</m:t>
                              </m:r>
                            </m:e>
                            <m:sub>
                              <m:r>
                                <a:rPr lang="en-US" sz="1200" b="0" i="1" smtClean="0">
                                  <a:latin typeface="Cambria Math" panose="02040503050406030204" pitchFamily="18" charset="0"/>
                                </a:rPr>
                                <m:t>𝑟</m:t>
                              </m:r>
                            </m:sub>
                          </m:sSub>
                        </m:sup>
                      </m:sSubSup>
                      <m:r>
                        <a:rPr lang="en-US" sz="1200" b="0" i="1" smtClean="0">
                          <a:latin typeface="Cambria Math" panose="02040503050406030204" pitchFamily="18" charset="0"/>
                        </a:rPr>
                        <m:t>,</m:t>
                      </m:r>
                      <m:sSub>
                        <m:sSubPr>
                          <m:ctrlPr>
                            <a:rPr lang="en-US" sz="1200" b="0" i="1" smtClean="0">
                              <a:latin typeface="Cambria Math" panose="02040503050406030204" pitchFamily="18" charset="0"/>
                            </a:rPr>
                          </m:ctrlPr>
                        </m:sSubPr>
                        <m:e>
                          <m:r>
                            <a:rPr lang="en-US" sz="1200" b="0" i="1" smtClean="0">
                              <a:latin typeface="Cambria Math" panose="02040503050406030204" pitchFamily="18" charset="0"/>
                            </a:rPr>
                            <m:t>𝐴</m:t>
                          </m:r>
                        </m:e>
                        <m:sub>
                          <m:r>
                            <a:rPr lang="en-US" sz="1200" b="0" i="1" smtClean="0">
                              <a:latin typeface="Cambria Math" panose="02040503050406030204" pitchFamily="18" charset="0"/>
                            </a:rPr>
                            <m:t>𝑖</m:t>
                          </m:r>
                          <m:r>
                            <a:rPr lang="en-US" sz="1200" b="0" i="1" smtClean="0">
                              <a:latin typeface="Cambria Math" panose="02040503050406030204" pitchFamily="18" charset="0"/>
                            </a:rPr>
                            <m:t>:</m:t>
                          </m:r>
                          <m:r>
                            <a:rPr lang="en-US" sz="1200" b="0" i="1" smtClean="0">
                              <a:latin typeface="Cambria Math" panose="02040503050406030204" pitchFamily="18" charset="0"/>
                            </a:rPr>
                            <m:t>1</m:t>
                          </m:r>
                          <m:r>
                            <a:rPr lang="en-US" sz="1200" b="0" i="1" smtClean="0">
                              <a:latin typeface="Cambria Math" panose="02040503050406030204" pitchFamily="18" charset="0"/>
                            </a:rPr>
                            <m:t>,</m:t>
                          </m:r>
                          <m:r>
                            <a:rPr lang="en-US" sz="1200" b="0" i="1" smtClean="0">
                              <a:latin typeface="Cambria Math" panose="02040503050406030204" pitchFamily="18" charset="0"/>
                            </a:rPr>
                            <m:t>𝑛𝑠</m:t>
                          </m:r>
                        </m:sub>
                      </m:sSub>
                      <m:r>
                        <a:rPr lang="en-US" sz="1200" b="0" i="1" smtClean="0">
                          <a:latin typeface="Cambria Math" panose="02040503050406030204" pitchFamily="18" charset="0"/>
                        </a:rPr>
                        <m:t>,</m:t>
                      </m:r>
                      <m:acc>
                        <m:accPr>
                          <m:chr m:val="̅"/>
                          <m:ctrlPr>
                            <a:rPr lang="en-US" sz="1200" b="0" i="1" smtClean="0">
                              <a:latin typeface="Cambria Math" panose="02040503050406030204" pitchFamily="18" charset="0"/>
                            </a:rPr>
                          </m:ctrlPr>
                        </m:accPr>
                        <m:e>
                          <m:r>
                            <a:rPr lang="en-US" sz="1200" b="0" i="1" smtClean="0">
                              <a:latin typeface="Cambria Math" panose="02040503050406030204" pitchFamily="18" charset="0"/>
                            </a:rPr>
                            <m:t>𝐿𝑎𝑡</m:t>
                          </m:r>
                        </m:e>
                      </m:acc>
                      <m:r>
                        <a:rPr lang="en-US" sz="1200" b="0" i="1" smtClean="0">
                          <a:latin typeface="Cambria Math" panose="02040503050406030204" pitchFamily="18" charset="0"/>
                        </a:rPr>
                        <m:t>,</m:t>
                      </m:r>
                      <m:acc>
                        <m:accPr>
                          <m:chr m:val="̅"/>
                          <m:ctrlPr>
                            <a:rPr lang="en-US" sz="1200" b="0" i="1" smtClean="0">
                              <a:latin typeface="Cambria Math" panose="02040503050406030204" pitchFamily="18" charset="0"/>
                            </a:rPr>
                          </m:ctrlPr>
                        </m:accPr>
                        <m:e>
                          <m:r>
                            <a:rPr lang="en-US" sz="1200" b="0" i="1" smtClean="0">
                              <a:latin typeface="Cambria Math" panose="02040503050406030204" pitchFamily="18" charset="0"/>
                            </a:rPr>
                            <m:t>𝐿𝑜𝑛</m:t>
                          </m:r>
                        </m:e>
                      </m:acc>
                      <m:r>
                        <a:rPr lang="en-US" sz="1200" b="0" i="1" smtClean="0">
                          <a:latin typeface="Cambria Math" panose="02040503050406030204" pitchFamily="18" charset="0"/>
                        </a:rPr>
                        <m:t>)</m:t>
                      </m:r>
                    </m:oMath>
                  </m:oMathPara>
                </a14:m>
                <a:endParaRPr lang="fa-IR" sz="1200" dirty="0"/>
              </a:p>
            </p:txBody>
          </p:sp>
        </mc:Choice>
        <mc:Fallback xmlns="">
          <p:sp>
            <p:nvSpPr>
              <p:cNvPr id="17" name="TextBox 16"/>
              <p:cNvSpPr txBox="1">
                <a:spLocks noRot="1" noChangeAspect="1" noMove="1" noResize="1" noEditPoints="1" noAdjustHandles="1" noChangeArrowheads="1" noChangeShapeType="1" noTextEdit="1"/>
              </p:cNvSpPr>
              <p:nvPr/>
            </p:nvSpPr>
            <p:spPr>
              <a:xfrm rot="10800000" flipV="1">
                <a:off x="160019" y="5271682"/>
                <a:ext cx="3797998" cy="239361"/>
              </a:xfrm>
              <a:prstGeom prst="rect">
                <a:avLst/>
              </a:prstGeom>
              <a:blipFill rotWithShape="0">
                <a:blip r:embed="rId2"/>
                <a:stretch>
                  <a:fillRect t="-2564" b="-17949"/>
                </a:stretch>
              </a:blipFill>
            </p:spPr>
            <p:txBody>
              <a:bodyPr/>
              <a:lstStyle/>
              <a:p>
                <a:r>
                  <a:rPr lang="fa-IR">
                    <a:noFill/>
                  </a:rPr>
                  <a:t> </a:t>
                </a:r>
              </a:p>
            </p:txBody>
          </p:sp>
        </mc:Fallback>
      </mc:AlternateContent>
      <p:sp>
        <p:nvSpPr>
          <p:cNvPr id="29" name="TextBox 3">
            <a:extLst>
              <a:ext uri="{FF2B5EF4-FFF2-40B4-BE49-F238E27FC236}">
                <a16:creationId xmlns="" xmlns:a16="http://schemas.microsoft.com/office/drawing/2014/main" id="{35C23D38-1D02-FA1F-40B5-BBB882222001}"/>
              </a:ext>
            </a:extLst>
          </p:cNvPr>
          <p:cNvSpPr txBox="1"/>
          <p:nvPr/>
        </p:nvSpPr>
        <p:spPr>
          <a:xfrm>
            <a:off x="4187951" y="3843807"/>
            <a:ext cx="3798000" cy="396586"/>
          </a:xfrm>
          <a:prstGeom prst="rect">
            <a:avLst/>
          </a:prstGeom>
          <a:noFill/>
          <a:ln>
            <a:noFill/>
          </a:ln>
        </p:spPr>
        <p:txBody>
          <a:bodyPr lIns="0" rIns="0" anchor="ctr"/>
          <a:lstStyle>
            <a:defPPr>
              <a:defRPr lang="de-DE"/>
            </a:defPPr>
            <a:lvl1pPr algn="ctr">
              <a:lnSpc>
                <a:spcPct val="90000"/>
              </a:lnSpc>
              <a:spcBef>
                <a:spcPct val="0"/>
              </a:spcBef>
              <a:buNone/>
              <a:defRPr sz="1400" b="1">
                <a:solidFill>
                  <a:srgbClr val="1A3A64"/>
                </a:solidFill>
                <a:latin typeface="Arial" panose="020B0604020202020204" pitchFamily="34" charset="0"/>
                <a:ea typeface="+mj-ea"/>
                <a:cs typeface="Arial" panose="020B0604020202020204" pitchFamily="34" charset="0"/>
              </a:defRPr>
            </a:lvl1pPr>
          </a:lstStyle>
          <a:p>
            <a:r>
              <a:rPr lang="en-GB" dirty="0"/>
              <a:t>Synthetic Data &amp; Validation Test</a:t>
            </a:r>
          </a:p>
        </p:txBody>
      </p:sp>
      <p:pic>
        <p:nvPicPr>
          <p:cNvPr id="30" name="Picture 2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6828" y="5621866"/>
            <a:ext cx="2079826" cy="1050609"/>
          </a:xfrm>
          <a:prstGeom prst="rect">
            <a:avLst/>
          </a:prstGeom>
        </p:spPr>
      </p:pic>
      <p:pic>
        <p:nvPicPr>
          <p:cNvPr id="32" name="Picture 3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731666" y="1230682"/>
            <a:ext cx="2860767" cy="1486789"/>
          </a:xfrm>
          <a:prstGeom prst="rect">
            <a:avLst/>
          </a:prstGeom>
        </p:spPr>
      </p:pic>
      <p:sp>
        <p:nvSpPr>
          <p:cNvPr id="18" name="TextBox 3">
            <a:extLst>
              <a:ext uri="{FF2B5EF4-FFF2-40B4-BE49-F238E27FC236}">
                <a16:creationId xmlns="" xmlns:a16="http://schemas.microsoft.com/office/drawing/2014/main" id="{35C23D38-1D02-FA1F-40B5-BBB882222001}"/>
              </a:ext>
            </a:extLst>
          </p:cNvPr>
          <p:cNvSpPr txBox="1"/>
          <p:nvPr/>
        </p:nvSpPr>
        <p:spPr>
          <a:xfrm>
            <a:off x="8263049" y="5193070"/>
            <a:ext cx="3798000" cy="396586"/>
          </a:xfrm>
          <a:prstGeom prst="rect">
            <a:avLst/>
          </a:prstGeom>
          <a:noFill/>
          <a:ln>
            <a:noFill/>
          </a:ln>
        </p:spPr>
        <p:txBody>
          <a:bodyPr lIns="0" rIns="0" anchor="ctr"/>
          <a:lstStyle>
            <a:defPPr>
              <a:defRPr lang="de-DE"/>
            </a:defPPr>
            <a:lvl1pPr algn="ctr">
              <a:lnSpc>
                <a:spcPct val="90000"/>
              </a:lnSpc>
              <a:spcBef>
                <a:spcPct val="0"/>
              </a:spcBef>
              <a:buNone/>
              <a:defRPr sz="1400" b="1">
                <a:solidFill>
                  <a:srgbClr val="1A3A64"/>
                </a:solidFill>
                <a:latin typeface="Arial" panose="020B0604020202020204" pitchFamily="34" charset="0"/>
                <a:ea typeface="+mj-ea"/>
                <a:cs typeface="Arial" panose="020B0604020202020204" pitchFamily="34" charset="0"/>
              </a:defRPr>
            </a:lvl1pPr>
          </a:lstStyle>
          <a:p>
            <a:r>
              <a:rPr lang="en-US" dirty="0" smtClean="0"/>
              <a:t>Conclusion</a:t>
            </a:r>
            <a:endParaRPr lang="en-GB" dirty="0"/>
          </a:p>
        </p:txBody>
      </p:sp>
      <p:pic>
        <p:nvPicPr>
          <p:cNvPr id="3" name="Picture 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490959" y="6469827"/>
            <a:ext cx="660279" cy="333392"/>
          </a:xfrm>
          <a:prstGeom prst="rect">
            <a:avLst/>
          </a:prstGeom>
        </p:spPr>
      </p:pic>
      <p:sp>
        <p:nvSpPr>
          <p:cNvPr id="4" name="Rectangle 3"/>
          <p:cNvSpPr/>
          <p:nvPr/>
        </p:nvSpPr>
        <p:spPr>
          <a:xfrm>
            <a:off x="8263049" y="6564753"/>
            <a:ext cx="3339982" cy="215444"/>
          </a:xfrm>
          <a:prstGeom prst="rect">
            <a:avLst/>
          </a:prstGeom>
        </p:spPr>
        <p:txBody>
          <a:bodyPr wrap="square">
            <a:spAutoFit/>
          </a:bodyPr>
          <a:lstStyle/>
          <a:p>
            <a:r>
              <a:rPr lang="en-US" sz="400" smtClean="0"/>
              <a:t>[1] S</a:t>
            </a:r>
            <a:r>
              <a:rPr lang="en-US" sz="400" dirty="0"/>
              <a:t>. M. </a:t>
            </a:r>
            <a:r>
              <a:rPr lang="en-US" sz="400" dirty="0" err="1"/>
              <a:t>Momeni</a:t>
            </a:r>
            <a:r>
              <a:rPr lang="en-US" sz="400" dirty="0"/>
              <a:t> and M. Tatar, “</a:t>
            </a:r>
            <a:r>
              <a:rPr lang="en-US" sz="400" dirty="0" err="1"/>
              <a:t>Mainshocks</a:t>
            </a:r>
            <a:r>
              <a:rPr lang="en-US" sz="400" dirty="0"/>
              <a:t>/aftershocks study of the August 2012 earthquake doublet on Ahar-Varzaghan complex fault system (NW Iran),” </a:t>
            </a:r>
            <a:r>
              <a:rPr lang="en-US" sz="400" i="1" dirty="0"/>
              <a:t>Phys. Earth Planet. Inter.</a:t>
            </a:r>
            <a:r>
              <a:rPr lang="en-US" sz="400" dirty="0"/>
              <a:t>, vol. 283, pp. 67–81, 2018</a:t>
            </a:r>
            <a:endParaRPr lang="fa-IR" sz="400" dirty="0"/>
          </a:p>
        </p:txBody>
      </p:sp>
    </p:spTree>
    <p:extLst>
      <p:ext uri="{BB962C8B-B14F-4D97-AF65-F5344CB8AC3E}">
        <p14:creationId xmlns:p14="http://schemas.microsoft.com/office/powerpoint/2010/main" val="1154237620"/>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SnT2025_E-Poster Template_CLEAN" id="{0EBCCD38-EFA5-4A59-98E1-17915631503A}" vid="{43BEDF90-3C52-4D4C-AD5D-39E9BB777266}"/>
    </a:ext>
  </a:extLst>
</a:theme>
</file>

<file path=docProps/app.xml><?xml version="1.0" encoding="utf-8"?>
<Properties xmlns="http://schemas.openxmlformats.org/officeDocument/2006/extended-properties" xmlns:vt="http://schemas.openxmlformats.org/officeDocument/2006/docPropsVTypes">
  <Template>SnT2025_E-Poster Template_CLEAN_250702</Template>
  <TotalTime>55</TotalTime>
  <Words>770</Words>
  <Application>Microsoft Office PowerPoint</Application>
  <PresentationFormat>Widescreen</PresentationFormat>
  <Paragraphs>32</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Aptos</vt:lpstr>
      <vt:lpstr>Aptos Display</vt:lpstr>
      <vt:lpstr>Arial</vt:lpstr>
      <vt:lpstr>Cambria Math</vt:lpstr>
      <vt:lpstr>Office</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account</dc:creator>
  <cp:lastModifiedBy>Microsoft account</cp:lastModifiedBy>
  <cp:revision>9</cp:revision>
  <dcterms:created xsi:type="dcterms:W3CDTF">2025-09-01T10:33:45Z</dcterms:created>
  <dcterms:modified xsi:type="dcterms:W3CDTF">2025-09-01T11:30:28Z</dcterms:modified>
</cp:coreProperties>
</file>