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BC6"/>
    <a:srgbClr val="1A3A64"/>
    <a:srgbClr val="EE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ORBANI CHEGENI Ehsan" userId="a26b6f6f-3a39-4612-ac6e-8dfd2edd23b6" providerId="ADAL" clId="{EC7137B5-4AE5-46C7-8D71-8078931C14CB}"/>
    <pc:docChg chg="modSld">
      <pc:chgData name="QORBANI CHEGENI Ehsan" userId="a26b6f6f-3a39-4612-ac6e-8dfd2edd23b6" providerId="ADAL" clId="{EC7137B5-4AE5-46C7-8D71-8078931C14CB}" dt="2025-08-29T20:51:24.191" v="2" actId="1076"/>
      <pc:docMkLst>
        <pc:docMk/>
      </pc:docMkLst>
      <pc:sldChg chg="modSp mod">
        <pc:chgData name="QORBANI CHEGENI Ehsan" userId="a26b6f6f-3a39-4612-ac6e-8dfd2edd23b6" providerId="ADAL" clId="{EC7137B5-4AE5-46C7-8D71-8078931C14CB}" dt="2025-08-29T20:51:24.191" v="2" actId="1076"/>
        <pc:sldMkLst>
          <pc:docMk/>
          <pc:sldMk cId="3649860611" sldId="256"/>
        </pc:sldMkLst>
        <pc:spChg chg="mod">
          <ac:chgData name="QORBANI CHEGENI Ehsan" userId="a26b6f6f-3a39-4612-ac6e-8dfd2edd23b6" providerId="ADAL" clId="{EC7137B5-4AE5-46C7-8D71-8078931C14CB}" dt="2025-08-29T20:51:16.690" v="1" actId="20577"/>
          <ac:spMkLst>
            <pc:docMk/>
            <pc:sldMk cId="3649860611" sldId="256"/>
            <ac:spMk id="9" creationId="{89EA74CD-7C66-4B77-605D-E0D86DB56FF2}"/>
          </ac:spMkLst>
        </pc:spChg>
        <pc:picChg chg="mod">
          <ac:chgData name="QORBANI CHEGENI Ehsan" userId="a26b6f6f-3a39-4612-ac6e-8dfd2edd23b6" providerId="ADAL" clId="{EC7137B5-4AE5-46C7-8D71-8078931C14CB}" dt="2025-08-29T20:51:24.191" v="2" actId="1076"/>
          <ac:picMkLst>
            <pc:docMk/>
            <pc:sldMk cId="3649860611" sldId="256"/>
            <ac:picMk id="30" creationId="{D3E10883-3D5B-BCD7-0BBA-E91778A0F6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462BB-03C6-EC18-DD8B-B019ACC25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1D143D7-35CC-8239-8541-451308221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5C86A-FEB6-6444-674D-878883DC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1CABDE-322F-BEF9-CE09-389D7331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56BCE-43DE-E833-B09E-49095A0A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256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66274-3BEF-8BAF-BC4E-87A6E0E8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36D3D2-0BAB-7582-0453-DC097926D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853E14-BE89-BA00-2215-5CE8E731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EAC353-AFEC-A877-175D-AD16A336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2B817A-90B0-87BB-3773-B749B79C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501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ACDB85-D685-A4FE-8887-E0A65165F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4C6333-3169-CB92-6347-C46F289D2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E2F9E1-81EB-628C-1E94-FE42B2B80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339DDA-8407-93A9-571C-A9233079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E4927B-6356-2DBF-A032-24862B5B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643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E03E7-FB47-BA05-B0A0-ADBE5334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580C84-DBB9-33B0-6C98-E1B6F917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736A48-FCA0-7673-504B-CEAFF55D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9A3569-8E67-891D-9FE8-BED23847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7793BB-56D7-CC34-A0F2-7EF172F4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321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11894-1C15-1E9F-28E5-316B45AD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D4B307-C9AC-DBB0-8A3D-7031E3EF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A328A-243B-0CD0-FAAE-F3E0C629C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7B5C8-F1D1-7128-9E71-4D419E0B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7738D1-BEA9-FE1B-A844-E29DBB5A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6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7ACEC-C195-5184-C2AC-59F93B64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73810-6858-8B47-50B0-70DA6C2CC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2AC868-6701-9AF5-75C3-C6287314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366C38-9DA6-B135-10CE-DEB561CC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415E0F-E2F2-9537-F4FA-582E36C5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A4C6A5-BCE7-713F-0688-395565F4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10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82D99-D0B4-1D12-5E42-246B3901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8595C7-19E6-C982-213E-0D06248C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C02A30-BFF3-2DF6-9043-F6405AC55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1D9C90-1ED0-DDE6-1686-A02299F83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53F07DF-F537-1004-0982-F86591A88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67AFEF2-A9A9-826D-24E1-8991E02B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8915963-A1E2-2D74-B7B6-A32074D3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FB518B-7722-E795-D367-463D6DCD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616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5AE4B-FBCE-323A-CDE9-B1E7B798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063ACF-B377-5488-70A1-AC09ED3D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0F58A9-5DBB-3855-9D77-F4361CF2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6EB511-E18F-9BA2-4AA7-CCE4CC7D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356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8B13EA-088E-8C10-C5DF-CF257602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24B357-3962-93FF-BBB6-9C54E10D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C706DF-8C3E-E9B7-CD76-CD4BD651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877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2EF08-8D41-2117-D74E-AAFC27FE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409215-7806-A6A2-D933-D1A7F208E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7C0884-3B5C-3540-0FEE-C786FFA01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68EF75-1282-4936-D7C7-35858B14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8B69D3-756B-1744-31BD-0DA6BE95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2EC043-162F-EC88-57C0-A36F9B9D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738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FD2273-9C95-2BA1-8244-B32F5C77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800F816-0156-86E6-1725-5C7768972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63B92B-CE93-CF24-C7B9-849662958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A43AC3-ACBC-416B-C40A-3E60F04E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70FAB3-6CF7-5AA4-093E-325A19B9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B5E49B-8673-315B-7F9C-D1C1C794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279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EADE16-7830-8AB3-8BEE-03A2B4B6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C3F146-67D8-AFC2-C996-9C93BAAFC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0F9612-DC19-0B52-BA6C-1DBE0DD43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DC3642-44F9-4841-A39A-061A9EDE6E17}" type="datetimeFigureOut">
              <a:rPr lang="de-AT" smtClean="0"/>
              <a:t>29.08.2025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60AB3D-3E8F-AC2D-0E19-9A9F8F8BC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0C9E6F-842B-9480-CFB7-C9B01239D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08867C-00FA-4FB4-8195-B9DF9AF80F0F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072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D5AE4295-86D6-0ED9-4F2B-A8BCD338E5F5}"/>
              </a:ext>
            </a:extLst>
          </p:cNvPr>
          <p:cNvSpPr txBox="1"/>
          <p:nvPr/>
        </p:nvSpPr>
        <p:spPr>
          <a:xfrm>
            <a:off x="71488" y="6488668"/>
            <a:ext cx="5665004" cy="369332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>
            <a:defPPr>
              <a:defRPr lang="de-DE"/>
            </a:defPPr>
            <a:lvl1pPr algn="just">
              <a:defRPr sz="1400" b="0" i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800" noProof="0" dirty="0">
                <a:solidFill>
                  <a:schemeClr val="bg1">
                    <a:lumMod val="65000"/>
                  </a:schemeClr>
                </a:solidFill>
              </a:rPr>
              <a:t>The views expressed on this e-poster are those of the author and do not necessarily reflect the view of the CTBTO</a:t>
            </a:r>
          </a:p>
        </p:txBody>
      </p:sp>
      <p:pic>
        <p:nvPicPr>
          <p:cNvPr id="2" name="Grafik 1" descr="Ein Bild, das Text, Screenshot, Brief, Briefumschlag enthält.&#10;&#10;KI-generierte Inhalte können fehlerhaft sein.">
            <a:extLst>
              <a:ext uri="{FF2B5EF4-FFF2-40B4-BE49-F238E27FC236}">
                <a16:creationId xmlns:a16="http://schemas.microsoft.com/office/drawing/2014/main" id="{12132E0B-E116-9D7D-3E94-CE25DE0CD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7" t="58098" r="764" b="5248"/>
          <a:stretch>
            <a:fillRect/>
          </a:stretch>
        </p:blipFill>
        <p:spPr>
          <a:xfrm>
            <a:off x="0" y="673101"/>
            <a:ext cx="2022237" cy="2438400"/>
          </a:xfrm>
          <a:prstGeom prst="rect">
            <a:avLst/>
          </a:prstGeom>
        </p:spPr>
      </p:pic>
      <p:pic>
        <p:nvPicPr>
          <p:cNvPr id="11" name="Grafik 10" descr="Ein Bild, das Text, Screenshot, Brief, Briefumschlag enthält.&#10;&#10;KI-generierte Inhalte können fehlerhaft sein.">
            <a:extLst>
              <a:ext uri="{FF2B5EF4-FFF2-40B4-BE49-F238E27FC236}">
                <a16:creationId xmlns:a16="http://schemas.microsoft.com/office/drawing/2014/main" id="{0A982369-6EB6-234C-C0A7-58E556ED1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7" t="61204" r="764" b="5248"/>
          <a:stretch>
            <a:fillRect/>
          </a:stretch>
        </p:blipFill>
        <p:spPr>
          <a:xfrm>
            <a:off x="1993680" y="881061"/>
            <a:ext cx="244695" cy="2231535"/>
          </a:xfrm>
          <a:prstGeom prst="rect">
            <a:avLst/>
          </a:prstGeom>
        </p:spPr>
      </p:pic>
      <p:pic>
        <p:nvPicPr>
          <p:cNvPr id="14" name="Grafik 13" descr="Ein Bild, das Text, Screenshot, Brief, Briefumschlag enthält.&#10;&#10;KI-generierte Inhalte können fehlerhaft sein.">
            <a:extLst>
              <a:ext uri="{FF2B5EF4-FFF2-40B4-BE49-F238E27FC236}">
                <a16:creationId xmlns:a16="http://schemas.microsoft.com/office/drawing/2014/main" id="{DF35B26D-BD9A-11F3-E5E5-FEB1BDE266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5" t="80667" r="765" b="16818"/>
          <a:stretch>
            <a:fillRect/>
          </a:stretch>
        </p:blipFill>
        <p:spPr>
          <a:xfrm>
            <a:off x="2238375" y="1275898"/>
            <a:ext cx="589234" cy="212384"/>
          </a:xfrm>
          <a:prstGeom prst="rect">
            <a:avLst/>
          </a:prstGeom>
        </p:spPr>
      </p:pic>
      <p:pic>
        <p:nvPicPr>
          <p:cNvPr id="15" name="Grafik 14" descr="Ein Bild, das Text, Screenshot, Brief, Briefumschlag enthält.&#10;&#10;KI-generierte Inhalte können fehlerhaft sein.">
            <a:extLst>
              <a:ext uri="{FF2B5EF4-FFF2-40B4-BE49-F238E27FC236}">
                <a16:creationId xmlns:a16="http://schemas.microsoft.com/office/drawing/2014/main" id="{F744C5CF-ABA7-8191-B25E-DC7835232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5" t="80667" r="765" b="16818"/>
          <a:stretch>
            <a:fillRect/>
          </a:stretch>
        </p:blipFill>
        <p:spPr>
          <a:xfrm>
            <a:off x="2801699" y="1275897"/>
            <a:ext cx="589234" cy="212384"/>
          </a:xfrm>
          <a:prstGeom prst="rect">
            <a:avLst/>
          </a:prstGeom>
        </p:spPr>
      </p:pic>
      <p:pic>
        <p:nvPicPr>
          <p:cNvPr id="16" name="Grafik 15" descr="Ein Bild, das Text, Screenshot, Brief, Briefumschlag enthält.&#10;&#10;KI-generierte Inhalte können fehlerhaft sein.">
            <a:extLst>
              <a:ext uri="{FF2B5EF4-FFF2-40B4-BE49-F238E27FC236}">
                <a16:creationId xmlns:a16="http://schemas.microsoft.com/office/drawing/2014/main" id="{ECE73A0F-CB91-0545-6D23-F3B16FF6AD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5" t="80667" r="765" b="16818"/>
          <a:stretch>
            <a:fillRect/>
          </a:stretch>
        </p:blipFill>
        <p:spPr>
          <a:xfrm>
            <a:off x="2903990" y="1275896"/>
            <a:ext cx="589234" cy="21238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89EA74CD-7C66-4B77-605D-E0D86DB56FF2}"/>
              </a:ext>
            </a:extLst>
          </p:cNvPr>
          <p:cNvSpPr txBox="1"/>
          <p:nvPr/>
        </p:nvSpPr>
        <p:spPr>
          <a:xfrm>
            <a:off x="3467314" y="970336"/>
            <a:ext cx="8029292" cy="3437131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presents results from infrasound data analyses and event reviews conducted at the International Data Centre (IDC), with a focus on detecting volcanic activity across multiple regions.</a:t>
            </a:r>
            <a:endParaRPr lang="en-GB" sz="1400" noProof="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present examples of volcanic detections, including the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Shiveluch</a:t>
            </a: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eruption in Russia, recent activity at the </a:t>
            </a:r>
            <a:r>
              <a:rPr lang="en-US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Fentale</a:t>
            </a: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Dofen</a:t>
            </a: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complex in Ethiopia and at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Sangay</a:t>
            </a: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Ecuador, as well as at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Dukono</a:t>
            </a: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Indonesia.</a:t>
            </a: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highlights the potential of the IMS infrasound network for global monitoring.</a:t>
            </a: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r>
              <a:rPr lang="en-US" sz="140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addresses key challenges in analyzing and identifying volcanic infrasound signals.</a:t>
            </a:r>
            <a:endParaRPr lang="en-GB" sz="140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endParaRPr lang="en-GB" sz="1400" noProof="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Clr>
                <a:srgbClr val="1A3A64"/>
              </a:buClr>
            </a:pPr>
            <a:endParaRPr lang="en-GB" sz="140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endParaRPr lang="en-GB" sz="140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endParaRPr lang="en-GB" sz="1400" noProof="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1A3A64"/>
              </a:buClr>
              <a:buFont typeface="Kabel LT Std Book" panose="020D0402020204020903" pitchFamily="34" charset="0"/>
              <a:buChar char="•"/>
            </a:pPr>
            <a:endParaRPr lang="en-GB" sz="1400" noProof="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5BEB553-B80A-F162-FB89-86C2A440C13A}"/>
              </a:ext>
            </a:extLst>
          </p:cNvPr>
          <p:cNvSpPr txBox="1"/>
          <p:nvPr/>
        </p:nvSpPr>
        <p:spPr>
          <a:xfrm>
            <a:off x="3595515" y="64605"/>
            <a:ext cx="678676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Detection of Volcanic Activities at the International Data Centre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B80091A9-21A6-ACE8-7D0F-BF92C1995514}"/>
              </a:ext>
            </a:extLst>
          </p:cNvPr>
          <p:cNvSpPr txBox="1"/>
          <p:nvPr/>
        </p:nvSpPr>
        <p:spPr>
          <a:xfrm>
            <a:off x="3764613" y="673101"/>
            <a:ext cx="4210546" cy="39658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en-GB" sz="1200" noProof="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Ehsan Qorbani Chegeni, Paulina Bittner, Marcela Villarroel</a:t>
            </a:r>
          </a:p>
          <a:p>
            <a:r>
              <a:rPr lang="it-IT" sz="1100" noProof="0" dirty="0">
                <a:solidFill>
                  <a:srgbClr val="1A3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Data Center, CTBTO, Vienna, 1400 Austria</a:t>
            </a:r>
          </a:p>
          <a:p>
            <a:endParaRPr lang="en-GB" sz="1200" noProof="0" dirty="0">
              <a:solidFill>
                <a:srgbClr val="1A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E0E130-A920-B1B6-B97C-0A9E338FD873}"/>
              </a:ext>
            </a:extLst>
          </p:cNvPr>
          <p:cNvSpPr txBox="1">
            <a:spLocks/>
          </p:cNvSpPr>
          <p:nvPr/>
        </p:nvSpPr>
        <p:spPr>
          <a:xfrm>
            <a:off x="11490959" y="701967"/>
            <a:ext cx="701041" cy="27481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800" dirty="0">
              <a:solidFill>
                <a:srgbClr val="1A3A64"/>
              </a:solidFill>
              <a:highlight>
                <a:srgbClr val="BCCBD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50" b="1" noProof="0" dirty="0">
                <a:solidFill>
                  <a:srgbClr val="1B3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P3.5-676</a:t>
            </a:r>
            <a:endParaRPr lang="en-GB" sz="2800" b="1" noProof="0" dirty="0">
              <a:solidFill>
                <a:srgbClr val="1B3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C79068F1-ECC1-82A1-0F30-4D968084C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91" y="6238503"/>
            <a:ext cx="1618807" cy="43200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B5D1EB-91FD-7B35-6334-EA60F1AF6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60" y="4452670"/>
            <a:ext cx="5040000" cy="2024106"/>
          </a:xfrm>
          <a:prstGeom prst="rect">
            <a:avLst/>
          </a:prstGeom>
        </p:spPr>
      </p:pic>
      <p:pic>
        <p:nvPicPr>
          <p:cNvPr id="8" name="Picture 7" descr="A map of a mountain range&#10;&#10;AI-generated content may be incorrect.">
            <a:extLst>
              <a:ext uri="{FF2B5EF4-FFF2-40B4-BE49-F238E27FC236}">
                <a16:creationId xmlns:a16="http://schemas.microsoft.com/office/drawing/2014/main" id="{EB50613D-6100-7470-FB69-D0D3F83D8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0"/>
          <a:stretch>
            <a:fillRect/>
          </a:stretch>
        </p:blipFill>
        <p:spPr>
          <a:xfrm>
            <a:off x="111243" y="4247365"/>
            <a:ext cx="2160000" cy="15010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map of a large area&#10;&#10;AI-generated content may be incorrect.">
            <a:extLst>
              <a:ext uri="{FF2B5EF4-FFF2-40B4-BE49-F238E27FC236}">
                <a16:creationId xmlns:a16="http://schemas.microsoft.com/office/drawing/2014/main" id="{0C8656F1-B0AB-B0DD-6B3F-AD0891402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696" y="4892387"/>
            <a:ext cx="2160000" cy="177811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map of the world&#10;&#10;AI-generated content may be incorrect.">
            <a:extLst>
              <a:ext uri="{FF2B5EF4-FFF2-40B4-BE49-F238E27FC236}">
                <a16:creationId xmlns:a16="http://schemas.microsoft.com/office/drawing/2014/main" id="{E4EE144E-AF43-0084-ED64-A70B4793F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75" y="2559490"/>
            <a:ext cx="2160000" cy="147385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map of the world&#10;&#10;AI-generated content may be incorrect.">
            <a:extLst>
              <a:ext uri="{FF2B5EF4-FFF2-40B4-BE49-F238E27FC236}">
                <a16:creationId xmlns:a16="http://schemas.microsoft.com/office/drawing/2014/main" id="{D3E10883-3D5B-BCD7-0BBA-E91778A0F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40" y="4143596"/>
            <a:ext cx="2268000" cy="112221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860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0" id="{B10BD66C-21F9-4157-B933-30628F4A9519}" vid="{DD404FFB-B75E-47E1-8111-81B4DCD92254}"/>
    </a:ext>
  </a:extLst>
</a:theme>
</file>

<file path=docMetadata/LabelInfo.xml><?xml version="1.0" encoding="utf-8"?>
<clbl:labelList xmlns:clbl="http://schemas.microsoft.com/office/2020/mipLabelMetadata">
  <clbl:label id="{beb0b889-53f4-4e3a-9b3f-a04468ed6d76}" enabled="0" method="" siteId="{beb0b889-53f4-4e3a-9b3f-a04468ed6d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P3.5-676_Qorbani_Chegeni_lightning</Template>
  <TotalTime>20</TotalTime>
  <Words>146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Kabel LT Std Book</vt:lpstr>
      <vt:lpstr>Office</vt:lpstr>
      <vt:lpstr>PowerPoint Presentation</vt:lpstr>
    </vt:vector>
  </TitlesOfParts>
  <Company>CTBTO Preparatory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QORBANI CHEGENI Ehsan</dc:creator>
  <cp:lastModifiedBy>QORBANI CHEGENI Ehsan</cp:lastModifiedBy>
  <cp:revision>1</cp:revision>
  <dcterms:created xsi:type="dcterms:W3CDTF">2025-08-29T20:29:11Z</dcterms:created>
  <dcterms:modified xsi:type="dcterms:W3CDTF">2025-08-29T20:51:24Z</dcterms:modified>
</cp:coreProperties>
</file>