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5A9DDE9F-56A0-48E2-B182-B820FCE60929}">
          <p14:sldIdLst>
            <p14:sldId id="257"/>
          </p14:sldIdLst>
        </p14:section>
        <p14:section name="Presentation Slides" id="{AA65376A-F1B8-4985-9D91-856E127C1E0B}">
          <p14:sldIdLst>
            <p14:sldId id="2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CBD9"/>
    <a:srgbClr val="1A3A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90" d="100"/>
          <a:sy n="90" d="100"/>
        </p:scale>
        <p:origin x="32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EE1869-5269-CC07-95A4-938BB2367AD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de-AT"/>
          </a:p>
        </p:txBody>
      </p:sp>
      <p:sp>
        <p:nvSpPr>
          <p:cNvPr id="3" name="Untertitel 2">
            <a:extLst>
              <a:ext uri="{FF2B5EF4-FFF2-40B4-BE49-F238E27FC236}">
                <a16:creationId xmlns:a16="http://schemas.microsoft.com/office/drawing/2014/main" id="{2A2D0BAD-BBCA-D82B-2CE6-14812CBCD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de-AT"/>
          </a:p>
        </p:txBody>
      </p:sp>
      <p:sp>
        <p:nvSpPr>
          <p:cNvPr id="4" name="Datumsplatzhalter 3">
            <a:extLst>
              <a:ext uri="{FF2B5EF4-FFF2-40B4-BE49-F238E27FC236}">
                <a16:creationId xmlns:a16="http://schemas.microsoft.com/office/drawing/2014/main" id="{E93492FB-9762-1EA3-8568-54377AB86A31}"/>
              </a:ext>
            </a:extLst>
          </p:cNvPr>
          <p:cNvSpPr>
            <a:spLocks noGrp="1"/>
          </p:cNvSpPr>
          <p:nvPr>
            <p:ph type="dt" sz="half" idx="10"/>
          </p:nvPr>
        </p:nvSpPr>
        <p:spPr/>
        <p:txBody>
          <a:bodyPr/>
          <a:lstStyle/>
          <a:p>
            <a:fld id="{4D204A99-DD2E-46A5-9E4A-9E0EB615E918}" type="datetimeFigureOut">
              <a:rPr lang="de-AT" smtClean="0"/>
              <a:t>30.08.2025</a:t>
            </a:fld>
            <a:endParaRPr lang="de-AT"/>
          </a:p>
        </p:txBody>
      </p:sp>
      <p:sp>
        <p:nvSpPr>
          <p:cNvPr id="5" name="Fußzeilenplatzhalter 4">
            <a:extLst>
              <a:ext uri="{FF2B5EF4-FFF2-40B4-BE49-F238E27FC236}">
                <a16:creationId xmlns:a16="http://schemas.microsoft.com/office/drawing/2014/main" id="{AC8554EC-8FB0-E226-92C6-A11275967BB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3901AC1-1973-C97E-1C32-B35C6E179D17}"/>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82079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BE62C-B8DA-21FE-3717-7E3AE1352C7E}"/>
              </a:ext>
            </a:extLst>
          </p:cNvPr>
          <p:cNvSpPr>
            <a:spLocks noGrp="1"/>
          </p:cNvSpPr>
          <p:nvPr>
            <p:ph type="title"/>
          </p:nvPr>
        </p:nvSpPr>
        <p:spPr/>
        <p:txBody>
          <a:bodyPr/>
          <a:lstStyle/>
          <a:p>
            <a:r>
              <a:rPr lang="es-ES"/>
              <a:t>Haga clic para modificar el estilo de título del patrón</a:t>
            </a:r>
            <a:endParaRPr lang="de-AT"/>
          </a:p>
        </p:txBody>
      </p:sp>
      <p:sp>
        <p:nvSpPr>
          <p:cNvPr id="3" name="Vertikaler Textplatzhalter 2">
            <a:extLst>
              <a:ext uri="{FF2B5EF4-FFF2-40B4-BE49-F238E27FC236}">
                <a16:creationId xmlns:a16="http://schemas.microsoft.com/office/drawing/2014/main" id="{0ED8C027-1CCC-AAB3-EB2B-8DBFA63D17B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AT"/>
          </a:p>
        </p:txBody>
      </p:sp>
      <p:sp>
        <p:nvSpPr>
          <p:cNvPr id="4" name="Datumsplatzhalter 3">
            <a:extLst>
              <a:ext uri="{FF2B5EF4-FFF2-40B4-BE49-F238E27FC236}">
                <a16:creationId xmlns:a16="http://schemas.microsoft.com/office/drawing/2014/main" id="{44ED7451-563E-EEFA-F37F-1177A4220626}"/>
              </a:ext>
            </a:extLst>
          </p:cNvPr>
          <p:cNvSpPr>
            <a:spLocks noGrp="1"/>
          </p:cNvSpPr>
          <p:nvPr>
            <p:ph type="dt" sz="half" idx="10"/>
          </p:nvPr>
        </p:nvSpPr>
        <p:spPr/>
        <p:txBody>
          <a:bodyPr/>
          <a:lstStyle/>
          <a:p>
            <a:fld id="{4D204A99-DD2E-46A5-9E4A-9E0EB615E918}" type="datetimeFigureOut">
              <a:rPr lang="de-AT" smtClean="0"/>
              <a:t>30.08.2025</a:t>
            </a:fld>
            <a:endParaRPr lang="de-AT"/>
          </a:p>
        </p:txBody>
      </p:sp>
      <p:sp>
        <p:nvSpPr>
          <p:cNvPr id="5" name="Fußzeilenplatzhalter 4">
            <a:extLst>
              <a:ext uri="{FF2B5EF4-FFF2-40B4-BE49-F238E27FC236}">
                <a16:creationId xmlns:a16="http://schemas.microsoft.com/office/drawing/2014/main" id="{475871C2-9481-23A1-6D51-71521B62FBE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C701441-382B-C63A-FF99-28B8A68123D2}"/>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38620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13415FA-D683-0C86-28DD-9D7E28548DE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de-AT"/>
          </a:p>
        </p:txBody>
      </p:sp>
      <p:sp>
        <p:nvSpPr>
          <p:cNvPr id="3" name="Vertikaler Textplatzhalter 2">
            <a:extLst>
              <a:ext uri="{FF2B5EF4-FFF2-40B4-BE49-F238E27FC236}">
                <a16:creationId xmlns:a16="http://schemas.microsoft.com/office/drawing/2014/main" id="{C02826CD-D775-59F4-BFA8-F5154111EB7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AT"/>
          </a:p>
        </p:txBody>
      </p:sp>
      <p:sp>
        <p:nvSpPr>
          <p:cNvPr id="4" name="Datumsplatzhalter 3">
            <a:extLst>
              <a:ext uri="{FF2B5EF4-FFF2-40B4-BE49-F238E27FC236}">
                <a16:creationId xmlns:a16="http://schemas.microsoft.com/office/drawing/2014/main" id="{E58D66EB-FE3F-6B40-972C-8B5D57A0A146}"/>
              </a:ext>
            </a:extLst>
          </p:cNvPr>
          <p:cNvSpPr>
            <a:spLocks noGrp="1"/>
          </p:cNvSpPr>
          <p:nvPr>
            <p:ph type="dt" sz="half" idx="10"/>
          </p:nvPr>
        </p:nvSpPr>
        <p:spPr/>
        <p:txBody>
          <a:bodyPr/>
          <a:lstStyle/>
          <a:p>
            <a:fld id="{4D204A99-DD2E-46A5-9E4A-9E0EB615E918}" type="datetimeFigureOut">
              <a:rPr lang="de-AT" smtClean="0"/>
              <a:t>30.08.2025</a:t>
            </a:fld>
            <a:endParaRPr lang="de-AT"/>
          </a:p>
        </p:txBody>
      </p:sp>
      <p:sp>
        <p:nvSpPr>
          <p:cNvPr id="5" name="Fußzeilenplatzhalter 4">
            <a:extLst>
              <a:ext uri="{FF2B5EF4-FFF2-40B4-BE49-F238E27FC236}">
                <a16:creationId xmlns:a16="http://schemas.microsoft.com/office/drawing/2014/main" id="{6F03E36A-1179-9DCA-14D7-A461F278EA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39AF862-474C-293E-C9C5-EFE874F79FFC}"/>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239868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0D616-9150-8F3E-6FBE-F751E77CDF87}"/>
              </a:ext>
            </a:extLst>
          </p:cNvPr>
          <p:cNvSpPr>
            <a:spLocks noGrp="1"/>
          </p:cNvSpPr>
          <p:nvPr>
            <p:ph type="title"/>
          </p:nvPr>
        </p:nvSpPr>
        <p:spPr/>
        <p:txBody>
          <a:bodyPr/>
          <a:lstStyle/>
          <a:p>
            <a:r>
              <a:rPr lang="es-ES"/>
              <a:t>Haga clic para modificar el estilo de título del patrón</a:t>
            </a:r>
            <a:endParaRPr lang="de-AT"/>
          </a:p>
        </p:txBody>
      </p:sp>
      <p:sp>
        <p:nvSpPr>
          <p:cNvPr id="3" name="Inhaltsplatzhalter 2">
            <a:extLst>
              <a:ext uri="{FF2B5EF4-FFF2-40B4-BE49-F238E27FC236}">
                <a16:creationId xmlns:a16="http://schemas.microsoft.com/office/drawing/2014/main" id="{C735E4BF-FDCD-FFBB-4D0C-39E150D36AA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AT"/>
          </a:p>
        </p:txBody>
      </p:sp>
      <p:sp>
        <p:nvSpPr>
          <p:cNvPr id="4" name="Datumsplatzhalter 3">
            <a:extLst>
              <a:ext uri="{FF2B5EF4-FFF2-40B4-BE49-F238E27FC236}">
                <a16:creationId xmlns:a16="http://schemas.microsoft.com/office/drawing/2014/main" id="{2000F0AA-E80D-5BC8-F4D2-94A672D584D7}"/>
              </a:ext>
            </a:extLst>
          </p:cNvPr>
          <p:cNvSpPr>
            <a:spLocks noGrp="1"/>
          </p:cNvSpPr>
          <p:nvPr>
            <p:ph type="dt" sz="half" idx="10"/>
          </p:nvPr>
        </p:nvSpPr>
        <p:spPr/>
        <p:txBody>
          <a:bodyPr/>
          <a:lstStyle/>
          <a:p>
            <a:fld id="{4D204A99-DD2E-46A5-9E4A-9E0EB615E918}" type="datetimeFigureOut">
              <a:rPr lang="de-AT" smtClean="0"/>
              <a:t>30.08.2025</a:t>
            </a:fld>
            <a:endParaRPr lang="de-AT"/>
          </a:p>
        </p:txBody>
      </p:sp>
      <p:sp>
        <p:nvSpPr>
          <p:cNvPr id="5" name="Fußzeilenplatzhalter 4">
            <a:extLst>
              <a:ext uri="{FF2B5EF4-FFF2-40B4-BE49-F238E27FC236}">
                <a16:creationId xmlns:a16="http://schemas.microsoft.com/office/drawing/2014/main" id="{286EE4DF-C324-0266-C67C-B1BB588CC0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7CEA5BF-39A4-41D5-13C7-118532E8FFD1}"/>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184942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6B60A-FD3E-1765-D5CB-105BC4E4923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de-AT"/>
          </a:p>
        </p:txBody>
      </p:sp>
      <p:sp>
        <p:nvSpPr>
          <p:cNvPr id="3" name="Textplatzhalter 2">
            <a:extLst>
              <a:ext uri="{FF2B5EF4-FFF2-40B4-BE49-F238E27FC236}">
                <a16:creationId xmlns:a16="http://schemas.microsoft.com/office/drawing/2014/main" id="{80A6BAD0-EB56-D041-CB89-C903B52D4C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Datumsplatzhalter 3">
            <a:extLst>
              <a:ext uri="{FF2B5EF4-FFF2-40B4-BE49-F238E27FC236}">
                <a16:creationId xmlns:a16="http://schemas.microsoft.com/office/drawing/2014/main" id="{78699A2D-7445-8118-C132-359093F7ED16}"/>
              </a:ext>
            </a:extLst>
          </p:cNvPr>
          <p:cNvSpPr>
            <a:spLocks noGrp="1"/>
          </p:cNvSpPr>
          <p:nvPr>
            <p:ph type="dt" sz="half" idx="10"/>
          </p:nvPr>
        </p:nvSpPr>
        <p:spPr/>
        <p:txBody>
          <a:bodyPr/>
          <a:lstStyle/>
          <a:p>
            <a:fld id="{4D204A99-DD2E-46A5-9E4A-9E0EB615E918}" type="datetimeFigureOut">
              <a:rPr lang="de-AT" smtClean="0"/>
              <a:t>30.08.2025</a:t>
            </a:fld>
            <a:endParaRPr lang="de-AT"/>
          </a:p>
        </p:txBody>
      </p:sp>
      <p:sp>
        <p:nvSpPr>
          <p:cNvPr id="5" name="Fußzeilenplatzhalter 4">
            <a:extLst>
              <a:ext uri="{FF2B5EF4-FFF2-40B4-BE49-F238E27FC236}">
                <a16:creationId xmlns:a16="http://schemas.microsoft.com/office/drawing/2014/main" id="{7066CC21-4A10-2E5E-1811-1B1A5CA36D0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FEC5CDB-E094-3658-9593-29EFB7C03FFF}"/>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358126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E70FB-4890-3F05-1356-B62F6837A189}"/>
              </a:ext>
            </a:extLst>
          </p:cNvPr>
          <p:cNvSpPr>
            <a:spLocks noGrp="1"/>
          </p:cNvSpPr>
          <p:nvPr>
            <p:ph type="title"/>
          </p:nvPr>
        </p:nvSpPr>
        <p:spPr/>
        <p:txBody>
          <a:bodyPr/>
          <a:lstStyle/>
          <a:p>
            <a:r>
              <a:rPr lang="es-ES"/>
              <a:t>Haga clic para modificar el estilo de título del patrón</a:t>
            </a:r>
            <a:endParaRPr lang="de-AT"/>
          </a:p>
        </p:txBody>
      </p:sp>
      <p:sp>
        <p:nvSpPr>
          <p:cNvPr id="3" name="Inhaltsplatzhalter 2">
            <a:extLst>
              <a:ext uri="{FF2B5EF4-FFF2-40B4-BE49-F238E27FC236}">
                <a16:creationId xmlns:a16="http://schemas.microsoft.com/office/drawing/2014/main" id="{A0FCA0F9-2597-1F3F-4FD3-CB739AFC322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AT"/>
          </a:p>
        </p:txBody>
      </p:sp>
      <p:sp>
        <p:nvSpPr>
          <p:cNvPr id="4" name="Inhaltsplatzhalter 3">
            <a:extLst>
              <a:ext uri="{FF2B5EF4-FFF2-40B4-BE49-F238E27FC236}">
                <a16:creationId xmlns:a16="http://schemas.microsoft.com/office/drawing/2014/main" id="{F4F59239-63FB-AAF0-E4BC-EEF28F50931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AT"/>
          </a:p>
        </p:txBody>
      </p:sp>
      <p:sp>
        <p:nvSpPr>
          <p:cNvPr id="5" name="Datumsplatzhalter 4">
            <a:extLst>
              <a:ext uri="{FF2B5EF4-FFF2-40B4-BE49-F238E27FC236}">
                <a16:creationId xmlns:a16="http://schemas.microsoft.com/office/drawing/2014/main" id="{D1FCB0CA-F508-F112-C731-2E64CA7CAA78}"/>
              </a:ext>
            </a:extLst>
          </p:cNvPr>
          <p:cNvSpPr>
            <a:spLocks noGrp="1"/>
          </p:cNvSpPr>
          <p:nvPr>
            <p:ph type="dt" sz="half" idx="10"/>
          </p:nvPr>
        </p:nvSpPr>
        <p:spPr/>
        <p:txBody>
          <a:bodyPr/>
          <a:lstStyle/>
          <a:p>
            <a:fld id="{4D204A99-DD2E-46A5-9E4A-9E0EB615E918}" type="datetimeFigureOut">
              <a:rPr lang="de-AT" smtClean="0"/>
              <a:t>30.08.2025</a:t>
            </a:fld>
            <a:endParaRPr lang="de-AT"/>
          </a:p>
        </p:txBody>
      </p:sp>
      <p:sp>
        <p:nvSpPr>
          <p:cNvPr id="6" name="Fußzeilenplatzhalter 5">
            <a:extLst>
              <a:ext uri="{FF2B5EF4-FFF2-40B4-BE49-F238E27FC236}">
                <a16:creationId xmlns:a16="http://schemas.microsoft.com/office/drawing/2014/main" id="{7E9BDECA-3B42-33FA-D220-2C4ED125528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2322373-01F2-6BD5-ADBB-850485D323CF}"/>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307765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43586-6B9B-D0FE-9F5A-4611D157C26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de-AT"/>
          </a:p>
        </p:txBody>
      </p:sp>
      <p:sp>
        <p:nvSpPr>
          <p:cNvPr id="3" name="Textplatzhalter 2">
            <a:extLst>
              <a:ext uri="{FF2B5EF4-FFF2-40B4-BE49-F238E27FC236}">
                <a16:creationId xmlns:a16="http://schemas.microsoft.com/office/drawing/2014/main" id="{D92BB6AC-10BB-66CD-8FA4-4FE25860E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Inhaltsplatzhalter 3">
            <a:extLst>
              <a:ext uri="{FF2B5EF4-FFF2-40B4-BE49-F238E27FC236}">
                <a16:creationId xmlns:a16="http://schemas.microsoft.com/office/drawing/2014/main" id="{C3226624-5BB7-475D-D61F-4A398C5E0D2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AT"/>
          </a:p>
        </p:txBody>
      </p:sp>
      <p:sp>
        <p:nvSpPr>
          <p:cNvPr id="5" name="Textplatzhalter 4">
            <a:extLst>
              <a:ext uri="{FF2B5EF4-FFF2-40B4-BE49-F238E27FC236}">
                <a16:creationId xmlns:a16="http://schemas.microsoft.com/office/drawing/2014/main" id="{4A3C304F-B265-FF1D-E93E-E546B1B53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Inhaltsplatzhalter 5">
            <a:extLst>
              <a:ext uri="{FF2B5EF4-FFF2-40B4-BE49-F238E27FC236}">
                <a16:creationId xmlns:a16="http://schemas.microsoft.com/office/drawing/2014/main" id="{F790861B-D46E-0A07-8D8A-74C11A5C31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AT"/>
          </a:p>
        </p:txBody>
      </p:sp>
      <p:sp>
        <p:nvSpPr>
          <p:cNvPr id="7" name="Datumsplatzhalter 6">
            <a:extLst>
              <a:ext uri="{FF2B5EF4-FFF2-40B4-BE49-F238E27FC236}">
                <a16:creationId xmlns:a16="http://schemas.microsoft.com/office/drawing/2014/main" id="{A8319FD1-8EB5-7386-112B-2FC3DE28ED45}"/>
              </a:ext>
            </a:extLst>
          </p:cNvPr>
          <p:cNvSpPr>
            <a:spLocks noGrp="1"/>
          </p:cNvSpPr>
          <p:nvPr>
            <p:ph type="dt" sz="half" idx="10"/>
          </p:nvPr>
        </p:nvSpPr>
        <p:spPr/>
        <p:txBody>
          <a:bodyPr/>
          <a:lstStyle/>
          <a:p>
            <a:fld id="{4D204A99-DD2E-46A5-9E4A-9E0EB615E918}" type="datetimeFigureOut">
              <a:rPr lang="de-AT" smtClean="0"/>
              <a:t>30.08.2025</a:t>
            </a:fld>
            <a:endParaRPr lang="de-AT"/>
          </a:p>
        </p:txBody>
      </p:sp>
      <p:sp>
        <p:nvSpPr>
          <p:cNvPr id="8" name="Fußzeilenplatzhalter 7">
            <a:extLst>
              <a:ext uri="{FF2B5EF4-FFF2-40B4-BE49-F238E27FC236}">
                <a16:creationId xmlns:a16="http://schemas.microsoft.com/office/drawing/2014/main" id="{D738F37E-8227-C5BA-017F-012F8B047AD4}"/>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8A09802C-D5EA-2E6E-1A09-CC414C3B971C}"/>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1947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A458B-16E3-B6D6-6430-3033C0EF15D8}"/>
              </a:ext>
            </a:extLst>
          </p:cNvPr>
          <p:cNvSpPr>
            <a:spLocks noGrp="1"/>
          </p:cNvSpPr>
          <p:nvPr>
            <p:ph type="title"/>
          </p:nvPr>
        </p:nvSpPr>
        <p:spPr/>
        <p:txBody>
          <a:bodyPr/>
          <a:lstStyle/>
          <a:p>
            <a:r>
              <a:rPr lang="es-ES"/>
              <a:t>Haga clic para modificar el estilo de título del patrón</a:t>
            </a:r>
            <a:endParaRPr lang="de-AT"/>
          </a:p>
        </p:txBody>
      </p:sp>
      <p:sp>
        <p:nvSpPr>
          <p:cNvPr id="3" name="Datumsplatzhalter 2">
            <a:extLst>
              <a:ext uri="{FF2B5EF4-FFF2-40B4-BE49-F238E27FC236}">
                <a16:creationId xmlns:a16="http://schemas.microsoft.com/office/drawing/2014/main" id="{A013D3E3-66AA-1102-13EE-F026ED13ECFE}"/>
              </a:ext>
            </a:extLst>
          </p:cNvPr>
          <p:cNvSpPr>
            <a:spLocks noGrp="1"/>
          </p:cNvSpPr>
          <p:nvPr>
            <p:ph type="dt" sz="half" idx="10"/>
          </p:nvPr>
        </p:nvSpPr>
        <p:spPr/>
        <p:txBody>
          <a:bodyPr/>
          <a:lstStyle/>
          <a:p>
            <a:fld id="{4D204A99-DD2E-46A5-9E4A-9E0EB615E918}" type="datetimeFigureOut">
              <a:rPr lang="de-AT" smtClean="0"/>
              <a:t>30.08.2025</a:t>
            </a:fld>
            <a:endParaRPr lang="de-AT"/>
          </a:p>
        </p:txBody>
      </p:sp>
      <p:sp>
        <p:nvSpPr>
          <p:cNvPr id="4" name="Fußzeilenplatzhalter 3">
            <a:extLst>
              <a:ext uri="{FF2B5EF4-FFF2-40B4-BE49-F238E27FC236}">
                <a16:creationId xmlns:a16="http://schemas.microsoft.com/office/drawing/2014/main" id="{7F7220D3-1B70-85EC-1B61-C2FA5000940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EDB5F4C2-0D9C-0052-6D88-CB9B63790C3F}"/>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161256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2213A4-E48F-6AEA-05B4-E0C148224B3C}"/>
              </a:ext>
            </a:extLst>
          </p:cNvPr>
          <p:cNvSpPr>
            <a:spLocks noGrp="1"/>
          </p:cNvSpPr>
          <p:nvPr>
            <p:ph type="dt" sz="half" idx="10"/>
          </p:nvPr>
        </p:nvSpPr>
        <p:spPr/>
        <p:txBody>
          <a:bodyPr/>
          <a:lstStyle/>
          <a:p>
            <a:fld id="{4D204A99-DD2E-46A5-9E4A-9E0EB615E918}" type="datetimeFigureOut">
              <a:rPr lang="de-AT" smtClean="0"/>
              <a:t>30.08.2025</a:t>
            </a:fld>
            <a:endParaRPr lang="de-AT"/>
          </a:p>
        </p:txBody>
      </p:sp>
      <p:sp>
        <p:nvSpPr>
          <p:cNvPr id="3" name="Fußzeilenplatzhalter 2">
            <a:extLst>
              <a:ext uri="{FF2B5EF4-FFF2-40B4-BE49-F238E27FC236}">
                <a16:creationId xmlns:a16="http://schemas.microsoft.com/office/drawing/2014/main" id="{79DF17E6-A957-2DC1-05DF-BCE937F23D9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41AFAD21-3D79-CCC2-6406-21755C3FAFB0}"/>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28004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008D36-B9E6-4456-E5DD-6BF010FCF58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de-AT"/>
          </a:p>
        </p:txBody>
      </p:sp>
      <p:sp>
        <p:nvSpPr>
          <p:cNvPr id="3" name="Inhaltsplatzhalter 2">
            <a:extLst>
              <a:ext uri="{FF2B5EF4-FFF2-40B4-BE49-F238E27FC236}">
                <a16:creationId xmlns:a16="http://schemas.microsoft.com/office/drawing/2014/main" id="{B305C757-69C7-7392-4934-5005B43B39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AT"/>
          </a:p>
        </p:txBody>
      </p:sp>
      <p:sp>
        <p:nvSpPr>
          <p:cNvPr id="4" name="Textplatzhalter 3">
            <a:extLst>
              <a:ext uri="{FF2B5EF4-FFF2-40B4-BE49-F238E27FC236}">
                <a16:creationId xmlns:a16="http://schemas.microsoft.com/office/drawing/2014/main" id="{9AF06286-9402-7133-2C42-E072EABF2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umsplatzhalter 4">
            <a:extLst>
              <a:ext uri="{FF2B5EF4-FFF2-40B4-BE49-F238E27FC236}">
                <a16:creationId xmlns:a16="http://schemas.microsoft.com/office/drawing/2014/main" id="{4386FCC9-2D9B-0132-AE91-07809B3194E9}"/>
              </a:ext>
            </a:extLst>
          </p:cNvPr>
          <p:cNvSpPr>
            <a:spLocks noGrp="1"/>
          </p:cNvSpPr>
          <p:nvPr>
            <p:ph type="dt" sz="half" idx="10"/>
          </p:nvPr>
        </p:nvSpPr>
        <p:spPr/>
        <p:txBody>
          <a:bodyPr/>
          <a:lstStyle/>
          <a:p>
            <a:fld id="{4D204A99-DD2E-46A5-9E4A-9E0EB615E918}" type="datetimeFigureOut">
              <a:rPr lang="de-AT" smtClean="0"/>
              <a:t>30.08.2025</a:t>
            </a:fld>
            <a:endParaRPr lang="de-AT"/>
          </a:p>
        </p:txBody>
      </p:sp>
      <p:sp>
        <p:nvSpPr>
          <p:cNvPr id="6" name="Fußzeilenplatzhalter 5">
            <a:extLst>
              <a:ext uri="{FF2B5EF4-FFF2-40B4-BE49-F238E27FC236}">
                <a16:creationId xmlns:a16="http://schemas.microsoft.com/office/drawing/2014/main" id="{9B963375-1424-5BE9-5D5A-10BC80F4F89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F5CEDF7-0B6B-15B2-A4AC-D04D5E1BF626}"/>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85279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C65153-8FE7-02C5-27E0-3FD10EB785F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de-AT"/>
          </a:p>
        </p:txBody>
      </p:sp>
      <p:sp>
        <p:nvSpPr>
          <p:cNvPr id="3" name="Bildplatzhalter 2">
            <a:extLst>
              <a:ext uri="{FF2B5EF4-FFF2-40B4-BE49-F238E27FC236}">
                <a16:creationId xmlns:a16="http://schemas.microsoft.com/office/drawing/2014/main" id="{693D537C-6AC4-B5BE-49EC-FDA8A55E2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de-AT"/>
          </a:p>
        </p:txBody>
      </p:sp>
      <p:sp>
        <p:nvSpPr>
          <p:cNvPr id="4" name="Textplatzhalter 3">
            <a:extLst>
              <a:ext uri="{FF2B5EF4-FFF2-40B4-BE49-F238E27FC236}">
                <a16:creationId xmlns:a16="http://schemas.microsoft.com/office/drawing/2014/main" id="{8AB3DB66-5F86-204B-5FDC-920A3B675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umsplatzhalter 4">
            <a:extLst>
              <a:ext uri="{FF2B5EF4-FFF2-40B4-BE49-F238E27FC236}">
                <a16:creationId xmlns:a16="http://schemas.microsoft.com/office/drawing/2014/main" id="{4F38B14E-FA25-0A84-3CD5-4796AEE040A4}"/>
              </a:ext>
            </a:extLst>
          </p:cNvPr>
          <p:cNvSpPr>
            <a:spLocks noGrp="1"/>
          </p:cNvSpPr>
          <p:nvPr>
            <p:ph type="dt" sz="half" idx="10"/>
          </p:nvPr>
        </p:nvSpPr>
        <p:spPr/>
        <p:txBody>
          <a:bodyPr/>
          <a:lstStyle/>
          <a:p>
            <a:fld id="{4D204A99-DD2E-46A5-9E4A-9E0EB615E918}" type="datetimeFigureOut">
              <a:rPr lang="de-AT" smtClean="0"/>
              <a:t>30.08.2025</a:t>
            </a:fld>
            <a:endParaRPr lang="de-AT"/>
          </a:p>
        </p:txBody>
      </p:sp>
      <p:sp>
        <p:nvSpPr>
          <p:cNvPr id="6" name="Fußzeilenplatzhalter 5">
            <a:extLst>
              <a:ext uri="{FF2B5EF4-FFF2-40B4-BE49-F238E27FC236}">
                <a16:creationId xmlns:a16="http://schemas.microsoft.com/office/drawing/2014/main" id="{3DD2ED25-6293-3332-54CF-F1C99A76D83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30BD201-E90E-75BE-7C53-6212036108DC}"/>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385536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E34011B-B6C4-D1B4-5659-189E50B41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5CF3D06-EB14-E216-1F24-D0D50B3094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44C714D-AD6B-3B71-F291-0AF0F2D9F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204A99-DD2E-46A5-9E4A-9E0EB615E918}" type="datetimeFigureOut">
              <a:rPr lang="de-AT" smtClean="0"/>
              <a:t>30.08.2025</a:t>
            </a:fld>
            <a:endParaRPr lang="de-AT"/>
          </a:p>
        </p:txBody>
      </p:sp>
      <p:sp>
        <p:nvSpPr>
          <p:cNvPr id="5" name="Fußzeilenplatzhalter 4">
            <a:extLst>
              <a:ext uri="{FF2B5EF4-FFF2-40B4-BE49-F238E27FC236}">
                <a16:creationId xmlns:a16="http://schemas.microsoft.com/office/drawing/2014/main" id="{EC7138C1-F3F4-8177-60B1-35B748E93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E6AAEEA4-E31B-39A7-94EA-C19E72BAB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DCD3A-A287-4809-A4A9-44E456689E5A}" type="slidenum">
              <a:rPr lang="de-AT" smtClean="0"/>
              <a:t>‹Nº›</a:t>
            </a:fld>
            <a:endParaRPr lang="de-AT"/>
          </a:p>
        </p:txBody>
      </p:sp>
    </p:spTree>
    <p:extLst>
      <p:ext uri="{BB962C8B-B14F-4D97-AF65-F5344CB8AC3E}">
        <p14:creationId xmlns:p14="http://schemas.microsoft.com/office/powerpoint/2010/main" val="3234102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Brief, Briefumschlag enthält.&#10;&#10;KI-generierte Inhalte können fehlerhaft sein.">
            <a:extLst>
              <a:ext uri="{FF2B5EF4-FFF2-40B4-BE49-F238E27FC236}">
                <a16:creationId xmlns:a16="http://schemas.microsoft.com/office/drawing/2014/main" id="{4212E3CC-C8F3-8724-236C-B7DF711CD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3">
            <a:extLst>
              <a:ext uri="{FF2B5EF4-FFF2-40B4-BE49-F238E27FC236}">
                <a16:creationId xmlns:a16="http://schemas.microsoft.com/office/drawing/2014/main" id="{5641CF85-E5C3-9FF3-BBD7-6666AB809856}"/>
              </a:ext>
            </a:extLst>
          </p:cNvPr>
          <p:cNvSpPr txBox="1"/>
          <p:nvPr/>
        </p:nvSpPr>
        <p:spPr>
          <a:xfrm>
            <a:off x="947462" y="1467801"/>
            <a:ext cx="10272988" cy="746575"/>
          </a:xfrm>
          <a:prstGeom prst="rect">
            <a:avLst/>
          </a:prstGeom>
          <a:noFill/>
        </p:spPr>
        <p:txBody>
          <a:bodyPr wrap="square" lIns="0" tIns="0" rIns="0" bIns="0" rtlCol="0" anchor="ctr">
            <a:normAutofit/>
          </a:bodyPr>
          <a:lstStyle/>
          <a:p>
            <a:r>
              <a:rPr lang="en-US" sz="2000" b="1" noProof="0" dirty="0">
                <a:solidFill>
                  <a:srgbClr val="1A3A64"/>
                </a:solidFill>
                <a:latin typeface="Arial" panose="020B0604020202020204" pitchFamily="34" charset="0"/>
                <a:cs typeface="Arial" panose="020B0604020202020204" pitchFamily="34" charset="0"/>
              </a:rPr>
              <a:t>Analysis of the Gutenberg-Richter Law Using CTBTO SEB Data for the Americas Region</a:t>
            </a:r>
            <a:endParaRPr lang="en-GB" sz="2000" b="1" noProof="0" dirty="0">
              <a:solidFill>
                <a:srgbClr val="1A3A64"/>
              </a:solidFill>
              <a:latin typeface="Arial" panose="020B0604020202020204" pitchFamily="34" charset="0"/>
              <a:cs typeface="Arial" panose="020B0604020202020204" pitchFamily="34" charset="0"/>
            </a:endParaRPr>
          </a:p>
        </p:txBody>
      </p:sp>
      <p:sp>
        <p:nvSpPr>
          <p:cNvPr id="10" name="TextBox 3">
            <a:extLst>
              <a:ext uri="{FF2B5EF4-FFF2-40B4-BE49-F238E27FC236}">
                <a16:creationId xmlns:a16="http://schemas.microsoft.com/office/drawing/2014/main" id="{3D37EAC3-90CD-EA42-4DD4-7E98DD56B841}"/>
              </a:ext>
            </a:extLst>
          </p:cNvPr>
          <p:cNvSpPr txBox="1"/>
          <p:nvPr/>
        </p:nvSpPr>
        <p:spPr>
          <a:xfrm>
            <a:off x="947463" y="2344870"/>
            <a:ext cx="10272988" cy="502511"/>
          </a:xfrm>
          <a:prstGeom prst="rect">
            <a:avLst/>
          </a:prstGeom>
          <a:noFill/>
        </p:spPr>
        <p:txBody>
          <a:bodyPr wrap="square" lIns="0" tIns="0" rIns="0" bIns="0" rtlCol="0" anchor="ctr">
            <a:normAutofit/>
          </a:bodyPr>
          <a:lstStyle/>
          <a:p>
            <a:r>
              <a:rPr lang="en-GB" dirty="0">
                <a:solidFill>
                  <a:srgbClr val="1A3A64"/>
                </a:solidFill>
                <a:latin typeface="Arial" panose="020B0604020202020204" pitchFamily="34" charset="0"/>
                <a:cs typeface="Arial" panose="020B0604020202020204" pitchFamily="34" charset="0"/>
              </a:rPr>
              <a:t>Jottin M. Leonel C.</a:t>
            </a:r>
            <a:r>
              <a:rPr lang="en-GB" baseline="30000" dirty="0">
                <a:solidFill>
                  <a:srgbClr val="1A3A64"/>
                </a:solidFill>
                <a:latin typeface="Arial" panose="020B0604020202020204" pitchFamily="34" charset="0"/>
                <a:cs typeface="Arial" panose="020B0604020202020204" pitchFamily="34" charset="0"/>
              </a:rPr>
              <a:t>1 </a:t>
            </a:r>
            <a:r>
              <a:rPr lang="en-GB" dirty="0">
                <a:solidFill>
                  <a:srgbClr val="1A3A64"/>
                </a:solidFill>
                <a:latin typeface="Arial" panose="020B0604020202020204" pitchFamily="34" charset="0"/>
                <a:cs typeface="Arial" panose="020B0604020202020204" pitchFamily="34" charset="0"/>
              </a:rPr>
              <a:t>a Pedro M. Paulino Paulino</a:t>
            </a:r>
            <a:r>
              <a:rPr lang="en-GB" baseline="30000" dirty="0">
                <a:solidFill>
                  <a:srgbClr val="1A3A64"/>
                </a:solidFill>
                <a:latin typeface="Arial" panose="020B0604020202020204" pitchFamily="34" charset="0"/>
                <a:cs typeface="Arial" panose="020B0604020202020204" pitchFamily="34" charset="0"/>
              </a:rPr>
              <a:t>1 </a:t>
            </a:r>
            <a:endParaRPr lang="en-GB" dirty="0">
              <a:solidFill>
                <a:srgbClr val="1A3A64"/>
              </a:solidFill>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D704B700-9CAA-AD00-BCFB-1247EE1D285E}"/>
              </a:ext>
            </a:extLst>
          </p:cNvPr>
          <p:cNvSpPr txBox="1"/>
          <p:nvPr/>
        </p:nvSpPr>
        <p:spPr>
          <a:xfrm>
            <a:off x="947462" y="2952157"/>
            <a:ext cx="8058149" cy="594632"/>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s-419" sz="1400" dirty="0"/>
              <a:t>Centro Nacional de Sismología de la Universidad Autónoma de Santo Domingo (CNS-UASD</a:t>
            </a:r>
            <a:r>
              <a:rPr lang="en-GB" sz="1400" dirty="0"/>
              <a:t>)</a:t>
            </a:r>
          </a:p>
        </p:txBody>
      </p:sp>
      <p:sp>
        <p:nvSpPr>
          <p:cNvPr id="13" name="TextBox 3">
            <a:extLst>
              <a:ext uri="{FF2B5EF4-FFF2-40B4-BE49-F238E27FC236}">
                <a16:creationId xmlns:a16="http://schemas.microsoft.com/office/drawing/2014/main" id="{D1B99D56-EC8A-2AAE-205C-D5BC83000B29}"/>
              </a:ext>
            </a:extLst>
          </p:cNvPr>
          <p:cNvSpPr txBox="1"/>
          <p:nvPr/>
        </p:nvSpPr>
        <p:spPr>
          <a:xfrm>
            <a:off x="2636519" y="6440942"/>
            <a:ext cx="6984367"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noProof="0" dirty="0">
                <a:solidFill>
                  <a:schemeClr val="bg1">
                    <a:lumMod val="65000"/>
                  </a:schemeClr>
                </a:solidFill>
              </a:rPr>
              <a:t>DISCLAIMER (if any) [Arial Regular/ Font Size 8]</a:t>
            </a:r>
          </a:p>
          <a:p>
            <a:r>
              <a:rPr lang="en-GB" sz="800" noProof="0" dirty="0">
                <a:solidFill>
                  <a:schemeClr val="bg1">
                    <a:lumMod val="65000"/>
                  </a:schemeClr>
                </a:solidFill>
              </a:rPr>
              <a:t>Ut </a:t>
            </a:r>
            <a:r>
              <a:rPr lang="en-GB" sz="800" noProof="0" dirty="0" err="1">
                <a:solidFill>
                  <a:schemeClr val="bg1">
                    <a:lumMod val="65000"/>
                  </a:schemeClr>
                </a:solidFill>
              </a:rPr>
              <a:t>enim</a:t>
            </a:r>
            <a:r>
              <a:rPr lang="en-GB" sz="800" noProof="0" dirty="0">
                <a:solidFill>
                  <a:schemeClr val="bg1">
                    <a:lumMod val="65000"/>
                  </a:schemeClr>
                </a:solidFill>
              </a:rPr>
              <a:t> ad minim </a:t>
            </a:r>
            <a:r>
              <a:rPr lang="en-GB" sz="800" noProof="0" dirty="0" err="1">
                <a:solidFill>
                  <a:schemeClr val="bg1">
                    <a:lumMod val="65000"/>
                  </a:schemeClr>
                </a:solidFill>
              </a:rPr>
              <a:t>veniam</a:t>
            </a:r>
            <a:r>
              <a:rPr lang="en-GB" sz="800" noProof="0" dirty="0">
                <a:solidFill>
                  <a:schemeClr val="bg1">
                    <a:lumMod val="65000"/>
                  </a:schemeClr>
                </a:solidFill>
              </a:rPr>
              <a:t>, </a:t>
            </a:r>
            <a:r>
              <a:rPr lang="en-GB" sz="800" noProof="0" dirty="0" err="1">
                <a:solidFill>
                  <a:schemeClr val="bg1">
                    <a:lumMod val="65000"/>
                  </a:schemeClr>
                </a:solidFill>
              </a:rPr>
              <a:t>quis</a:t>
            </a:r>
            <a:r>
              <a:rPr lang="en-GB" sz="800" noProof="0" dirty="0">
                <a:solidFill>
                  <a:schemeClr val="bg1">
                    <a:lumMod val="65000"/>
                  </a:schemeClr>
                </a:solidFill>
              </a:rPr>
              <a:t> </a:t>
            </a:r>
            <a:r>
              <a:rPr lang="en-GB" sz="800" noProof="0" dirty="0" err="1">
                <a:solidFill>
                  <a:schemeClr val="bg1">
                    <a:lumMod val="65000"/>
                  </a:schemeClr>
                </a:solidFill>
              </a:rPr>
              <a:t>nostrud</a:t>
            </a:r>
            <a:r>
              <a:rPr lang="en-GB" sz="800" noProof="0" dirty="0">
                <a:solidFill>
                  <a:schemeClr val="bg1">
                    <a:lumMod val="65000"/>
                  </a:schemeClr>
                </a:solidFill>
              </a:rPr>
              <a:t> exercitation </a:t>
            </a:r>
            <a:r>
              <a:rPr lang="en-GB" sz="800" noProof="0" dirty="0" err="1">
                <a:solidFill>
                  <a:schemeClr val="bg1">
                    <a:lumMod val="65000"/>
                  </a:schemeClr>
                </a:solidFill>
              </a:rPr>
              <a:t>ullamco</a:t>
            </a:r>
            <a:r>
              <a:rPr lang="en-GB" sz="800" noProof="0" dirty="0">
                <a:solidFill>
                  <a:schemeClr val="bg1">
                    <a:lumMod val="65000"/>
                  </a:schemeClr>
                </a:solidFill>
              </a:rPr>
              <a:t> </a:t>
            </a:r>
            <a:r>
              <a:rPr lang="en-GB" sz="800" noProof="0" dirty="0" err="1">
                <a:solidFill>
                  <a:schemeClr val="bg1">
                    <a:lumMod val="65000"/>
                  </a:schemeClr>
                </a:solidFill>
              </a:rPr>
              <a:t>laboris</a:t>
            </a:r>
            <a:r>
              <a:rPr lang="en-GB" sz="800" noProof="0" dirty="0">
                <a:solidFill>
                  <a:schemeClr val="bg1">
                    <a:lumMod val="65000"/>
                  </a:schemeClr>
                </a:solidFill>
              </a:rPr>
              <a:t> nisi </a:t>
            </a:r>
            <a:r>
              <a:rPr lang="en-GB" sz="800" noProof="0" dirty="0" err="1">
                <a:solidFill>
                  <a:schemeClr val="bg1">
                    <a:lumMod val="65000"/>
                  </a:schemeClr>
                </a:solidFill>
              </a:rPr>
              <a:t>ut</a:t>
            </a:r>
            <a:r>
              <a:rPr lang="en-GB" sz="800" noProof="0" dirty="0">
                <a:solidFill>
                  <a:schemeClr val="bg1">
                    <a:lumMod val="65000"/>
                  </a:schemeClr>
                </a:solidFill>
              </a:rPr>
              <a:t> </a:t>
            </a:r>
            <a:r>
              <a:rPr lang="en-GB" sz="800" noProof="0" dirty="0" err="1">
                <a:solidFill>
                  <a:schemeClr val="bg1">
                    <a:lumMod val="65000"/>
                  </a:schemeClr>
                </a:solidFill>
              </a:rPr>
              <a:t>aliquip</a:t>
            </a:r>
            <a:r>
              <a:rPr lang="en-GB" sz="800" noProof="0" dirty="0">
                <a:solidFill>
                  <a:schemeClr val="bg1">
                    <a:lumMod val="65000"/>
                  </a:schemeClr>
                </a:solidFill>
              </a:rPr>
              <a:t> ex </a:t>
            </a:r>
            <a:r>
              <a:rPr lang="en-GB" sz="800" noProof="0" dirty="0" err="1">
                <a:solidFill>
                  <a:schemeClr val="bg1">
                    <a:lumMod val="65000"/>
                  </a:schemeClr>
                </a:solidFill>
              </a:rPr>
              <a:t>ea</a:t>
            </a:r>
            <a:r>
              <a:rPr lang="en-GB" sz="800" noProof="0" dirty="0">
                <a:solidFill>
                  <a:schemeClr val="bg1">
                    <a:lumMod val="65000"/>
                  </a:schemeClr>
                </a:solidFill>
              </a:rPr>
              <a:t> </a:t>
            </a:r>
            <a:r>
              <a:rPr lang="en-GB" sz="800" noProof="0" dirty="0" err="1">
                <a:solidFill>
                  <a:schemeClr val="bg1">
                    <a:lumMod val="65000"/>
                  </a:schemeClr>
                </a:solidFill>
              </a:rPr>
              <a:t>commodo</a:t>
            </a:r>
            <a:r>
              <a:rPr lang="en-GB" sz="800" noProof="0" dirty="0">
                <a:solidFill>
                  <a:schemeClr val="bg1">
                    <a:lumMod val="65000"/>
                  </a:schemeClr>
                </a:solidFill>
              </a:rPr>
              <a:t> </a:t>
            </a:r>
            <a:r>
              <a:rPr lang="en-GB" sz="800" noProof="0" dirty="0" err="1">
                <a:solidFill>
                  <a:schemeClr val="bg1">
                    <a:lumMod val="65000"/>
                  </a:schemeClr>
                </a:solidFill>
              </a:rPr>
              <a:t>consequat</a:t>
            </a:r>
            <a:r>
              <a:rPr lang="en-GB" sz="800" noProof="0" dirty="0">
                <a:solidFill>
                  <a:schemeClr val="bg1">
                    <a:lumMod val="65000"/>
                  </a:schemeClr>
                </a:solidFill>
              </a:rPr>
              <a:t>. Lorem ipsum </a:t>
            </a:r>
            <a:r>
              <a:rPr lang="en-GB" sz="800" noProof="0" dirty="0" err="1">
                <a:solidFill>
                  <a:schemeClr val="bg1">
                    <a:lumMod val="65000"/>
                  </a:schemeClr>
                </a:solidFill>
              </a:rPr>
              <a:t>dolor</a:t>
            </a:r>
            <a:r>
              <a:rPr lang="en-GB" sz="800" noProof="0" dirty="0">
                <a:solidFill>
                  <a:schemeClr val="bg1">
                    <a:lumMod val="65000"/>
                  </a:schemeClr>
                </a:solidFill>
              </a:rPr>
              <a:t> sit </a:t>
            </a:r>
            <a:r>
              <a:rPr lang="en-GB" sz="800" noProof="0" dirty="0" err="1">
                <a:solidFill>
                  <a:schemeClr val="bg1">
                    <a:lumMod val="65000"/>
                  </a:schemeClr>
                </a:solidFill>
              </a:rPr>
              <a:t>amet</a:t>
            </a:r>
            <a:r>
              <a:rPr lang="en-GB" sz="800" noProof="0" dirty="0">
                <a:solidFill>
                  <a:schemeClr val="bg1">
                    <a:lumMod val="65000"/>
                  </a:schemeClr>
                </a:solidFill>
              </a:rPr>
              <a:t>, </a:t>
            </a:r>
            <a:r>
              <a:rPr lang="en-GB" sz="800" noProof="0" dirty="0" err="1">
                <a:solidFill>
                  <a:schemeClr val="bg1">
                    <a:lumMod val="65000"/>
                  </a:schemeClr>
                </a:solidFill>
              </a:rPr>
              <a:t>consectetur</a:t>
            </a:r>
            <a:r>
              <a:rPr lang="en-GB" sz="800" noProof="0" dirty="0">
                <a:solidFill>
                  <a:schemeClr val="bg1">
                    <a:lumMod val="65000"/>
                  </a:schemeClr>
                </a:solidFill>
              </a:rPr>
              <a:t> .</a:t>
            </a:r>
          </a:p>
        </p:txBody>
      </p:sp>
      <p:sp>
        <p:nvSpPr>
          <p:cNvPr id="14" name="TextBox 3">
            <a:extLst>
              <a:ext uri="{FF2B5EF4-FFF2-40B4-BE49-F238E27FC236}">
                <a16:creationId xmlns:a16="http://schemas.microsoft.com/office/drawing/2014/main" id="{D46122D2-621E-31CE-451D-B174F76F9990}"/>
              </a:ext>
            </a:extLst>
          </p:cNvPr>
          <p:cNvSpPr txBox="1"/>
          <p:nvPr/>
        </p:nvSpPr>
        <p:spPr>
          <a:xfrm>
            <a:off x="2636518" y="4273614"/>
            <a:ext cx="6984367" cy="1938992"/>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dirty="0"/>
              <a:t>This study evaluates seismic activity in the Americas region using data from the Screened Seismic Event Bulletin (SSEB) of the Comprehensive Nuclear-Test-Ban Treaty Organization (CTBTO). By applying the Gutenberg-Richter law, we calculated a and b to estimate recurrence intervals and maximum expected magnitudes for localized subregions. Using magnitude intervals of 0.5, the analysis refines the characterization of seismic activity. </a:t>
            </a:r>
          </a:p>
          <a:p>
            <a:r>
              <a:rPr lang="en-US" dirty="0"/>
              <a:t>This study demonstrates the effectiveness and hard work of the CTBTO teams get dataset for high-resolution seismic analysis and underscores its potential for enhancing regional seismic hazard assessments. We used more than a thousand evens inside America and calculated a 5.0 almost 47 days.</a:t>
            </a:r>
            <a:endParaRPr lang="en-GB" dirty="0"/>
          </a:p>
        </p:txBody>
      </p:sp>
      <p:sp>
        <p:nvSpPr>
          <p:cNvPr id="2" name="Title 1">
            <a:extLst>
              <a:ext uri="{FF2B5EF4-FFF2-40B4-BE49-F238E27FC236}">
                <a16:creationId xmlns:a16="http://schemas.microsoft.com/office/drawing/2014/main" id="{2991A715-793F-3235-8617-18E9A2538876}"/>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 P3.5-739</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3" name="Imagen 2" descr="Forma&#10;&#10;El contenido generado por IA puede ser incorrecto.">
            <a:extLst>
              <a:ext uri="{FF2B5EF4-FFF2-40B4-BE49-F238E27FC236}">
                <a16:creationId xmlns:a16="http://schemas.microsoft.com/office/drawing/2014/main" id="{92D1E3D7-426E-9E44-EBFE-5874BD067A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3353" y="2909150"/>
            <a:ext cx="543264" cy="623885"/>
          </a:xfrm>
          <a:prstGeom prst="rect">
            <a:avLst/>
          </a:prstGeom>
        </p:spPr>
      </p:pic>
      <p:pic>
        <p:nvPicPr>
          <p:cNvPr id="4" name="Picture 4">
            <a:extLst>
              <a:ext uri="{FF2B5EF4-FFF2-40B4-BE49-F238E27FC236}">
                <a16:creationId xmlns:a16="http://schemas.microsoft.com/office/drawing/2014/main" id="{48878F60-411F-E589-AABB-15C31F8F29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5137" y="2914819"/>
            <a:ext cx="618216" cy="618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3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1" name="TextBox 3">
                <a:extLst>
                  <a:ext uri="{FF2B5EF4-FFF2-40B4-BE49-F238E27FC236}">
                    <a16:creationId xmlns:a16="http://schemas.microsoft.com/office/drawing/2014/main" id="{E5B67DD5-AF62-4996-BFC8-D0709EAAF04C}"/>
                  </a:ext>
                </a:extLst>
              </p:cNvPr>
              <p:cNvSpPr txBox="1"/>
              <p:nvPr/>
            </p:nvSpPr>
            <p:spPr>
              <a:xfrm>
                <a:off x="8233976" y="1518236"/>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endParaRPr lang="en-GB" sz="1200" noProof="0" dirty="0"/>
              </a:p>
              <a:p>
                <a:endParaRPr lang="en-GB" sz="1200" dirty="0"/>
              </a:p>
              <a:p>
                <a:endParaRPr lang="en-GB" sz="1200" noProof="0" dirty="0"/>
              </a:p>
              <a:p>
                <a:endParaRPr lang="en-GB" sz="1200" dirty="0"/>
              </a:p>
              <a:p>
                <a:endParaRPr lang="en-GB" sz="1200" noProof="0" dirty="0"/>
              </a:p>
              <a:p>
                <a:endParaRPr lang="en-GB" sz="1200" dirty="0"/>
              </a:p>
              <a:p>
                <a:endParaRPr lang="en-GB" sz="1200" noProof="0" dirty="0"/>
              </a:p>
              <a:p>
                <a:endParaRPr lang="en-GB" sz="1200" dirty="0"/>
              </a:p>
              <a:p>
                <a:endParaRPr lang="en-GB" sz="1200" noProof="0" dirty="0"/>
              </a:p>
              <a:p>
                <a:endParaRPr lang="es-419" sz="1200" b="1" noProof="0" dirty="0"/>
              </a:p>
              <a:p>
                <a:r>
                  <a:rPr lang="es-419" sz="1200" b="1" noProof="0" dirty="0" err="1"/>
                  <a:t>Annual</a:t>
                </a:r>
                <a:r>
                  <a:rPr lang="es-419" sz="1200" b="1" noProof="0" dirty="0"/>
                  <a:t> </a:t>
                </a:r>
                <a:r>
                  <a:rPr lang="es-419" sz="1200" b="1" noProof="0" dirty="0" err="1"/>
                  <a:t>exceedance</a:t>
                </a:r>
                <a:r>
                  <a:rPr lang="es-419" sz="1200" b="1" noProof="0" dirty="0"/>
                  <a:t> </a:t>
                </a:r>
                <a:r>
                  <a:rPr lang="es-419" sz="1200" b="1" noProof="0" dirty="0" err="1"/>
                  <a:t>rates</a:t>
                </a:r>
                <a:r>
                  <a:rPr lang="es-419" sz="1200" b="1" noProof="0" dirty="0"/>
                  <a:t> &amp; </a:t>
                </a:r>
                <a:r>
                  <a:rPr lang="es-419" sz="1200" b="1" noProof="0" dirty="0" err="1"/>
                  <a:t>return</a:t>
                </a:r>
                <a:r>
                  <a:rPr lang="es-419" sz="1200" b="1" noProof="0" dirty="0"/>
                  <a:t> </a:t>
                </a:r>
                <a:r>
                  <a:rPr lang="es-419" sz="1200" b="1" noProof="0" dirty="0" err="1"/>
                  <a:t>periods</a:t>
                </a:r>
                <a:r>
                  <a:rPr lang="es-419" sz="1200" b="1" noProof="0" dirty="0"/>
                  <a:t>:</a:t>
                </a:r>
              </a:p>
              <a:p>
                <a:pPr algn="l"/>
                <a:endParaRPr lang="es-419" sz="1200" i="1" noProof="0" dirty="0">
                  <a:latin typeface="Cambria Math" panose="02040503050406030204" pitchFamily="18" charset="0"/>
                </a:endParaRPr>
              </a:p>
              <a:p>
                <a:pPr algn="l"/>
                <a14:m>
                  <m:oMathPara xmlns:m="http://schemas.openxmlformats.org/officeDocument/2006/math">
                    <m:oMathParaPr>
                      <m:jc m:val="centerGroup"/>
                    </m:oMathParaPr>
                    <m:oMath xmlns:m="http://schemas.openxmlformats.org/officeDocument/2006/math">
                      <m:r>
                        <a:rPr lang="es-419" sz="1200" i="1" noProof="0" dirty="0" smtClean="0">
                          <a:latin typeface="Cambria Math" panose="02040503050406030204" pitchFamily="18" charset="0"/>
                        </a:rPr>
                        <m:t>𝑀</m:t>
                      </m:r>
                      <m:r>
                        <a:rPr lang="es-419" sz="1200" i="1" noProof="0" dirty="0" smtClean="0">
                          <a:latin typeface="Cambria Math" panose="02040503050406030204" pitchFamily="18" charset="0"/>
                        </a:rPr>
                        <m:t> ≥ 4.5: ~32.19/</m:t>
                      </m:r>
                      <m:r>
                        <a:rPr lang="es-419" sz="1200" i="1" noProof="0" dirty="0" err="1" smtClean="0">
                          <a:latin typeface="Cambria Math" panose="02040503050406030204" pitchFamily="18" charset="0"/>
                        </a:rPr>
                        <m:t>𝑦𝑟</m:t>
                      </m:r>
                      <m:r>
                        <a:rPr lang="es-419" sz="1200" i="1" noProof="0" dirty="0" smtClean="0">
                          <a:latin typeface="Cambria Math" panose="02040503050406030204" pitchFamily="18" charset="0"/>
                        </a:rPr>
                        <m:t> → </m:t>
                      </m:r>
                      <m:r>
                        <a:rPr lang="es-419" sz="1200" i="1" noProof="0" dirty="0" err="1" smtClean="0">
                          <a:latin typeface="Cambria Math" panose="02040503050406030204" pitchFamily="18" charset="0"/>
                        </a:rPr>
                        <m:t>𝑟𝑒𝑡𝑢𝑟𝑛</m:t>
                      </m:r>
                      <m:r>
                        <a:rPr lang="es-419" sz="1200" i="1" noProof="0" dirty="0" smtClean="0">
                          <a:latin typeface="Cambria Math" panose="02040503050406030204" pitchFamily="18" charset="0"/>
                        </a:rPr>
                        <m:t> </m:t>
                      </m:r>
                      <m:r>
                        <a:rPr lang="es-419" sz="1200" i="1" noProof="0" dirty="0" err="1" smtClean="0">
                          <a:latin typeface="Cambria Math" panose="02040503050406030204" pitchFamily="18" charset="0"/>
                        </a:rPr>
                        <m:t>𝑝𝑒𝑟𝑖𝑜𝑑</m:t>
                      </m:r>
                      <m:r>
                        <a:rPr lang="es-419" sz="1200" i="1" noProof="0" dirty="0" smtClean="0">
                          <a:latin typeface="Cambria Math" panose="02040503050406030204" pitchFamily="18" charset="0"/>
                        </a:rPr>
                        <m:t> ~11.3 </m:t>
                      </m:r>
                      <m:r>
                        <a:rPr lang="es-419" sz="1200" i="1" noProof="0" dirty="0" err="1" smtClean="0">
                          <a:latin typeface="Cambria Math" panose="02040503050406030204" pitchFamily="18" charset="0"/>
                        </a:rPr>
                        <m:t>𝑑𝑎𝑦𝑠</m:t>
                      </m:r>
                    </m:oMath>
                  </m:oMathPara>
                </a14:m>
                <a:endParaRPr lang="es-419" sz="1200" noProof="0" dirty="0"/>
              </a:p>
              <a:p>
                <a:pPr algn="l"/>
                <a14:m>
                  <m:oMathPara xmlns:m="http://schemas.openxmlformats.org/officeDocument/2006/math">
                    <m:oMathParaPr>
                      <m:jc m:val="centerGroup"/>
                    </m:oMathParaPr>
                    <m:oMath xmlns:m="http://schemas.openxmlformats.org/officeDocument/2006/math">
                      <m:r>
                        <a:rPr lang="es-419" sz="1200" i="1" noProof="0" dirty="0" smtClean="0">
                          <a:latin typeface="Cambria Math" panose="02040503050406030204" pitchFamily="18" charset="0"/>
                        </a:rPr>
                        <m:t>𝑀</m:t>
                      </m:r>
                      <m:r>
                        <a:rPr lang="es-419" sz="1200" i="1" noProof="0" dirty="0" smtClean="0">
                          <a:latin typeface="Cambria Math" panose="02040503050406030204" pitchFamily="18" charset="0"/>
                        </a:rPr>
                        <m:t> ≥ 5.0: ~7.67/</m:t>
                      </m:r>
                      <m:r>
                        <a:rPr lang="es-419" sz="1200" i="1" noProof="0" dirty="0" err="1" smtClean="0">
                          <a:latin typeface="Cambria Math" panose="02040503050406030204" pitchFamily="18" charset="0"/>
                        </a:rPr>
                        <m:t>𝑦𝑟</m:t>
                      </m:r>
                      <m:r>
                        <a:rPr lang="es-419" sz="1200" i="1" noProof="0" dirty="0" smtClean="0">
                          <a:latin typeface="Cambria Math" panose="02040503050406030204" pitchFamily="18" charset="0"/>
                        </a:rPr>
                        <m:t> → ~47.6 </m:t>
                      </m:r>
                      <m:r>
                        <a:rPr lang="es-419" sz="1200" i="1" noProof="0" dirty="0" err="1" smtClean="0">
                          <a:latin typeface="Cambria Math" panose="02040503050406030204" pitchFamily="18" charset="0"/>
                        </a:rPr>
                        <m:t>𝑑𝑎𝑦𝑠</m:t>
                      </m:r>
                    </m:oMath>
                  </m:oMathPara>
                </a14:m>
                <a:endParaRPr lang="es-419" sz="1200" noProof="0" dirty="0"/>
              </a:p>
              <a:p>
                <a:pPr algn="l"/>
                <a14:m>
                  <m:oMathPara xmlns:m="http://schemas.openxmlformats.org/officeDocument/2006/math">
                    <m:oMathParaPr>
                      <m:jc m:val="centerGroup"/>
                    </m:oMathParaPr>
                    <m:oMath xmlns:m="http://schemas.openxmlformats.org/officeDocument/2006/math">
                      <m:r>
                        <a:rPr lang="es-419" sz="1200" i="1" noProof="0" dirty="0" smtClean="0">
                          <a:latin typeface="Cambria Math" panose="02040503050406030204" pitchFamily="18" charset="0"/>
                        </a:rPr>
                        <m:t>𝑀</m:t>
                      </m:r>
                      <m:r>
                        <a:rPr lang="es-419" sz="1200" i="1" noProof="0" dirty="0" smtClean="0">
                          <a:latin typeface="Cambria Math" panose="02040503050406030204" pitchFamily="18" charset="0"/>
                        </a:rPr>
                        <m:t> ≥ 5.5: ~1.83/</m:t>
                      </m:r>
                      <m:r>
                        <a:rPr lang="es-419" sz="1200" i="1" noProof="0" dirty="0" err="1" smtClean="0">
                          <a:latin typeface="Cambria Math" panose="02040503050406030204" pitchFamily="18" charset="0"/>
                        </a:rPr>
                        <m:t>𝑦𝑟</m:t>
                      </m:r>
                      <m:r>
                        <a:rPr lang="es-419" sz="1200" i="1" noProof="0" dirty="0" smtClean="0">
                          <a:latin typeface="Cambria Math" panose="02040503050406030204" pitchFamily="18" charset="0"/>
                        </a:rPr>
                        <m:t> → ~6.6 </m:t>
                      </m:r>
                      <m:r>
                        <a:rPr lang="es-419" sz="1200" i="1" noProof="0" dirty="0" err="1" smtClean="0">
                          <a:latin typeface="Cambria Math" panose="02040503050406030204" pitchFamily="18" charset="0"/>
                        </a:rPr>
                        <m:t>𝑚𝑜𝑛𝑡h𝑠</m:t>
                      </m:r>
                    </m:oMath>
                  </m:oMathPara>
                </a14:m>
                <a:endParaRPr lang="es-419" sz="1200" noProof="0" dirty="0"/>
              </a:p>
              <a:p>
                <a:pPr algn="l"/>
                <a14:m>
                  <m:oMathPara xmlns:m="http://schemas.openxmlformats.org/officeDocument/2006/math">
                    <m:oMathParaPr>
                      <m:jc m:val="centerGroup"/>
                    </m:oMathParaPr>
                    <m:oMath xmlns:m="http://schemas.openxmlformats.org/officeDocument/2006/math">
                      <m:r>
                        <a:rPr lang="es-419" sz="1200" i="1" noProof="0" dirty="0" smtClean="0">
                          <a:latin typeface="Cambria Math" panose="02040503050406030204" pitchFamily="18" charset="0"/>
                        </a:rPr>
                        <m:t>𝑀</m:t>
                      </m:r>
                      <m:r>
                        <a:rPr lang="es-419" sz="1200" i="1" noProof="0" dirty="0" smtClean="0">
                          <a:latin typeface="Cambria Math" panose="02040503050406030204" pitchFamily="18" charset="0"/>
                        </a:rPr>
                        <m:t> ≥ 6.0: ~</m:t>
                      </m:r>
                      <m:f>
                        <m:fPr>
                          <m:ctrlPr>
                            <a:rPr lang="es-419" sz="1200" i="1" noProof="0" dirty="0" smtClean="0">
                              <a:latin typeface="Cambria Math" panose="02040503050406030204" pitchFamily="18" charset="0"/>
                            </a:rPr>
                          </m:ctrlPr>
                        </m:fPr>
                        <m:num>
                          <m:r>
                            <a:rPr lang="es-419" sz="1200" i="1" noProof="0" dirty="0" smtClean="0">
                              <a:latin typeface="Cambria Math" panose="02040503050406030204" pitchFamily="18" charset="0"/>
                            </a:rPr>
                            <m:t>0.44</m:t>
                          </m:r>
                        </m:num>
                        <m:den>
                          <m:r>
                            <a:rPr lang="es-419" sz="1200" i="1" noProof="0" dirty="0" err="1" smtClean="0">
                              <a:latin typeface="Cambria Math" panose="02040503050406030204" pitchFamily="18" charset="0"/>
                            </a:rPr>
                            <m:t>𝑦𝑟</m:t>
                          </m:r>
                        </m:den>
                      </m:f>
                      <m:r>
                        <a:rPr lang="es-419" sz="1200" i="1" noProof="0" dirty="0" smtClean="0">
                          <a:latin typeface="Cambria Math" panose="02040503050406030204" pitchFamily="18" charset="0"/>
                        </a:rPr>
                        <m:t>→ ~2.29 </m:t>
                      </m:r>
                      <m:r>
                        <a:rPr lang="es-419" sz="1200" i="1" noProof="0" dirty="0" err="1" smtClean="0">
                          <a:latin typeface="Cambria Math" panose="02040503050406030204" pitchFamily="18" charset="0"/>
                        </a:rPr>
                        <m:t>𝑦𝑒𝑎𝑟𝑠</m:t>
                      </m:r>
                      <m:r>
                        <a:rPr lang="es-419" sz="1200" i="1" noProof="0" dirty="0" smtClean="0">
                          <a:latin typeface="Cambria Math" panose="02040503050406030204" pitchFamily="18" charset="0"/>
                        </a:rPr>
                        <m:t> </m:t>
                      </m:r>
                      <m:d>
                        <m:dPr>
                          <m:ctrlPr>
                            <a:rPr lang="es-419" sz="1200" i="1" noProof="0" dirty="0" smtClean="0">
                              <a:latin typeface="Cambria Math" panose="02040503050406030204" pitchFamily="18" charset="0"/>
                            </a:rPr>
                          </m:ctrlPr>
                        </m:dPr>
                        <m:e>
                          <m:r>
                            <a:rPr lang="es-419" sz="1200" i="1" noProof="0" dirty="0" err="1" smtClean="0">
                              <a:latin typeface="Cambria Math" panose="02040503050406030204" pitchFamily="18" charset="0"/>
                            </a:rPr>
                            <m:t>𝑒𝑥𝑡𝑟𝑎𝑝𝑜𝑙𝑎𝑡𝑒𝑑</m:t>
                          </m:r>
                        </m:e>
                      </m:d>
                    </m:oMath>
                  </m:oMathPara>
                </a14:m>
                <a:endParaRPr lang="en-US" sz="1200" noProof="0" dirty="0"/>
              </a:p>
              <a:p>
                <a:pPr algn="l"/>
                <a:endParaRPr lang="es-419" sz="1200" noProof="0" dirty="0"/>
              </a:p>
              <a:p>
                <a:pPr algn="l"/>
                <a:r>
                  <a:rPr lang="es-419" sz="1200" b="1" noProof="0" dirty="0" err="1"/>
                  <a:t>Completeness</a:t>
                </a:r>
                <a:r>
                  <a:rPr lang="es-419" sz="1200" b="1" noProof="0" dirty="0"/>
                  <a:t> &amp; </a:t>
                </a:r>
                <a:r>
                  <a:rPr lang="es-419" sz="1200" b="1" noProof="0" dirty="0" err="1"/>
                  <a:t>fit</a:t>
                </a:r>
                <a:r>
                  <a:rPr lang="es-419" sz="1200" b="1" noProof="0" dirty="0"/>
                  <a:t>:</a:t>
                </a:r>
              </a:p>
              <a:p>
                <a:pPr algn="l"/>
                <a:r>
                  <a:rPr lang="es-419" sz="1200" noProof="0" dirty="0" err="1"/>
                  <a:t>Completeness</a:t>
                </a:r>
                <a:r>
                  <a:rPr lang="es-419" sz="1200" noProof="0" dirty="0"/>
                  <a:t> </a:t>
                </a:r>
                <a:r>
                  <a:rPr lang="es-419" sz="1200" noProof="0" dirty="0" err="1"/>
                  <a:t>magnitude</a:t>
                </a:r>
                <a:r>
                  <a:rPr lang="es-419" sz="1200" noProof="0" dirty="0"/>
                  <a:t> (Mc): ~3.0 (</a:t>
                </a:r>
                <a:r>
                  <a:rPr lang="es-419" sz="1200" noProof="0" dirty="0" err="1"/>
                  <a:t>mb</a:t>
                </a:r>
                <a:r>
                  <a:rPr lang="es-419" sz="1200" noProof="0" dirty="0"/>
                  <a:t>), </a:t>
                </a:r>
                <a:r>
                  <a:rPr lang="es-419" sz="1200" noProof="0" dirty="0" err="1"/>
                  <a:t>chosen</a:t>
                </a:r>
                <a:r>
                  <a:rPr lang="es-419" sz="1200" noProof="0" dirty="0"/>
                  <a:t> </a:t>
                </a:r>
                <a:r>
                  <a:rPr lang="es-419" sz="1200" noProof="0" dirty="0" err="1"/>
                  <a:t>by</a:t>
                </a:r>
                <a:r>
                  <a:rPr lang="es-419" sz="1200" noProof="0" dirty="0"/>
                  <a:t> </a:t>
                </a:r>
                <a:r>
                  <a:rPr lang="es-419" sz="1200" noProof="0" dirty="0" err="1"/>
                  <a:t>maximizing</a:t>
                </a:r>
                <a:r>
                  <a:rPr lang="es-419" sz="1200" noProof="0" dirty="0"/>
                  <a:t> R² (0.5-mag </a:t>
                </a:r>
                <a:r>
                  <a:rPr lang="es-419" sz="1200" noProof="0" dirty="0" err="1"/>
                  <a:t>bins</a:t>
                </a:r>
                <a:r>
                  <a:rPr lang="es-419" sz="1200" noProof="0" dirty="0"/>
                  <a:t>).Gutenberg–Richter (</a:t>
                </a:r>
                <a:r>
                  <a:rPr lang="es-419" sz="1200" noProof="0" dirty="0" err="1"/>
                  <a:t>annualized</a:t>
                </a:r>
                <a:r>
                  <a:rPr lang="es-419" sz="1200" noProof="0" dirty="0"/>
                  <a:t>):</a:t>
                </a:r>
              </a:p>
              <a:p>
                <a:pPr algn="ctr"/>
                <a:r>
                  <a:rPr lang="es-419" sz="1200" noProof="0" dirty="0"/>
                  <a:t> </a:t>
                </a:r>
                <a14:m>
                  <m:oMath xmlns:m="http://schemas.openxmlformats.org/officeDocument/2006/math">
                    <m:r>
                      <a:rPr lang="es-419" sz="1200" i="1" noProof="0" dirty="0" smtClean="0">
                        <a:latin typeface="Cambria Math" panose="02040503050406030204" pitchFamily="18" charset="0"/>
                      </a:rPr>
                      <m:t>𝑎</m:t>
                    </m:r>
                    <m:r>
                      <a:rPr lang="es-419" sz="1200" i="1" noProof="0" dirty="0" smtClean="0">
                        <a:latin typeface="Cambria Math" panose="02040503050406030204" pitchFamily="18" charset="0"/>
                      </a:rPr>
                      <m:t> = 7.11, </m:t>
                    </m:r>
                    <m:r>
                      <a:rPr lang="es-419" sz="1200" i="1" noProof="0" dirty="0" smtClean="0">
                        <a:latin typeface="Cambria Math" panose="02040503050406030204" pitchFamily="18" charset="0"/>
                      </a:rPr>
                      <m:t>𝑏</m:t>
                    </m:r>
                    <m:r>
                      <a:rPr lang="es-419" sz="1200" i="1" noProof="0" dirty="0" smtClean="0">
                        <a:latin typeface="Cambria Math" panose="02040503050406030204" pitchFamily="18" charset="0"/>
                      </a:rPr>
                      <m:t> = 1.25, </m:t>
                    </m:r>
                    <m:sSup>
                      <m:sSupPr>
                        <m:ctrlPr>
                          <a:rPr lang="es-419" sz="1200" i="1" noProof="0" dirty="0" smtClean="0">
                            <a:latin typeface="Cambria Math" panose="02040503050406030204" pitchFamily="18" charset="0"/>
                          </a:rPr>
                        </m:ctrlPr>
                      </m:sSupPr>
                      <m:e>
                        <m:r>
                          <a:rPr lang="es-419" sz="1200" i="1" noProof="0" dirty="0" smtClean="0">
                            <a:latin typeface="Cambria Math" panose="02040503050406030204" pitchFamily="18" charset="0"/>
                          </a:rPr>
                          <m:t>𝑅</m:t>
                        </m:r>
                      </m:e>
                      <m:sup>
                        <m:r>
                          <a:rPr lang="es-419" sz="1200" i="1" noProof="0" dirty="0" smtClean="0">
                            <a:latin typeface="Cambria Math" panose="02040503050406030204" pitchFamily="18" charset="0"/>
                          </a:rPr>
                          <m:t>2</m:t>
                        </m:r>
                      </m:sup>
                    </m:sSup>
                    <m:r>
                      <a:rPr lang="es-419" sz="1200" i="1" noProof="0" dirty="0" smtClean="0">
                        <a:latin typeface="Cambria Math" panose="02040503050406030204" pitchFamily="18" charset="0"/>
                      </a:rPr>
                      <m:t>= 0.88.</m:t>
                    </m:r>
                  </m:oMath>
                </a14:m>
                <a:endParaRPr lang="en-US" sz="1200" i="1" noProof="0" dirty="0"/>
              </a:p>
              <a:p>
                <a:pPr algn="l"/>
                <a:r>
                  <a:rPr lang="es-419" sz="1200" i="0" noProof="0" dirty="0" err="1"/>
                  <a:t>Maximum</a:t>
                </a:r>
                <a:r>
                  <a:rPr lang="es-419" sz="1200" i="0" noProof="0" dirty="0"/>
                  <a:t> </a:t>
                </a:r>
                <a:r>
                  <a:rPr lang="es-419" sz="1200" i="0" noProof="0" dirty="0" err="1"/>
                  <a:t>observed</a:t>
                </a:r>
                <a:r>
                  <a:rPr lang="es-419" sz="1200" i="0" noProof="0" dirty="0"/>
                  <a:t> mb in this subset: 5.1 (note: projections for ≥6.0 are extrapolations).</a:t>
                </a:r>
                <a:endParaRPr lang="es-419" sz="1200" noProof="0" dirty="0"/>
              </a:p>
            </p:txBody>
          </p:sp>
        </mc:Choice>
        <mc:Fallback>
          <p:sp>
            <p:nvSpPr>
              <p:cNvPr id="21" name="TextBox 3">
                <a:extLst>
                  <a:ext uri="{FF2B5EF4-FFF2-40B4-BE49-F238E27FC236}">
                    <a16:creationId xmlns:a16="http://schemas.microsoft.com/office/drawing/2014/main" id="{E5B67DD5-AF62-4996-BFC8-D0709EAAF04C}"/>
                  </a:ext>
                </a:extLst>
              </p:cNvPr>
              <p:cNvSpPr txBox="1">
                <a:spLocks noRot="1" noChangeAspect="1" noMove="1" noResize="1" noEditPoints="1" noAdjustHandles="1" noChangeArrowheads="1" noChangeShapeType="1" noTextEdit="1"/>
              </p:cNvSpPr>
              <p:nvPr/>
            </p:nvSpPr>
            <p:spPr>
              <a:xfrm>
                <a:off x="8233976" y="1518236"/>
                <a:ext cx="3798000" cy="4985980"/>
              </a:xfrm>
              <a:prstGeom prst="rect">
                <a:avLst/>
              </a:prstGeom>
              <a:blipFill>
                <a:blip r:embed="rId2"/>
                <a:stretch>
                  <a:fillRect l="-2568"/>
                </a:stretch>
              </a:blipFill>
            </p:spPr>
            <p:txBody>
              <a:bodyPr/>
              <a:lstStyle/>
              <a:p>
                <a:r>
                  <a:rPr lang="es-419">
                    <a:noFill/>
                  </a:rPr>
                  <a:t> </a:t>
                </a:r>
              </a:p>
            </p:txBody>
          </p:sp>
        </mc:Fallback>
      </mc:AlternateContent>
      <p:sp>
        <p:nvSpPr>
          <p:cNvPr id="20" name="TextBox 3">
            <a:extLst>
              <a:ext uri="{FF2B5EF4-FFF2-40B4-BE49-F238E27FC236}">
                <a16:creationId xmlns:a16="http://schemas.microsoft.com/office/drawing/2014/main" id="{1E89CD43-FF80-3593-7026-BDF338BBFF94}"/>
              </a:ext>
            </a:extLst>
          </p:cNvPr>
          <p:cNvSpPr txBox="1"/>
          <p:nvPr/>
        </p:nvSpPr>
        <p:spPr>
          <a:xfrm>
            <a:off x="419699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noProof="0" dirty="0"/>
              <a:t>We used CTBTO SSEB bulletins from 2024 as the data source. Each event, we extracted date–time, latitude, longitude, and magnitudes, prioritizing the definitive mb (if absent, the event was excluded from the fit). </a:t>
            </a:r>
          </a:p>
          <a:p>
            <a:r>
              <a:rPr lang="en-US" sz="1200" noProof="0" dirty="0"/>
              <a:t>To represent only the continent, we applied a spatial cut with the bounding box </a:t>
            </a:r>
            <a:r>
              <a:rPr lang="en-US" sz="1200" noProof="0" dirty="0" err="1"/>
              <a:t>lon</a:t>
            </a:r>
            <a:r>
              <a:rPr lang="en-US" sz="1200" noProof="0" dirty="0"/>
              <a:t> −168 to −30, </a:t>
            </a:r>
            <a:r>
              <a:rPr lang="en-US" sz="1200" noProof="0" dirty="0" err="1"/>
              <a:t>lat</a:t>
            </a:r>
            <a:r>
              <a:rPr lang="en-US" sz="1200" noProof="0" dirty="0"/>
              <a:t> −60 to 83. The effective time window T was computed between the first and last events in the subset. On this subset we built the cumulative magnitude–frequency distribution. Histograms with 0.5-magnitude steps were used for visualization only; the fit used cumulative counts independent of binning, annualized as N/T. For the completeness magnitude Mc</a:t>
            </a:r>
            <a:r>
              <a:rPr lang="en-US" sz="1200" dirty="0"/>
              <a:t> </a:t>
            </a:r>
            <a:r>
              <a:rPr lang="en-US" sz="1200" noProof="0" dirty="0"/>
              <a:t>we explored thresholds from 2.5 to 6.0. by least squares using points with </a:t>
            </a:r>
            <a:r>
              <a:rPr lang="en-US" sz="1200" noProof="0" dirty="0" err="1"/>
              <a:t>m≥Mc</a:t>
            </a:r>
            <a:r>
              <a:rPr lang="en-US" sz="1200" dirty="0"/>
              <a:t> </a:t>
            </a:r>
            <a:r>
              <a:rPr lang="en-US" sz="1200" noProof="0" dirty="0"/>
              <a:t>(requiring ≥4≥4 points).</a:t>
            </a:r>
            <a:endParaRPr lang="en-GB" sz="1200" noProof="0" dirty="0"/>
          </a:p>
        </p:txBody>
      </p:sp>
      <p:sp>
        <p:nvSpPr>
          <p:cNvPr id="7" name="TextBox 3">
            <a:extLst>
              <a:ext uri="{FF2B5EF4-FFF2-40B4-BE49-F238E27FC236}">
                <a16:creationId xmlns:a16="http://schemas.microsoft.com/office/drawing/2014/main"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US" sz="1600" b="1" dirty="0">
                <a:solidFill>
                  <a:schemeClr val="bg1"/>
                </a:solidFill>
                <a:latin typeface="Arial" panose="020B0604020202020204" pitchFamily="34" charset="0"/>
                <a:cs typeface="Arial" panose="020B0604020202020204" pitchFamily="34" charset="0"/>
              </a:rPr>
              <a:t>Analysis of the Gutenberg-Richter Law Using CTBTO SEB Data for the Americas Region</a:t>
            </a:r>
            <a:r>
              <a:rPr lang="en-GB" sz="1600" b="1" dirty="0">
                <a:solidFill>
                  <a:schemeClr val="bg1"/>
                </a:solidFill>
                <a:latin typeface="Arial" panose="020B0604020202020204" pitchFamily="34" charset="0"/>
                <a:cs typeface="Arial" panose="020B0604020202020204" pitchFamily="34" charset="0"/>
              </a:rPr>
              <a:t>.</a:t>
            </a:r>
            <a:endParaRPr lang="en-US" sz="16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8" name="TextBox 3">
                <a:extLst>
                  <a:ext uri="{FF2B5EF4-FFF2-40B4-BE49-F238E27FC236}">
                    <a16:creationId xmlns:a16="http://schemas.microsoft.com/office/drawing/2014/main" id="{E90810EB-C9FE-C1F2-4CE1-32C95CB36FE8}"/>
                  </a:ext>
                </a:extLst>
              </p:cNvPr>
              <p:cNvSpPr txBox="1"/>
              <p:nvPr/>
            </p:nvSpPr>
            <p:spPr>
              <a:xfrm>
                <a:off x="160019" y="1549110"/>
                <a:ext cx="3798000" cy="4233548"/>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a:t>The Gutenberg–Richter (G–R) law describes the relationship between earthquake frequency and magnitude:</a:t>
                </a:r>
              </a:p>
              <a:p>
                <a:pPr algn="ctr"/>
                <a:r>
                  <a:rPr lang="en-US" sz="1200" dirty="0"/>
                  <a:t> </a:t>
                </a:r>
                <a14:m>
                  <m:oMath xmlns:m="http://schemas.openxmlformats.org/officeDocument/2006/math">
                    <m:func>
                      <m:funcPr>
                        <m:ctrlPr>
                          <a:rPr lang="en-US" sz="1200" i="1" dirty="0" smtClean="0">
                            <a:latin typeface="Cambria Math" panose="02040503050406030204" pitchFamily="18" charset="0"/>
                          </a:rPr>
                        </m:ctrlPr>
                      </m:funcPr>
                      <m:fName>
                        <m:r>
                          <m:rPr>
                            <m:sty m:val="p"/>
                          </m:rPr>
                          <a:rPr lang="en-US" sz="1200" i="0" dirty="0" smtClean="0">
                            <a:latin typeface="Cambria Math" panose="02040503050406030204" pitchFamily="18" charset="0"/>
                          </a:rPr>
                          <m:t>log</m:t>
                        </m:r>
                      </m:fName>
                      <m:e>
                        <m:r>
                          <a:rPr lang="en-US" sz="1200" i="1" dirty="0" smtClean="0">
                            <a:latin typeface="Cambria Math" panose="02040503050406030204" pitchFamily="18" charset="0"/>
                          </a:rPr>
                          <m:t>10</m:t>
                        </m:r>
                        <m:r>
                          <a:rPr lang="en-US" sz="1200" i="1" dirty="0" smtClean="0">
                            <a:latin typeface="Cambria Math" panose="02040503050406030204" pitchFamily="18" charset="0"/>
                          </a:rPr>
                          <m:t>𝑁</m:t>
                        </m:r>
                        <m:d>
                          <m:dPr>
                            <m:ctrlPr>
                              <a:rPr lang="en-US" sz="1200" i="1" dirty="0" smtClean="0">
                                <a:latin typeface="Cambria Math" panose="02040503050406030204" pitchFamily="18" charset="0"/>
                              </a:rPr>
                            </m:ctrlPr>
                          </m:dPr>
                          <m:e>
                            <m:r>
                              <a:rPr lang="en-US" sz="1200" i="1" dirty="0" smtClean="0">
                                <a:latin typeface="Cambria Math" panose="02040503050406030204" pitchFamily="18" charset="0"/>
                              </a:rPr>
                              <m:t>𝑀</m:t>
                            </m:r>
                            <m:r>
                              <a:rPr lang="en-US" sz="1200" i="1" dirty="0" smtClean="0">
                                <a:latin typeface="Cambria Math" panose="02040503050406030204" pitchFamily="18" charset="0"/>
                              </a:rPr>
                              <m:t>≥</m:t>
                            </m:r>
                            <m:r>
                              <a:rPr lang="en-US" sz="1200" i="1" dirty="0" smtClean="0">
                                <a:latin typeface="Cambria Math" panose="02040503050406030204" pitchFamily="18" charset="0"/>
                              </a:rPr>
                              <m:t>𝑚</m:t>
                            </m:r>
                          </m:e>
                        </m:d>
                      </m:e>
                    </m:func>
                    <m:r>
                      <a:rPr lang="en-US" sz="1200" i="1" dirty="0" smtClean="0">
                        <a:latin typeface="Cambria Math" panose="02040503050406030204" pitchFamily="18" charset="0"/>
                      </a:rPr>
                      <m:t>=</m:t>
                    </m:r>
                    <m:r>
                      <a:rPr lang="en-US" sz="1200" i="1" dirty="0" smtClean="0">
                        <a:latin typeface="Cambria Math" panose="02040503050406030204" pitchFamily="18" charset="0"/>
                      </a:rPr>
                      <m:t>𝑎</m:t>
                    </m:r>
                    <m:r>
                      <a:rPr lang="en-US" sz="1200" i="1" dirty="0" smtClean="0">
                        <a:latin typeface="Cambria Math" panose="02040503050406030204" pitchFamily="18" charset="0"/>
                      </a:rPr>
                      <m:t>−</m:t>
                    </m:r>
                    <m:r>
                      <a:rPr lang="en-US" sz="1200" i="1" dirty="0" smtClean="0">
                        <a:latin typeface="Cambria Math" panose="02040503050406030204" pitchFamily="18" charset="0"/>
                      </a:rPr>
                      <m:t>𝑏</m:t>
                    </m:r>
                    <m:r>
                      <a:rPr lang="en-US" sz="1200" i="1" dirty="0" smtClean="0">
                        <a:latin typeface="Cambria Math" panose="02040503050406030204" pitchFamily="18" charset="0"/>
                      </a:rPr>
                      <m:t> </m:t>
                    </m:r>
                    <m:r>
                      <a:rPr lang="en-US" sz="1200" i="1" dirty="0" smtClean="0">
                        <a:latin typeface="Cambria Math" panose="02040503050406030204" pitchFamily="18" charset="0"/>
                      </a:rPr>
                      <m:t>𝑚</m:t>
                    </m:r>
                  </m:oMath>
                </a14:m>
                <a:endParaRPr lang="en-US" sz="1200" dirty="0"/>
              </a:p>
              <a:p>
                <a:pPr algn="ctr"/>
                <a:endParaRPr lang="en-US" sz="1200" dirty="0"/>
              </a:p>
              <a:p>
                <a:r>
                  <a:rPr lang="en-US" sz="1200" dirty="0"/>
                  <a:t>Parameter </a:t>
                </a:r>
                <a14:m>
                  <m:oMath xmlns:m="http://schemas.openxmlformats.org/officeDocument/2006/math">
                    <m:r>
                      <a:rPr lang="en-US" sz="1200" i="1" dirty="0" smtClean="0">
                        <a:latin typeface="Cambria Math" panose="02040503050406030204" pitchFamily="18" charset="0"/>
                      </a:rPr>
                      <m:t>𝑎</m:t>
                    </m:r>
                  </m:oMath>
                </a14:m>
                <a:r>
                  <a:rPr lang="en-US" sz="1200" dirty="0"/>
                  <a:t> measures seismic productivity (events per unit time), and 𝑏 captures the proportion of small to large events; typically, </a:t>
                </a:r>
                <a14:m>
                  <m:oMath xmlns:m="http://schemas.openxmlformats.org/officeDocument/2006/math">
                    <m:r>
                      <a:rPr lang="en-US" sz="1200" i="1" dirty="0" smtClean="0">
                        <a:latin typeface="Cambria Math" panose="02040503050406030204" pitchFamily="18" charset="0"/>
                      </a:rPr>
                      <m:t>𝑏</m:t>
                    </m:r>
                    <m:r>
                      <a:rPr lang="en-US" sz="1200" i="1" dirty="0" smtClean="0">
                        <a:latin typeface="Cambria Math" panose="02040503050406030204" pitchFamily="18" charset="0"/>
                      </a:rPr>
                      <m:t>≈1</m:t>
                    </m:r>
                  </m:oMath>
                </a14:m>
                <a:r>
                  <a:rPr lang="en-US" sz="1200" dirty="0"/>
                  <a:t>. To apply it rigorously, one sets a completeness magnitude Mc​, estimates 𝑎 and 𝑏 (ideally via maximum likelihood), and assumes an approximately stationary, for visualization process 0.5 magnitude bins are used.</a:t>
                </a:r>
              </a:p>
              <a:p>
                <a:r>
                  <a:rPr lang="en-US" sz="1200" dirty="0"/>
                  <a:t>The importance of Gutenberg – Richter Law enables derivation of exceedance rates, return periods, and the probability that an event larger than a threshold will occur within a given time window; comparison of tectonic subregions; evaluation of network performance and catalog consistency; study of b-value changes linked to stress states; and inputs to seismic‐hazard models and building codes. It is a statistical screening tool: it does not predict individual events, but it quantifies recurrence.</a:t>
                </a:r>
                <a:endParaRPr lang="en-GB" sz="1200" dirty="0"/>
              </a:p>
            </p:txBody>
          </p:sp>
        </mc:Choice>
        <mc:Fallback>
          <p:sp>
            <p:nvSpPr>
              <p:cNvPr id="8" name="TextBox 3">
                <a:extLst>
                  <a:ext uri="{FF2B5EF4-FFF2-40B4-BE49-F238E27FC236}">
                    <a16:creationId xmlns:a16="http://schemas.microsoft.com/office/drawing/2014/main" id="{E90810EB-C9FE-C1F2-4CE1-32C95CB36FE8}"/>
                  </a:ext>
                </a:extLst>
              </p:cNvPr>
              <p:cNvSpPr txBox="1">
                <a:spLocks noRot="1" noChangeAspect="1" noMove="1" noResize="1" noEditPoints="1" noAdjustHandles="1" noChangeArrowheads="1" noChangeShapeType="1" noTextEdit="1"/>
              </p:cNvSpPr>
              <p:nvPr/>
            </p:nvSpPr>
            <p:spPr>
              <a:xfrm>
                <a:off x="160019" y="1549110"/>
                <a:ext cx="3798000" cy="4233548"/>
              </a:xfrm>
              <a:prstGeom prst="rect">
                <a:avLst/>
              </a:prstGeom>
              <a:blipFill>
                <a:blip r:embed="rId3"/>
                <a:stretch>
                  <a:fillRect l="-2408" t="-1295" r="-2568"/>
                </a:stretch>
              </a:blipFill>
            </p:spPr>
            <p:txBody>
              <a:bodyPr/>
              <a:lstStyle/>
              <a:p>
                <a:r>
                  <a:rPr lang="es-419">
                    <a:noFill/>
                  </a:rPr>
                  <a:t> </a:t>
                </a:r>
              </a:p>
            </p:txBody>
          </p:sp>
        </mc:Fallback>
      </mc:AlternateContent>
      <p:sp>
        <p:nvSpPr>
          <p:cNvPr id="15" name="TextBox 3">
            <a:extLst>
              <a:ext uri="{FF2B5EF4-FFF2-40B4-BE49-F238E27FC236}">
                <a16:creationId xmlns:a16="http://schemas.microsoft.com/office/drawing/2014/main"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Jottin Leonel Collado and Pedro Paulino </a:t>
            </a:r>
            <a:r>
              <a:rPr lang="en-GB" sz="1200" noProof="0" dirty="0" err="1">
                <a:solidFill>
                  <a:srgbClr val="1A3A64"/>
                </a:solidFill>
                <a:latin typeface="Arial" panose="020B0604020202020204" pitchFamily="34" charset="0"/>
                <a:cs typeface="Arial" panose="020B0604020202020204" pitchFamily="34" charset="0"/>
              </a:rPr>
              <a:t>Paulino</a:t>
            </a:r>
            <a:endParaRPr lang="en-GB" sz="1200" noProof="0" dirty="0">
              <a:solidFill>
                <a:srgbClr val="1A3A64"/>
              </a:solidFill>
              <a:latin typeface="Arial" panose="020B0604020202020204" pitchFamily="34" charset="0"/>
              <a:cs typeface="Arial" panose="020B0604020202020204" pitchFamily="34" charset="0"/>
            </a:endParaRPr>
          </a:p>
        </p:txBody>
      </p:sp>
      <p:sp>
        <p:nvSpPr>
          <p:cNvPr id="24" name="TextBox 3">
            <a:extLst>
              <a:ext uri="{FF2B5EF4-FFF2-40B4-BE49-F238E27FC236}">
                <a16:creationId xmlns:a16="http://schemas.microsoft.com/office/drawing/2014/main" id="{A34004C7-4749-B7E3-E7D7-B3572BC231EF}"/>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USE</a:t>
            </a:r>
          </a:p>
        </p:txBody>
      </p:sp>
      <p:sp>
        <p:nvSpPr>
          <p:cNvPr id="26" name="TextBox 3">
            <a:extLst>
              <a:ext uri="{FF2B5EF4-FFF2-40B4-BE49-F238E27FC236}">
                <a16:creationId xmlns:a16="http://schemas.microsoft.com/office/drawing/2014/main" id="{79016AB2-B6CD-8ED7-A756-5A1288745A4D}"/>
              </a:ext>
            </a:extLst>
          </p:cNvPr>
          <p:cNvSpPr txBox="1"/>
          <p:nvPr/>
        </p:nvSpPr>
        <p:spPr>
          <a:xfrm>
            <a:off x="4187951" y="1075342"/>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Methodology</a:t>
            </a:r>
          </a:p>
        </p:txBody>
      </p:sp>
      <p:sp>
        <p:nvSpPr>
          <p:cNvPr id="27" name="TextBox 3">
            <a:extLst>
              <a:ext uri="{FF2B5EF4-FFF2-40B4-BE49-F238E27FC236}">
                <a16:creationId xmlns:a16="http://schemas.microsoft.com/office/drawing/2014/main" id="{35C23D38-1D02-FA1F-40B5-BBB882222001}"/>
              </a:ext>
            </a:extLst>
          </p:cNvPr>
          <p:cNvSpPr txBox="1"/>
          <p:nvPr/>
        </p:nvSpPr>
        <p:spPr>
          <a:xfrm>
            <a:off x="8233976" y="1090776"/>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Result</a:t>
            </a:r>
          </a:p>
        </p:txBody>
      </p:sp>
      <p:sp>
        <p:nvSpPr>
          <p:cNvPr id="2" name="Title 1">
            <a:extLst>
              <a:ext uri="{FF2B5EF4-FFF2-40B4-BE49-F238E27FC236}">
                <a16:creationId xmlns:a16="http://schemas.microsoft.com/office/drawing/2014/main" id="{62673B92-7009-6C86-1F81-02E0CB1EF455}"/>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P3.5-739</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D429CC59-A736-4925-C1C1-14C0D47708C8}"/>
              </a:ext>
            </a:extLst>
          </p:cNvPr>
          <p:cNvPicPr>
            <a:picLocks noChangeAspect="1"/>
          </p:cNvPicPr>
          <p:nvPr/>
        </p:nvPicPr>
        <p:blipFill>
          <a:blip r:embed="rId4"/>
          <a:stretch>
            <a:fillRect/>
          </a:stretch>
        </p:blipFill>
        <p:spPr>
          <a:xfrm>
            <a:off x="4275666" y="4353818"/>
            <a:ext cx="3481014" cy="2258454"/>
          </a:xfrm>
          <a:prstGeom prst="rect">
            <a:avLst/>
          </a:prstGeom>
        </p:spPr>
      </p:pic>
      <p:pic>
        <p:nvPicPr>
          <p:cNvPr id="4" name="Imagen 3" descr="Forma&#10;&#10;El contenido generado por IA puede ser incorrecto.">
            <a:extLst>
              <a:ext uri="{FF2B5EF4-FFF2-40B4-BE49-F238E27FC236}">
                <a16:creationId xmlns:a16="http://schemas.microsoft.com/office/drawing/2014/main" id="{BE87B9E2-447A-F2E6-0AC5-58114DA1ED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6387" y="6246159"/>
            <a:ext cx="437818" cy="502791"/>
          </a:xfrm>
          <a:prstGeom prst="rect">
            <a:avLst/>
          </a:prstGeom>
        </p:spPr>
      </p:pic>
      <p:pic>
        <p:nvPicPr>
          <p:cNvPr id="5" name="Picture 4">
            <a:extLst>
              <a:ext uri="{FF2B5EF4-FFF2-40B4-BE49-F238E27FC236}">
                <a16:creationId xmlns:a16="http://schemas.microsoft.com/office/drawing/2014/main" id="{B6015127-0E61-6373-72A0-F472C19B70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32719" y="6251828"/>
            <a:ext cx="498222" cy="498222"/>
          </a:xfrm>
          <a:prstGeom prst="rect">
            <a:avLst/>
          </a:prstGeom>
          <a:noFill/>
          <a:extLst>
            <a:ext uri="{909E8E84-426E-40DD-AFC4-6F175D3DCCD1}">
              <a14:hiddenFill xmlns:a14="http://schemas.microsoft.com/office/drawing/2010/main">
                <a:solidFill>
                  <a:srgbClr val="FFFFFF"/>
                </a:solidFill>
              </a14:hiddenFill>
            </a:ext>
          </a:extLst>
        </p:spPr>
      </p:pic>
      <p:pic>
        <p:nvPicPr>
          <p:cNvPr id="23" name="Imagen 22" descr="Gráfico, Gráfico de dispersión&#10;&#10;El contenido generado por IA puede ser incorrecto.">
            <a:extLst>
              <a:ext uri="{FF2B5EF4-FFF2-40B4-BE49-F238E27FC236}">
                <a16:creationId xmlns:a16="http://schemas.microsoft.com/office/drawing/2014/main" id="{06278D6D-22E6-5567-153E-9EB1793F71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50291" y="1463858"/>
            <a:ext cx="2640668" cy="1752246"/>
          </a:xfrm>
          <a:prstGeom prst="rect">
            <a:avLst/>
          </a:prstGeom>
        </p:spPr>
      </p:pic>
    </p:spTree>
    <p:extLst>
      <p:ext uri="{BB962C8B-B14F-4D97-AF65-F5344CB8AC3E}">
        <p14:creationId xmlns:p14="http://schemas.microsoft.com/office/powerpoint/2010/main" val="115423762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2025_E-Poster Template_CLEAN" id="{0EBCCD38-EFA5-4A59-98E1-17915631503A}" vid="{43BEDF90-3C52-4D4C-AD5D-39E9BB777266}"/>
    </a:ext>
  </a:extLst>
</a:theme>
</file>

<file path=docProps/app.xml><?xml version="1.0" encoding="utf-8"?>
<Properties xmlns="http://schemas.openxmlformats.org/officeDocument/2006/extended-properties" xmlns:vt="http://schemas.openxmlformats.org/officeDocument/2006/docPropsVTypes">
  <Template>SnT2025_E-Poster Template_CLEAN_250702 - Copy</Template>
  <TotalTime>66</TotalTime>
  <Words>671</Words>
  <Application>Microsoft Office PowerPoint</Application>
  <PresentationFormat>Panorámica</PresentationFormat>
  <Paragraphs>42</Paragraphs>
  <Slides>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vt:i4>
      </vt:variant>
    </vt:vector>
  </HeadingPairs>
  <TitlesOfParts>
    <vt:vector size="7" baseType="lpstr">
      <vt:lpstr>Aptos</vt:lpstr>
      <vt:lpstr>Aptos Display</vt:lpstr>
      <vt:lpstr>Arial</vt:lpstr>
      <vt:lpstr>Cambria Math</vt:lpstr>
      <vt:lpstr>Office</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LEONEL COLLADO, JOTTIN MICHELE</dc:creator>
  <cp:lastModifiedBy>LEONEL COLLADO, JOTTIN MICHELE</cp:lastModifiedBy>
  <cp:revision>2</cp:revision>
  <dcterms:created xsi:type="dcterms:W3CDTF">2025-08-30T21:14:50Z</dcterms:created>
  <dcterms:modified xsi:type="dcterms:W3CDTF">2025-08-30T22:21:01Z</dcterms:modified>
</cp:coreProperties>
</file>