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48" d="100"/>
          <a:sy n="48" d="100"/>
        </p:scale>
        <p:origin x="869"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31.08.2025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1192233" y="1087230"/>
            <a:ext cx="10700252" cy="746575"/>
          </a:xfrm>
          <a:prstGeom prst="rect">
            <a:avLst/>
          </a:prstGeom>
          <a:noFill/>
        </p:spPr>
        <p:txBody>
          <a:bodyPr wrap="square" lIns="0" tIns="0" rIns="0" bIns="0" rtlCol="0" anchor="ctr">
            <a:noAutofit/>
          </a:bodyPr>
          <a:lstStyle/>
          <a:p>
            <a:pPr algn="ctr"/>
            <a:r>
              <a:rPr lang="en-US" sz="2900" b="1" dirty="0">
                <a:latin typeface="Arial" panose="020B0604020202020204" pitchFamily="34" charset="0"/>
                <a:cs typeface="Arial" panose="020B0604020202020204" pitchFamily="34" charset="0"/>
              </a:rPr>
              <a:t>The application of artificial intelligence in exploration seismology</a:t>
            </a:r>
            <a:endParaRPr lang="ru-RU" sz="2900" b="1" dirty="0">
              <a:latin typeface="Arial" panose="020B0604020202020204" pitchFamily="34" charset="0"/>
              <a:cs typeface="Arial" panose="020B0604020202020204" pitchFamily="34" charset="0"/>
            </a:endParaRPr>
          </a:p>
          <a:p>
            <a:pPr algn="ctr"/>
            <a:endParaRPr lang="en-GB" sz="28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379201" y="855554"/>
            <a:ext cx="812800" cy="231675"/>
          </a:xfrm>
          <a:prstGeom prst="rect">
            <a:avLst/>
          </a:prstGeom>
        </p:spPr>
        <p:txBody>
          <a:bodyPr lIns="0" tIns="0" rIns="0" bIns="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latin typeface="Arial" panose="020B0604020202020204" pitchFamily="34" charset="0"/>
                <a:cs typeface="Arial" panose="020B0604020202020204" pitchFamily="34" charset="0"/>
              </a:rPr>
              <a:t>P3.5-144</a:t>
            </a:r>
            <a:endParaRPr lang="ru-RU" sz="1400" b="1" dirty="0">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3744499" y="1948330"/>
            <a:ext cx="4768405" cy="497983"/>
          </a:xfrm>
          <a:prstGeom prst="rect">
            <a:avLst/>
          </a:prstGeom>
          <a:noFill/>
        </p:spPr>
        <p:txBody>
          <a:bodyPr wrap="square" lIns="0" tIns="0" rIns="0" bIns="0" rtlCol="0" anchor="ctr">
            <a:normAutofit fontScale="25000" lnSpcReduction="20000"/>
          </a:bodyPr>
          <a:lstStyle/>
          <a:p>
            <a:r>
              <a:rPr lang="en-US" sz="7600" b="1" i="1" dirty="0">
                <a:latin typeface="Arial" panose="020B0604020202020204" pitchFamily="34" charset="0"/>
                <a:cs typeface="Arial" panose="020B0604020202020204" pitchFamily="34" charset="0"/>
              </a:rPr>
              <a:t>Babayev G.R., </a:t>
            </a:r>
            <a:r>
              <a:rPr lang="en-US" sz="7600" b="1" i="1" dirty="0" err="1">
                <a:latin typeface="Arial" panose="020B0604020202020204" pitchFamily="34" charset="0"/>
                <a:cs typeface="Arial" panose="020B0604020202020204" pitchFamily="34" charset="0"/>
              </a:rPr>
              <a:t>Malikov</a:t>
            </a:r>
            <a:r>
              <a:rPr lang="en-US" sz="7600" b="1" i="1" dirty="0">
                <a:latin typeface="Arial" panose="020B0604020202020204" pitchFamily="34" charset="0"/>
                <a:cs typeface="Arial" panose="020B0604020202020204" pitchFamily="34" charset="0"/>
              </a:rPr>
              <a:t> R.I., Aliyev M.M</a:t>
            </a:r>
            <a:r>
              <a:rPr lang="en-US" sz="5800" b="1" i="1" dirty="0">
                <a:latin typeface="Arial" panose="020B0604020202020204" pitchFamily="34" charset="0"/>
                <a:cs typeface="Arial" panose="020B0604020202020204" pitchFamily="34" charset="0"/>
              </a:rPr>
              <a:t>.</a:t>
            </a:r>
            <a:endParaRPr lang="ru-RU" sz="5800" dirty="0">
              <a:latin typeface="Arial" panose="020B0604020202020204" pitchFamily="34" charset="0"/>
              <a:cs typeface="Arial" panose="020B0604020202020204" pitchFamily="34" charset="0"/>
            </a:endParaRPr>
          </a:p>
          <a:p>
            <a:pPr algn="ctr"/>
            <a:r>
              <a:rPr lang="en-GB" sz="1900" dirty="0">
                <a:solidFill>
                  <a:srgbClr val="1A3A64"/>
                </a:solidFill>
                <a:latin typeface="Arial" panose="020B0604020202020204" pitchFamily="34" charset="0"/>
                <a:cs typeface="Arial" panose="020B0604020202020204" pitchFamily="34" charset="0"/>
              </a:rPr>
              <a:t> </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914400" y="4388726"/>
            <a:ext cx="8706486" cy="1659129"/>
          </a:xfrm>
          <a:prstGeom prst="rect">
            <a:avLst/>
          </a:prstGeom>
          <a:noFill/>
        </p:spPr>
        <p:txBody>
          <a:bodyPr wrap="square" lIns="0" tIns="0" rIns="0" bIns="0" anchor="ctr" anchorCtr="0">
            <a:normAutofit fontScale="92500" lnSpcReduction="10000"/>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600" dirty="0">
              <a:solidFill>
                <a:srgbClr val="000000"/>
              </a:solidFill>
              <a:cs typeface="Times New Roman" panose="02020603050405020304" pitchFamily="18" charset="0"/>
            </a:endParaRPr>
          </a:p>
          <a:p>
            <a:r>
              <a:rPr lang="en-US" sz="2100" dirty="0"/>
              <a:t>This presentation provides an overview of how artificial intelligence (AI) is applied in exploration seismology, with a focus on seismic data processing, interpretation, and reservoir characterization. It highlights specific challenges and opportunities in Azerbaijan’s Caspian Basin, showcasing how AI can enhance efficiency, reduce costs, and improve subsurface imaging.</a:t>
            </a:r>
            <a:endParaRPr lang="en-GB" sz="2100" dirty="0"/>
          </a:p>
          <a:p>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1192233" y="2726684"/>
            <a:ext cx="6364267" cy="594632"/>
          </a:xfrm>
          <a:prstGeom prst="rect">
            <a:avLst/>
          </a:prstGeom>
          <a:noFill/>
        </p:spPr>
        <p:txBody>
          <a:bodyPr wrap="square" lIns="0" tIns="0" rIns="0" bIns="0" rtlCol="0" anchor="ctr">
            <a:no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pPr algn="ctr"/>
            <a:r>
              <a:rPr lang="en-US" sz="2000" dirty="0"/>
              <a:t>Geology and Geophysics Institute</a:t>
            </a:r>
          </a:p>
          <a:p>
            <a:pPr algn="ctr"/>
            <a:r>
              <a:rPr lang="en-US" sz="2000" dirty="0"/>
              <a:t>Ministry of Science and Education of Azerbaijan</a:t>
            </a:r>
            <a:endParaRPr lang="de-AT" sz="20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44806" y="2726684"/>
            <a:ext cx="2296673" cy="596059"/>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187155" y="678756"/>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3244499" y="122798"/>
            <a:ext cx="7471126" cy="246221"/>
          </a:xfrm>
          <a:prstGeom prst="rect">
            <a:avLst/>
          </a:prstGeom>
          <a:noFill/>
        </p:spPr>
        <p:txBody>
          <a:bodyPr wrap="square" lIns="0" tIns="0" rIns="0" bIns="0"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The application of artificial intelligence in exploration seismology</a:t>
            </a:r>
            <a:endParaRPr lang="ru-RU" sz="1600" b="1"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D656F5E4-585E-076C-B7B6-EF5A15DC6B52}"/>
              </a:ext>
            </a:extLst>
          </p:cNvPr>
          <p:cNvSpPr txBox="1"/>
          <p:nvPr/>
        </p:nvSpPr>
        <p:spPr>
          <a:xfrm>
            <a:off x="256559" y="1071358"/>
            <a:ext cx="3798000" cy="2585323"/>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Exploration seismology plays a vital role in hydrocarbon exploration and development, particularly in Azerbaijan’s Caspian Basin, </a:t>
            </a:r>
            <a:r>
              <a:rPr lang="en-US" dirty="0" err="1"/>
              <a:t>Absheron</a:t>
            </a:r>
            <a:r>
              <a:rPr lang="en-US" dirty="0"/>
              <a:t> Peninsula, and Kura Depression. However, traditional seismic methods face major challenges, including vast data volumes, low signal-to-noise ratios, and the complexity of subsurface structures such as salt tectonics. Artificial intelligence (AI) has emerged as a transformative approach, offering new opportunities for improved accuracy, efficiency, and cost reduction in exploration workflows.</a:t>
            </a:r>
            <a:endParaRPr lang="de-AT" dirty="0"/>
          </a:p>
        </p:txBody>
      </p:sp>
      <p:sp>
        <p:nvSpPr>
          <p:cNvPr id="13" name="TextBox 3">
            <a:extLst>
              <a:ext uri="{FF2B5EF4-FFF2-40B4-BE49-F238E27FC236}">
                <a16:creationId xmlns:a16="http://schemas.microsoft.com/office/drawing/2014/main" id="{0B56D095-DF7C-7F75-ACDC-26C9BCA82DBD}"/>
              </a:ext>
            </a:extLst>
          </p:cNvPr>
          <p:cNvSpPr txBox="1"/>
          <p:nvPr/>
        </p:nvSpPr>
        <p:spPr>
          <a:xfrm>
            <a:off x="4196997" y="1471854"/>
            <a:ext cx="3940439" cy="3447098"/>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In this study, AI techniques—ranging from machine learning algorithms to deep learning architectures such as convolutional neural networks—are applied to seismic reflection profiles, well logs, and geological models from Azerbaijan. Key workflows include:</a:t>
            </a:r>
          </a:p>
          <a:p>
            <a:r>
              <a:rPr lang="en-US" sz="1400" b="1" dirty="0">
                <a:latin typeface="Arial" panose="020B0604020202020204" pitchFamily="34" charset="0"/>
                <a:cs typeface="Arial" panose="020B0604020202020204" pitchFamily="34" charset="0"/>
              </a:rPr>
              <a:t>Seismic data denoising</a:t>
            </a:r>
            <a:r>
              <a:rPr lang="en-US" sz="1400" dirty="0">
                <a:latin typeface="Arial" panose="020B0604020202020204" pitchFamily="34" charset="0"/>
                <a:cs typeface="Arial" panose="020B0604020202020204" pitchFamily="34" charset="0"/>
              </a:rPr>
              <a:t> to enhance weak signals.</a:t>
            </a:r>
          </a:p>
          <a:p>
            <a:r>
              <a:rPr lang="en-US" sz="1400" b="1" dirty="0">
                <a:latin typeface="Arial" panose="020B0604020202020204" pitchFamily="34" charset="0"/>
                <a:cs typeface="Arial" panose="020B0604020202020204" pitchFamily="34" charset="0"/>
              </a:rPr>
              <a:t>Automated fault and horizon detection</a:t>
            </a:r>
            <a:r>
              <a:rPr lang="en-US" sz="1400" dirty="0">
                <a:latin typeface="Arial" panose="020B0604020202020204" pitchFamily="34" charset="0"/>
                <a:cs typeface="Arial" panose="020B0604020202020204" pitchFamily="34" charset="0"/>
              </a:rPr>
              <a:t> for faster and more reliable structural mapping.</a:t>
            </a:r>
          </a:p>
          <a:p>
            <a:r>
              <a:rPr lang="en-US" sz="1400" b="1" dirty="0">
                <a:latin typeface="Arial" panose="020B0604020202020204" pitchFamily="34" charset="0"/>
                <a:cs typeface="Arial" panose="020B0604020202020204" pitchFamily="34" charset="0"/>
              </a:rPr>
              <a:t>Seismic facies classification and lithology prediction</a:t>
            </a:r>
            <a:r>
              <a:rPr lang="en-US" sz="1400" dirty="0">
                <a:latin typeface="Arial" panose="020B0604020202020204" pitchFamily="34" charset="0"/>
                <a:cs typeface="Arial" panose="020B0604020202020204" pitchFamily="34" charset="0"/>
              </a:rPr>
              <a:t> using supervised learning.</a:t>
            </a:r>
          </a:p>
          <a:p>
            <a:r>
              <a:rPr lang="en-US" sz="1400" b="1" dirty="0">
                <a:latin typeface="Arial" panose="020B0604020202020204" pitchFamily="34" charset="0"/>
                <a:cs typeface="Arial" panose="020B0604020202020204" pitchFamily="34" charset="0"/>
              </a:rPr>
              <a:t>Velocity model building</a:t>
            </a:r>
            <a:r>
              <a:rPr lang="en-US" sz="1400" dirty="0">
                <a:latin typeface="Arial" panose="020B0604020202020204" pitchFamily="34" charset="0"/>
                <a:cs typeface="Arial" panose="020B0604020202020204" pitchFamily="34" charset="0"/>
              </a:rPr>
              <a:t> accelerated with AI-driven inversion techniques.</a:t>
            </a:r>
          </a:p>
          <a:p>
            <a:r>
              <a:rPr lang="en-US" sz="1400" b="1" dirty="0">
                <a:latin typeface="Arial" panose="020B0604020202020204" pitchFamily="34" charset="0"/>
                <a:cs typeface="Arial" panose="020B0604020202020204" pitchFamily="34" charset="0"/>
              </a:rPr>
              <a:t>Reservoir characterization</a:t>
            </a:r>
            <a:r>
              <a:rPr lang="en-US" sz="1400" dirty="0">
                <a:latin typeface="Arial" panose="020B0604020202020204" pitchFamily="34" charset="0"/>
                <a:cs typeface="Arial" panose="020B0604020202020204" pitchFamily="34" charset="0"/>
              </a:rPr>
              <a:t> integrating seismic attributes and well-log data.</a:t>
            </a:r>
          </a:p>
        </p:txBody>
      </p:sp>
      <p:sp>
        <p:nvSpPr>
          <p:cNvPr id="14" name="TextBox 3">
            <a:extLst>
              <a:ext uri="{FF2B5EF4-FFF2-40B4-BE49-F238E27FC236}">
                <a16:creationId xmlns:a16="http://schemas.microsoft.com/office/drawing/2014/main" id="{0BB73BE2-FF77-1E00-9052-628439D08470}"/>
              </a:ext>
            </a:extLst>
          </p:cNvPr>
          <p:cNvSpPr txBox="1"/>
          <p:nvPr/>
        </p:nvSpPr>
        <p:spPr>
          <a:xfrm>
            <a:off x="8279873" y="2273530"/>
            <a:ext cx="3798000" cy="3016210"/>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The integration of AI in exploration seismology demonstrates clear advantages in Azerbaijan’s geological context:</a:t>
            </a:r>
          </a:p>
          <a:p>
            <a:r>
              <a:rPr lang="en-US" sz="1400" dirty="0">
                <a:latin typeface="Arial" panose="020B0604020202020204" pitchFamily="34" charset="0"/>
                <a:cs typeface="Arial" panose="020B0604020202020204" pitchFamily="34" charset="0"/>
              </a:rPr>
              <a:t>Improved seismic imaging beneath salt domes and complex tectonic zones.</a:t>
            </a:r>
          </a:p>
          <a:p>
            <a:r>
              <a:rPr lang="en-US" sz="1400" dirty="0">
                <a:latin typeface="Arial" panose="020B0604020202020204" pitchFamily="34" charset="0"/>
                <a:cs typeface="Arial" panose="020B0604020202020204" pitchFamily="34" charset="0"/>
              </a:rPr>
              <a:t>Faster and more accurate identification of faults, horizons, and hydrocarbon traps.</a:t>
            </a:r>
          </a:p>
          <a:p>
            <a:r>
              <a:rPr lang="en-US" sz="1400" dirty="0">
                <a:latin typeface="Arial" panose="020B0604020202020204" pitchFamily="34" charset="0"/>
                <a:cs typeface="Arial" panose="020B0604020202020204" pitchFamily="34" charset="0"/>
              </a:rPr>
              <a:t>Enhanced prediction of reservoir quality, including porosity and fluid distribution.</a:t>
            </a:r>
          </a:p>
          <a:p>
            <a:r>
              <a:rPr lang="en-US" sz="1400" dirty="0">
                <a:latin typeface="Arial" panose="020B0604020202020204" pitchFamily="34" charset="0"/>
                <a:cs typeface="Arial" panose="020B0604020202020204" pitchFamily="34" charset="0"/>
              </a:rPr>
              <a:t>Reduced uncertainty in exploration decisions, leading to fewer dry wells and optimized drilling strategies.</a:t>
            </a:r>
          </a:p>
          <a:p>
            <a:r>
              <a:rPr lang="en-US" sz="1400" dirty="0">
                <a:latin typeface="Arial" panose="020B0604020202020204" pitchFamily="34" charset="0"/>
                <a:cs typeface="Arial" panose="020B0604020202020204" pitchFamily="34" charset="0"/>
              </a:rPr>
              <a:t>Lower exploration costs, which is particularly significant for offshore Caspian projects.</a:t>
            </a:r>
          </a:p>
        </p:txBody>
      </p:sp>
      <p:sp>
        <p:nvSpPr>
          <p:cNvPr id="3" name="TextBox 3">
            <a:extLst>
              <a:ext uri="{FF2B5EF4-FFF2-40B4-BE49-F238E27FC236}">
                <a16:creationId xmlns:a16="http://schemas.microsoft.com/office/drawing/2014/main" id="{8AC015EC-7085-FFC6-ED5E-2B0F1E838440}"/>
              </a:ext>
            </a:extLst>
          </p:cNvPr>
          <p:cNvSpPr txBox="1"/>
          <p:nvPr/>
        </p:nvSpPr>
        <p:spPr>
          <a:xfrm>
            <a:off x="4196998" y="723805"/>
            <a:ext cx="2889601" cy="263498"/>
          </a:xfrm>
          <a:prstGeom prst="rect">
            <a:avLst/>
          </a:prstGeom>
          <a:noFill/>
        </p:spPr>
        <p:txBody>
          <a:bodyPr wrap="square" lIns="0" tIns="0" rIns="0" bIns="0" rtlCol="0" anchor="t">
            <a:normAutofit/>
          </a:bodyPr>
          <a:lstStyle/>
          <a:p>
            <a:r>
              <a:rPr lang="en-US" sz="1200" b="1" i="1" dirty="0">
                <a:latin typeface="Arial" panose="020B0604020202020204" pitchFamily="34" charset="0"/>
                <a:cs typeface="Arial" panose="020B0604020202020204" pitchFamily="34" charset="0"/>
              </a:rPr>
              <a:t>Babayev G.R., </a:t>
            </a:r>
            <a:r>
              <a:rPr lang="en-US" sz="1200" b="1" i="1" dirty="0" err="1">
                <a:latin typeface="Arial" panose="020B0604020202020204" pitchFamily="34" charset="0"/>
                <a:cs typeface="Arial" panose="020B0604020202020204" pitchFamily="34" charset="0"/>
              </a:rPr>
              <a:t>Malikov</a:t>
            </a:r>
            <a:r>
              <a:rPr lang="en-US" sz="1200" b="1" i="1" dirty="0">
                <a:latin typeface="Arial" panose="020B0604020202020204" pitchFamily="34" charset="0"/>
                <a:cs typeface="Arial" panose="020B0604020202020204" pitchFamily="34" charset="0"/>
              </a:rPr>
              <a:t> R.I., Aliyev M.M</a:t>
            </a:r>
            <a:endParaRPr lang="en-US" sz="1200" dirty="0">
              <a:solidFill>
                <a:srgbClr val="1A3A64"/>
              </a:solidFill>
              <a:latin typeface="Arial" panose="020B0604020202020204" pitchFamily="34" charset="0"/>
              <a:cs typeface="Arial" panose="020B0604020202020204" pitchFamily="34" charset="0"/>
            </a:endParaRPr>
          </a:p>
          <a:p>
            <a:endParaRPr lang="en-AT"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419699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en-AT" sz="1400" dirty="0">
              <a:solidFill>
                <a:srgbClr val="1A3A64"/>
              </a:solidFill>
            </a:endParaRPr>
          </a:p>
        </p:txBody>
      </p:sp>
      <p:sp>
        <p:nvSpPr>
          <p:cNvPr id="9" name="Title 1">
            <a:extLst>
              <a:ext uri="{FF2B5EF4-FFF2-40B4-BE49-F238E27FC236}">
                <a16:creationId xmlns:a16="http://schemas.microsoft.com/office/drawing/2014/main" id="{8A07ACA4-64C2-C205-3708-32A126EF5FD2}"/>
              </a:ext>
            </a:extLst>
          </p:cNvPr>
          <p:cNvSpPr txBox="1">
            <a:spLocks/>
          </p:cNvSpPr>
          <p:nvPr/>
        </p:nvSpPr>
        <p:spPr>
          <a:xfrm>
            <a:off x="9759852" y="2095105"/>
            <a:ext cx="1215702" cy="179882"/>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en-AT" sz="1400" dirty="0">
              <a:solidFill>
                <a:srgbClr val="1A3A64"/>
              </a:solidFill>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9338513" y="5140510"/>
            <a:ext cx="1637041" cy="453314"/>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en-AT" sz="1400" b="1" dirty="0">
              <a:solidFill>
                <a:srgbClr val="1A3A64"/>
              </a:solidFill>
            </a:endParaRPr>
          </a:p>
        </p:txBody>
      </p:sp>
      <p:sp>
        <p:nvSpPr>
          <p:cNvPr id="18" name="TextBox 3">
            <a:extLst>
              <a:ext uri="{FF2B5EF4-FFF2-40B4-BE49-F238E27FC236}">
                <a16:creationId xmlns:a16="http://schemas.microsoft.com/office/drawing/2014/main" id="{33F41545-26F7-7C17-25FD-9E0AB4018277}"/>
              </a:ext>
            </a:extLst>
          </p:cNvPr>
          <p:cNvSpPr txBox="1"/>
          <p:nvPr/>
        </p:nvSpPr>
        <p:spPr>
          <a:xfrm>
            <a:off x="8403108" y="5493761"/>
            <a:ext cx="3912127" cy="1508105"/>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AI has strong potential to transform exploration seismology in Azerbaijan, providing higher accuracy and efficiency. AI offers significant long-term benefits.  Future developments include real-time seismic monitoring, cloud-based AI models, and expansion into CO₂ storage and geohazard risk assessment. </a:t>
            </a:r>
            <a:endParaRPr lang="ru-RU"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3"/>
          <a:stretch>
            <a:fillRect/>
          </a:stretch>
        </p:blipFill>
        <p:spPr>
          <a:xfrm>
            <a:off x="6385953" y="6329976"/>
            <a:ext cx="1751483" cy="429154"/>
          </a:xfrm>
          <a:prstGeom prst="rect">
            <a:avLst/>
          </a:prstGeom>
        </p:spPr>
      </p:pic>
      <p:sp>
        <p:nvSpPr>
          <p:cNvPr id="19" name="Title 1">
            <a:extLst>
              <a:ext uri="{FF2B5EF4-FFF2-40B4-BE49-F238E27FC236}">
                <a16:creationId xmlns:a16="http://schemas.microsoft.com/office/drawing/2014/main" id="{3052BF12-C8A3-4142-AEA1-C3F93703E0F2}"/>
              </a:ext>
            </a:extLst>
          </p:cNvPr>
          <p:cNvSpPr txBox="1">
            <a:spLocks/>
          </p:cNvSpPr>
          <p:nvPr/>
        </p:nvSpPr>
        <p:spPr>
          <a:xfrm>
            <a:off x="11379201" y="855554"/>
            <a:ext cx="812800" cy="231675"/>
          </a:xfrm>
          <a:prstGeom prst="rect">
            <a:avLst/>
          </a:prstGeom>
        </p:spPr>
        <p:txBody>
          <a:bodyPr lIns="0" tIns="0" rIns="0" bIns="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latin typeface="Arial" panose="020B0604020202020204" pitchFamily="34" charset="0"/>
                <a:cs typeface="Arial" panose="020B0604020202020204" pitchFamily="34" charset="0"/>
              </a:rPr>
              <a:t>P3.5-144</a:t>
            </a:r>
            <a:endParaRPr lang="ru-RU" sz="1400" b="1" dirty="0">
              <a:latin typeface="Arial" panose="020B0604020202020204" pitchFamily="34" charset="0"/>
              <a:cs typeface="Arial" panose="020B0604020202020204" pitchFamily="34" charset="0"/>
            </a:endParaRPr>
          </a:p>
        </p:txBody>
      </p:sp>
      <p:pic>
        <p:nvPicPr>
          <p:cNvPr id="15" name="Рисунок 14">
            <a:extLst>
              <a:ext uri="{FF2B5EF4-FFF2-40B4-BE49-F238E27FC236}">
                <a16:creationId xmlns:a16="http://schemas.microsoft.com/office/drawing/2014/main" id="{FB08E5F9-27CD-4C0A-911B-2F92A48C9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59" y="3780702"/>
            <a:ext cx="3798001" cy="2368165"/>
          </a:xfrm>
          <a:prstGeom prst="rect">
            <a:avLst/>
          </a:prstGeom>
        </p:spPr>
      </p:pic>
      <p:pic>
        <p:nvPicPr>
          <p:cNvPr id="21" name="Рисунок 20">
            <a:extLst>
              <a:ext uri="{FF2B5EF4-FFF2-40B4-BE49-F238E27FC236}">
                <a16:creationId xmlns:a16="http://schemas.microsoft.com/office/drawing/2014/main" id="{2FA0071C-8E12-42D3-8958-56AB9E9C5CB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76941" y="4613978"/>
            <a:ext cx="2307108" cy="1343544"/>
          </a:xfrm>
          <a:prstGeom prst="rect">
            <a:avLst/>
          </a:prstGeom>
          <a:noFill/>
        </p:spPr>
      </p:pic>
      <p:pic>
        <p:nvPicPr>
          <p:cNvPr id="20" name="Рисунок 19">
            <a:extLst>
              <a:ext uri="{FF2B5EF4-FFF2-40B4-BE49-F238E27FC236}">
                <a16:creationId xmlns:a16="http://schemas.microsoft.com/office/drawing/2014/main" id="{827B7925-CC11-46AD-95A5-D391EBB56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7259" y="6219380"/>
            <a:ext cx="1727201" cy="539750"/>
          </a:xfrm>
          <a:prstGeom prst="rect">
            <a:avLst/>
          </a:prstGeom>
        </p:spPr>
      </p:pic>
      <p:pic>
        <p:nvPicPr>
          <p:cNvPr id="24" name="Рисунок 23">
            <a:extLst>
              <a:ext uri="{FF2B5EF4-FFF2-40B4-BE49-F238E27FC236}">
                <a16:creationId xmlns:a16="http://schemas.microsoft.com/office/drawing/2014/main" id="{6AC20FF7-6CEA-4C8C-AE5E-5F5590375A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8587" y="5556001"/>
            <a:ext cx="1450605" cy="453314"/>
          </a:xfrm>
          <a:prstGeom prst="rect">
            <a:avLst/>
          </a:prstGeom>
        </p:spPr>
      </p:pic>
      <p:pic>
        <p:nvPicPr>
          <p:cNvPr id="25" name="Рисунок 24">
            <a:extLst>
              <a:ext uri="{FF2B5EF4-FFF2-40B4-BE49-F238E27FC236}">
                <a16:creationId xmlns:a16="http://schemas.microsoft.com/office/drawing/2014/main" id="{45E2D461-CD0F-4304-8A7A-8726F640D207}"/>
              </a:ext>
            </a:extLst>
          </p:cNvPr>
          <p:cNvPicPr>
            <a:picLocks noChangeAspect="1"/>
          </p:cNvPicPr>
          <p:nvPr/>
        </p:nvPicPr>
        <p:blipFill>
          <a:blip r:embed="rId8"/>
          <a:stretch>
            <a:fillRect/>
          </a:stretch>
        </p:blipFill>
        <p:spPr>
          <a:xfrm>
            <a:off x="8419100" y="829517"/>
            <a:ext cx="2953646" cy="1239992"/>
          </a:xfrm>
          <a:prstGeom prst="rect">
            <a:avLst/>
          </a:prstGeom>
        </p:spPr>
      </p:pic>
      <p:sp>
        <p:nvSpPr>
          <p:cNvPr id="27" name="TextBox 3">
            <a:extLst>
              <a:ext uri="{FF2B5EF4-FFF2-40B4-BE49-F238E27FC236}">
                <a16:creationId xmlns:a16="http://schemas.microsoft.com/office/drawing/2014/main" id="{32B0EAC0-7646-40F0-8F81-5A6D6E5975F4}"/>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p>
        </p:txBody>
      </p:sp>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3.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212</TotalTime>
  <Words>463</Words>
  <Application>Microsoft Office PowerPoint</Application>
  <PresentationFormat>Широкоэкранный</PresentationFormat>
  <Paragraphs>34</Paragraphs>
  <Slides>2</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vt:i4>
      </vt:variant>
    </vt:vector>
  </HeadingPairs>
  <TitlesOfParts>
    <vt:vector size="6" baseType="lpstr">
      <vt:lpstr>Aptos</vt:lpstr>
      <vt:lpstr>Aptos Display</vt:lpstr>
      <vt:lpstr>Arial</vt:lpstr>
      <vt:lpstr>Office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HASSANI Hossein</dc:creator>
  <cp:lastModifiedBy>Пользователь</cp:lastModifiedBy>
  <cp:revision>29</cp:revision>
  <dcterms:created xsi:type="dcterms:W3CDTF">2025-06-09T12:44:39Z</dcterms:created>
  <dcterms:modified xsi:type="dcterms:W3CDTF">2025-08-30T20:42:35Z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