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A64"/>
    <a:srgbClr val="C9CBC6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>
        <p:scale>
          <a:sx n="90" d="100"/>
          <a:sy n="90" d="100"/>
        </p:scale>
        <p:origin x="-1618" y="-1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D5AE4295-86D6-0ED9-4F2B-A8BCD338E5F5}"/>
              </a:ext>
            </a:extLst>
          </p:cNvPr>
          <p:cNvSpPr txBox="1"/>
          <p:nvPr/>
        </p:nvSpPr>
        <p:spPr>
          <a:xfrm>
            <a:off x="7294197" y="6525771"/>
            <a:ext cx="379800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This presentation has been generated for illustration purposes only</a:t>
            </a:r>
          </a:p>
        </p:txBody>
      </p:sp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2238375" y="1293536"/>
            <a:ext cx="9184484" cy="468340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Exploration seismology = key tool for hydrocarbon and mineral resource exploration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Challenges: huge datasets, complex noise, ambiguous interpretation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AI = emerging solution to enhance accuracy and efficiency</a:t>
            </a:r>
          </a:p>
          <a:p>
            <a:pPr marL="285750" indent="-285750">
              <a:buFont typeface="Arial"/>
              <a:buChar char="•"/>
            </a:pPr>
            <a:endParaRPr lang="en-GB" sz="1400" dirty="0">
              <a:solidFill>
                <a:srgbClr val="1A3A64"/>
              </a:solidFill>
              <a:latin typeface="Arial"/>
              <a:cs typeface="Arial"/>
            </a:endParaRPr>
          </a:p>
          <a:p>
            <a:r>
              <a:rPr lang="en-US" sz="1400" dirty="0"/>
              <a:t>Why Artificial Intelligence?</a:t>
            </a:r>
            <a:endParaRPr lang="en-GB" sz="1400" dirty="0">
              <a:solidFill>
                <a:srgbClr val="1A3A6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Handles large, multidimensional seismic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Learns hidden patterns beyond statistical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Improves prediction of subsurface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Reduces human bias in interpretation</a:t>
            </a:r>
          </a:p>
          <a:p>
            <a:pPr>
              <a:lnSpc>
                <a:spcPct val="200000"/>
              </a:lnSpc>
              <a:buClr>
                <a:srgbClr val="1A3A64"/>
              </a:buClr>
            </a:pPr>
            <a:r>
              <a:rPr lang="en-US" sz="1400" dirty="0"/>
              <a:t>AI Techniques in Seismology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Machine Learning (ML): pattern recognition,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Deep Learning (DL): CNNs for seismic 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Fuzzy Logic &amp; Expert Systems: uncertainty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Reinforcement Learning: optimizing seismic acquisition</a:t>
            </a:r>
          </a:p>
          <a:p>
            <a:pPr>
              <a:lnSpc>
                <a:spcPct val="200000"/>
              </a:lnSpc>
              <a:buClr>
                <a:srgbClr val="1A3A64"/>
              </a:buClr>
            </a:pPr>
            <a:r>
              <a:rPr lang="en-US" sz="1400" dirty="0"/>
              <a:t>Case of Azerbaijan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Rich petroleum geology: Caspian Basin, </a:t>
            </a:r>
            <a:r>
              <a:rPr lang="en-US" sz="1400" dirty="0" err="1"/>
              <a:t>Absheron</a:t>
            </a:r>
            <a:r>
              <a:rPr lang="en-US" sz="1400" dirty="0"/>
              <a:t> peninsula, Kur Depression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Challenges: salt tectonics, exploration costs, complex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AI potential: hydrocarbon trap identification, imaging under salt domes, reservoir quality prediction</a:t>
            </a:r>
          </a:p>
          <a:p>
            <a:pPr>
              <a:lnSpc>
                <a:spcPct val="200000"/>
              </a:lnSpc>
              <a:buClr>
                <a:srgbClr val="1A3A64"/>
              </a:buClr>
            </a:pPr>
            <a:r>
              <a:rPr lang="en-US" sz="1400" dirty="0"/>
              <a:t>AI Studies in Azerbaijan</a:t>
            </a:r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ANN-based ground motion models</a:t>
            </a: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Neural networks for seismic attributes</a:t>
            </a: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ML models: velocity prediction in offshore Caspian</a:t>
            </a: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Ongoing research: deep learning for reservoir characterization</a:t>
            </a:r>
            <a:endParaRPr lang="ru-RU" sz="1400" dirty="0"/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application of artificial intelligence in exploration seismology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A2FFD37-1476-A53F-898D-D39F28A06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89" y="6093059"/>
            <a:ext cx="1885215" cy="504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6320F85-BD73-437A-9D81-ABEC22D74954}"/>
              </a:ext>
            </a:extLst>
          </p:cNvPr>
          <p:cNvSpPr txBox="1">
            <a:spLocks/>
          </p:cNvSpPr>
          <p:nvPr/>
        </p:nvSpPr>
        <p:spPr>
          <a:xfrm>
            <a:off x="11379201" y="855554"/>
            <a:ext cx="812800" cy="2316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P3.5-144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91A81E-C7B4-4064-9EF3-BC1734A36F2B}"/>
              </a:ext>
            </a:extLst>
          </p:cNvPr>
          <p:cNvSpPr/>
          <p:nvPr/>
        </p:nvSpPr>
        <p:spPr>
          <a:xfrm>
            <a:off x="4782064" y="589896"/>
            <a:ext cx="4411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Babayev G.R.,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Malikov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R.I., Aliyev M.M.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26">
            <a:extLst>
              <a:ext uri="{FF2B5EF4-FFF2-40B4-BE49-F238E27FC236}">
                <a16:creationId xmlns:a16="http://schemas.microsoft.com/office/drawing/2014/main" id="{E79A6E9E-AB5F-4943-9190-77B95DF0349C}"/>
              </a:ext>
            </a:extLst>
          </p:cNvPr>
          <p:cNvSpPr txBox="1"/>
          <p:nvPr/>
        </p:nvSpPr>
        <p:spPr>
          <a:xfrm>
            <a:off x="3058185" y="698922"/>
            <a:ext cx="6364267" cy="5946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200" dirty="0"/>
              <a:t>Geology and Geophysics Institute</a:t>
            </a:r>
          </a:p>
          <a:p>
            <a:pPr algn="ctr"/>
            <a:r>
              <a:rPr lang="en-US" sz="1200" dirty="0"/>
              <a:t>Ministry of Science and Education of Azerbaijan</a:t>
            </a:r>
            <a:endParaRPr lang="de-AT" sz="1200" dirty="0"/>
          </a:p>
        </p:txBody>
      </p:sp>
      <p:pic>
        <p:nvPicPr>
          <p:cNvPr id="20" name="Picture 2" descr="researchgate.net/figure/...">
            <a:extLst>
              <a:ext uri="{FF2B5EF4-FFF2-40B4-BE49-F238E27FC236}">
                <a16:creationId xmlns:a16="http://schemas.microsoft.com/office/drawing/2014/main" id="{CFA655C8-2771-44EB-9A1D-3CF8BDC0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096" y="2366452"/>
            <a:ext cx="3205904" cy="363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864F42-40EF-43B2-9EC9-7B40BA6FBE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778" y="715595"/>
            <a:ext cx="2540897" cy="158432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D554ECC-93D6-40C5-839D-6EC1D69F9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7" y="1743132"/>
            <a:ext cx="1837592" cy="19436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80B1060-38DA-4B2D-BDB5-0174EBC20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733" y="3903371"/>
            <a:ext cx="3149600" cy="93913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2B2E910-EE2F-47BE-9CF2-A97173CE42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4744" y="4521591"/>
            <a:ext cx="2305050" cy="13264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6DE525-FD2E-41BD-A5BA-E16B6F460C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774" y="2429934"/>
            <a:ext cx="1936106" cy="18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Lightning Talk Template_CLEAN_250627_dr 3_FN" id="{506A7A28-3A96-48F3-B9F5-A7AF7546958D}" vid="{AC3700E0-E2A9-4A04-8C0A-BB56C749F82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C10656680304EA4A371A737EC296E" ma:contentTypeVersion="13" ma:contentTypeDescription="Create a new document." ma:contentTypeScope="" ma:versionID="11f42e4868807888b35289107d1404d8">
  <xsd:schema xmlns:xsd="http://www.w3.org/2001/XMLSchema" xmlns:xs="http://www.w3.org/2001/XMLSchema" xmlns:p="http://schemas.microsoft.com/office/2006/metadata/properties" xmlns:ns2="dee43835-892f-4438-b97f-a194acad537d" xmlns:ns3="92ea592d-9254-4852-90b7-7d20b5286f68" targetNamespace="http://schemas.microsoft.com/office/2006/metadata/properties" ma:root="true" ma:fieldsID="a733c18ec0ca6fc540137f3b391bd7b8" ns2:_="" ns3:_="">
    <xsd:import namespace="dee43835-892f-4438-b97f-a194acad537d"/>
    <xsd:import namespace="92ea592d-9254-4852-90b7-7d20b5286f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43835-892f-4438-b97f-a194acad5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a592d-9254-4852-90b7-7d20b5286f6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84da7c0-8a0d-42fa-a26f-7bb62f36dfe9}" ma:internalName="TaxCatchAll" ma:showField="CatchAllData" ma:web="92ea592d-9254-4852-90b7-7d20b5286f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43835-892f-4438-b97f-a194acad537d">
      <Terms xmlns="http://schemas.microsoft.com/office/infopath/2007/PartnerControls"/>
    </lcf76f155ced4ddcb4097134ff3c332f>
    <TaxCatchAll xmlns="92ea592d-9254-4852-90b7-7d20b5286f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9224B2-52BE-48E6-85D5-CBC2DE85D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e43835-892f-4438-b97f-a194acad537d"/>
    <ds:schemaRef ds:uri="92ea592d-9254-4852-90b7-7d20b5286f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5DA042-D6BE-4CE2-944D-99D38DC3508E}">
  <ds:schemaRefs>
    <ds:schemaRef ds:uri="http://schemas.microsoft.com/office/2006/metadata/properties"/>
    <ds:schemaRef ds:uri="http://schemas.microsoft.com/office/infopath/2007/PartnerControls"/>
    <ds:schemaRef ds:uri="dee43835-892f-4438-b97f-a194acad537d"/>
    <ds:schemaRef ds:uri="92ea592d-9254-4852-90b7-7d20b5286f68"/>
  </ds:schemaRefs>
</ds:datastoreItem>
</file>

<file path=customXml/itemProps3.xml><?xml version="1.0" encoding="utf-8"?>
<ds:datastoreItem xmlns:ds="http://schemas.openxmlformats.org/officeDocument/2006/customXml" ds:itemID="{A84CB18E-B747-4B9D-BD57-25F78A284C2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Example_with_CTBTO_Logo</Template>
  <TotalTime>90</TotalTime>
  <Words>208</Words>
  <Application>Microsoft Office PowerPoint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Kabel LT Std Book</vt:lpstr>
      <vt:lpstr>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KRYSTA Monika</dc:creator>
  <cp:lastModifiedBy>Пользователь</cp:lastModifiedBy>
  <cp:revision>12</cp:revision>
  <dcterms:created xsi:type="dcterms:W3CDTF">2025-07-01T09:27:21Z</dcterms:created>
  <dcterms:modified xsi:type="dcterms:W3CDTF">2025-08-29T22:05:42Z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0x01010032AC10656680304EA4A371A737EC296E</vt:lpwstr>
  </property>
</Properties>
</file>