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BC6"/>
    <a:srgbClr val="1A3A64"/>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02" d="100"/>
          <a:sy n="102" d="100"/>
        </p:scale>
        <p:origin x="84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Braden" userId="765a254e-c613-402e-adbd-ff0ba2536e10" providerId="ADAL" clId="{08FD4E01-A774-4D6A-81A3-E9A3E40FF786}"/>
    <pc:docChg chg="custSel modSld">
      <pc:chgData name="WALSH Braden" userId="765a254e-c613-402e-adbd-ff0ba2536e10" providerId="ADAL" clId="{08FD4E01-A774-4D6A-81A3-E9A3E40FF786}" dt="2025-08-20T11:11:30.952" v="25" actId="478"/>
      <pc:docMkLst>
        <pc:docMk/>
      </pc:docMkLst>
      <pc:sldChg chg="delSp modSp mod">
        <pc:chgData name="WALSH Braden" userId="765a254e-c613-402e-adbd-ff0ba2536e10" providerId="ADAL" clId="{08FD4E01-A774-4D6A-81A3-E9A3E40FF786}" dt="2025-08-20T11:11:30.952" v="25" actId="478"/>
        <pc:sldMkLst>
          <pc:docMk/>
          <pc:sldMk cId="3649860611" sldId="256"/>
        </pc:sldMkLst>
        <pc:spChg chg="mod">
          <ac:chgData name="WALSH Braden" userId="765a254e-c613-402e-adbd-ff0ba2536e10" providerId="ADAL" clId="{08FD4E01-A774-4D6A-81A3-E9A3E40FF786}" dt="2025-08-20T11:04:38.799" v="15" actId="20577"/>
          <ac:spMkLst>
            <pc:docMk/>
            <pc:sldMk cId="3649860611" sldId="256"/>
            <ac:spMk id="9" creationId="{89EA74CD-7C66-4B77-605D-E0D86DB56FF2}"/>
          </ac:spMkLst>
        </pc:spChg>
        <pc:spChg chg="del">
          <ac:chgData name="WALSH Braden" userId="765a254e-c613-402e-adbd-ff0ba2536e10" providerId="ADAL" clId="{08FD4E01-A774-4D6A-81A3-E9A3E40FF786}" dt="2025-08-20T11:11:30.952" v="25" actId="478"/>
          <ac:spMkLst>
            <pc:docMk/>
            <pc:sldMk cId="3649860611" sldId="256"/>
            <ac:spMk id="30" creationId="{163BFF27-1E3B-10BD-DD01-05BE96E2392A}"/>
          </ac:spMkLst>
        </pc:spChg>
        <pc:picChg chg="mod">
          <ac:chgData name="WALSH Braden" userId="765a254e-c613-402e-adbd-ff0ba2536e10" providerId="ADAL" clId="{08FD4E01-A774-4D6A-81A3-E9A3E40FF786}" dt="2025-08-20T11:05:06.925" v="17" actId="1076"/>
          <ac:picMkLst>
            <pc:docMk/>
            <pc:sldMk cId="3649860611" sldId="256"/>
            <ac:picMk id="17" creationId="{93B90A9C-F40C-1E5F-AB69-15DBEA46E3C7}"/>
          </ac:picMkLst>
        </pc:picChg>
        <pc:cxnChg chg="mod">
          <ac:chgData name="WALSH Braden" userId="765a254e-c613-402e-adbd-ff0ba2536e10" providerId="ADAL" clId="{08FD4E01-A774-4D6A-81A3-E9A3E40FF786}" dt="2025-08-20T11:11:18.978" v="24" actId="1038"/>
          <ac:cxnSpMkLst>
            <pc:docMk/>
            <pc:sldMk cId="3649860611" sldId="256"/>
            <ac:cxnSpMk id="23" creationId="{A99D4E3F-B068-2BA5-90F9-0BC83E61AFBD}"/>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371CABDE-322F-BEF9-CE09-389D73314B0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6274-3BEF-8BAF-BC4E-87A6E0E86576}"/>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C36D3D2-0BAB-7582-0453-DC097926D9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CAEAC353-AFEC-A877-175D-AD16A3368C2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34339DDA-8407-93A9-571C-A9233079AE8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03E7-FB47-BA05-B0A0-ADBE5334C0D5}"/>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B5580C84-DBB9-33B0-6C98-E1B6F91720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8D9A3569-8E67-891D-9FE8-BED2384745A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0517B5C8-F1D1-7128-9E71-4D419E0B3C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7ACEC-C195-5184-C2AC-59F93B6403B1}"/>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6" name="Fußzeilenplatzhalter 5">
            <a:extLst>
              <a:ext uri="{FF2B5EF4-FFF2-40B4-BE49-F238E27FC236}">
                <a16:creationId xmlns:a16="http://schemas.microsoft.com/office/drawing/2014/main" id="{4A415E0F-E2F2-9537-F4FA-582E36C5700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8" name="Fußzeilenplatzhalter 7">
            <a:extLst>
              <a:ext uri="{FF2B5EF4-FFF2-40B4-BE49-F238E27FC236}">
                <a16:creationId xmlns:a16="http://schemas.microsoft.com/office/drawing/2014/main" id="{58915963-A1E2-2D74-B7B6-A32074D3E190}"/>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45AE4B-FBCE-323A-CDE9-B1E7B7982EE2}"/>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4" name="Fußzeilenplatzhalter 3">
            <a:extLst>
              <a:ext uri="{FF2B5EF4-FFF2-40B4-BE49-F238E27FC236}">
                <a16:creationId xmlns:a16="http://schemas.microsoft.com/office/drawing/2014/main" id="{A80F58A9-5DBB-3855-9D77-F4361CF2922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3" name="Fußzeilenplatzhalter 2">
            <a:extLst>
              <a:ext uri="{FF2B5EF4-FFF2-40B4-BE49-F238E27FC236}">
                <a16:creationId xmlns:a16="http://schemas.microsoft.com/office/drawing/2014/main" id="{1D24B357-3962-93FF-BBB6-9C54E10D30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6" name="Fußzeilenplatzhalter 5">
            <a:extLst>
              <a:ext uri="{FF2B5EF4-FFF2-40B4-BE49-F238E27FC236}">
                <a16:creationId xmlns:a16="http://schemas.microsoft.com/office/drawing/2014/main" id="{558B69D3-756B-1744-31BD-0DA6BE9599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6" name="Fußzeilenplatzhalter 5">
            <a:extLst>
              <a:ext uri="{FF2B5EF4-FFF2-40B4-BE49-F238E27FC236}">
                <a16:creationId xmlns:a16="http://schemas.microsoft.com/office/drawing/2014/main" id="{2F70FAB3-6CF7-5AA4-093E-325A19B9DCD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a:t>
            </a:fld>
            <a:endParaRPr lang="de-AT"/>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047E6235-17A8-BEBD-510D-77CF3D83E746}"/>
              </a:ext>
            </a:extLst>
          </p:cNvPr>
          <p:cNvGrpSpPr>
            <a:grpSpLocks noGrp="1" noUngrp="1" noRot="1" noMove="1" noResize="1"/>
          </p:cNvGrpSpPr>
          <p:nvPr/>
        </p:nvGrpSpPr>
        <p:grpSpPr>
          <a:xfrm>
            <a:off x="0" y="673101"/>
            <a:ext cx="3390933" cy="2439495"/>
            <a:chOff x="0" y="673101"/>
            <a:chExt cx="3390933" cy="2439495"/>
          </a:xfrm>
        </p:grpSpPr>
        <p:pic>
          <p:nvPicPr>
            <p:cNvPr id="2" name="Grafik 1" descr="Ein Bild, das Text, Screenshot, Brief, Briefumschlag enthält.&#10;&#10;KI-generierte Inhalte können fehlerhaft sein.">
              <a:extLst>
                <a:ext uri="{FF2B5EF4-FFF2-40B4-BE49-F238E27FC236}">
                  <a16:creationId xmlns:a16="http://schemas.microsoft.com/office/drawing/2014/main" id="{12132E0B-E116-9D7D-3E94-CE25DE0CD618}"/>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82137" t="58098" r="764" b="5248"/>
            <a:stretch>
              <a:fillRect/>
            </a:stretch>
          </p:blipFill>
          <p:spPr>
            <a:xfrm>
              <a:off x="0" y="673101"/>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a16="http://schemas.microsoft.com/office/drawing/2014/main" id="{0A982369-6EB6-234C-C0A7-58E556ED17A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a16="http://schemas.microsoft.com/office/drawing/2014/main" id="{DF35B26D-BD9A-11F3-E5E5-FEB1BDE26698}"/>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a16="http://schemas.microsoft.com/office/drawing/2014/main" id="{F744C5CF-ABA7-8191-B25E-DC7835232A90}"/>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grpSp>
      <p:pic>
        <p:nvPicPr>
          <p:cNvPr id="16" name="Grafik 15" descr="Ein Bild, das Text, Screenshot, Brief, Briefumschlag enthält.&#10;&#10;KI-generierte Inhalte können fehlerhaft sein.">
            <a:extLst>
              <a:ext uri="{FF2B5EF4-FFF2-40B4-BE49-F238E27FC236}">
                <a16:creationId xmlns:a16="http://schemas.microsoft.com/office/drawing/2014/main" id="{ECE73A0F-CB91-0545-6D23-F3B16FF6ADC9}"/>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a16="http://schemas.microsoft.com/office/drawing/2014/main" id="{89EA74CD-7C66-4B77-605D-E0D86DB56FF2}"/>
              </a:ext>
            </a:extLst>
          </p:cNvPr>
          <p:cNvSpPr txBox="1"/>
          <p:nvPr/>
        </p:nvSpPr>
        <p:spPr>
          <a:xfrm>
            <a:off x="9579693" y="1310338"/>
            <a:ext cx="2347830" cy="3018703"/>
          </a:xfrm>
          <a:prstGeom prst="rect">
            <a:avLst/>
          </a:prstGeom>
          <a:noFill/>
          <a:ln w="9525">
            <a:noFill/>
          </a:ln>
        </p:spPr>
        <p:txBody>
          <a:bodyPr wrap="square" lIns="0" tIns="0" rIns="0" bIns="0" rtlCol="0" anchor="t">
            <a:noAutofit/>
          </a:bodyPr>
          <a:lstStyle/>
          <a:p>
            <a:pPr>
              <a:lnSpc>
                <a:spcPct val="200000"/>
              </a:lnSpc>
              <a:buClr>
                <a:srgbClr val="1A3A64"/>
              </a:buClr>
            </a:pPr>
            <a:r>
              <a:rPr lang="en-GB" sz="1400" dirty="0">
                <a:solidFill>
                  <a:srgbClr val="1A3A64"/>
                </a:solidFill>
                <a:latin typeface="Arial" panose="020B0604020202020204" pitchFamily="34" charset="0"/>
                <a:cs typeface="Arial" panose="020B0604020202020204" pitchFamily="34" charset="0"/>
              </a:rPr>
              <a:t>Exploration of how SHI detections are classified and how phases are changed, added, or removed throughout the IDC SHI pipeline</a:t>
            </a: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sp>
        <p:nvSpPr>
          <p:cNvPr id="3" name="TextBox 3">
            <a:extLst>
              <a:ext uri="{FF2B5EF4-FFF2-40B4-BE49-F238E27FC236}">
                <a16:creationId xmlns:a16="http://schemas.microsoft.com/office/drawing/2014/main" id="{6F1C9D9F-62AC-B066-817B-FA28A42A2058}"/>
              </a:ext>
            </a:extLst>
          </p:cNvPr>
          <p:cNvSpPr txBox="1"/>
          <p:nvPr/>
        </p:nvSpPr>
        <p:spPr>
          <a:xfrm>
            <a:off x="1912605" y="750286"/>
            <a:ext cx="7445839" cy="396586"/>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Braden Walsh and Tiago Oliveira</a:t>
            </a:r>
          </a:p>
          <a:p>
            <a:r>
              <a:rPr lang="en-GB" sz="1200" i="1" dirty="0"/>
              <a:t>Preparatory Commission for the Comprehensive Nuclear-Test-Ban Treaty Organization, Vienna, Austria</a:t>
            </a:r>
            <a:endParaRPr lang="en-GB" sz="1200" noProof="0" dirty="0">
              <a:solidFill>
                <a:srgbClr val="1A3A64"/>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931E8FC5-946A-74AD-9C3A-732BA99565D9}"/>
              </a:ext>
            </a:extLst>
          </p:cNvPr>
          <p:cNvSpPr/>
          <p:nvPr/>
        </p:nvSpPr>
        <p:spPr>
          <a:xfrm>
            <a:off x="11434636" y="636894"/>
            <a:ext cx="757364" cy="230903"/>
          </a:xfrm>
          <a:prstGeom prst="rect">
            <a:avLst/>
          </a:prstGeom>
          <a:solidFill>
            <a:srgbClr val="EEEE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DBEAF94B-07C1-9AB1-3383-67AF06D6CED3}"/>
              </a:ext>
            </a:extLst>
          </p:cNvPr>
          <p:cNvSpPr txBox="1">
            <a:spLocks/>
          </p:cNvSpPr>
          <p:nvPr/>
        </p:nvSpPr>
        <p:spPr>
          <a:xfrm>
            <a:off x="11490959" y="355449"/>
            <a:ext cx="701041" cy="19829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chemeClr val="bg1"/>
                </a:solidFill>
                <a:latin typeface="Arial" panose="020B0604020202020204" pitchFamily="34" charset="0"/>
                <a:cs typeface="Arial" panose="020B0604020202020204" pitchFamily="34" charset="0"/>
              </a:rPr>
              <a:t>P3.5-689</a:t>
            </a:r>
            <a:endParaRPr lang="en-GB" sz="2800" b="1" noProof="0" dirty="0">
              <a:solidFill>
                <a:schemeClr val="bg1"/>
              </a:solidFill>
              <a:latin typeface="Arial" panose="020B0604020202020204" pitchFamily="34" charset="0"/>
              <a:cs typeface="Arial" panose="020B0604020202020204" pitchFamily="34" charset="0"/>
            </a:endParaRPr>
          </a:p>
        </p:txBody>
      </p:sp>
      <p:sp>
        <p:nvSpPr>
          <p:cNvPr id="12" name="TextBox 3">
            <a:extLst>
              <a:ext uri="{FF2B5EF4-FFF2-40B4-BE49-F238E27FC236}">
                <a16:creationId xmlns:a16="http://schemas.microsoft.com/office/drawing/2014/main" id="{09417285-6342-8D71-3ABE-109A0E359B6A}"/>
              </a:ext>
            </a:extLst>
          </p:cNvPr>
          <p:cNvSpPr txBox="1"/>
          <p:nvPr/>
        </p:nvSpPr>
        <p:spPr>
          <a:xfrm>
            <a:off x="264477" y="6498104"/>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defTabSz="915988" eaLnBrk="0" hangingPunct="0">
              <a:spcBef>
                <a:spcPts val="0"/>
              </a:spcBef>
            </a:pPr>
            <a:r>
              <a:rPr lang="en-GB" sz="800" noProof="0" dirty="0"/>
              <a:t>DISCLAIMER </a:t>
            </a:r>
            <a:r>
              <a:rPr lang="en-US" sz="800" dirty="0"/>
              <a:t>The views expressed herein are those of the authors and do not necessarily reflect the views of the CTBTO Preparatory Commission. The Commission itself takes no responsibility for the content of this presentation.</a:t>
            </a:r>
          </a:p>
        </p:txBody>
      </p:sp>
      <p:pic>
        <p:nvPicPr>
          <p:cNvPr id="17" name="Picture 16" descr="A logo with a circle and a circle in the middle&#10;&#10;AI-generated content may be incorrect.">
            <a:extLst>
              <a:ext uri="{FF2B5EF4-FFF2-40B4-BE49-F238E27FC236}">
                <a16:creationId xmlns:a16="http://schemas.microsoft.com/office/drawing/2014/main" id="{93B90A9C-F40C-1E5F-AB69-15DBEA46E3C7}"/>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473078" y="4115485"/>
            <a:ext cx="2470589" cy="2308323"/>
          </a:xfrm>
          <a:prstGeom prst="rect">
            <a:avLst/>
          </a:prstGeom>
        </p:spPr>
      </p:pic>
      <p:pic>
        <p:nvPicPr>
          <p:cNvPr id="19" name="Picture 18">
            <a:extLst>
              <a:ext uri="{FF2B5EF4-FFF2-40B4-BE49-F238E27FC236}">
                <a16:creationId xmlns:a16="http://schemas.microsoft.com/office/drawing/2014/main" id="{3E591E36-171B-9998-8A3B-1C3C63F429CD}"/>
              </a:ext>
            </a:extLst>
          </p:cNvPr>
          <p:cNvPicPr/>
          <p:nvPr/>
        </p:nvPicPr>
        <p:blipFill>
          <a:blip r:embed="rId4"/>
          <a:stretch>
            <a:fillRect/>
          </a:stretch>
        </p:blipFill>
        <p:spPr>
          <a:xfrm>
            <a:off x="991359" y="1310338"/>
            <a:ext cx="8302239" cy="5117104"/>
          </a:xfrm>
          <a:prstGeom prst="rect">
            <a:avLst/>
          </a:prstGeom>
        </p:spPr>
      </p:pic>
      <p:sp>
        <p:nvSpPr>
          <p:cNvPr id="20" name="Rectangle 19">
            <a:extLst>
              <a:ext uri="{FF2B5EF4-FFF2-40B4-BE49-F238E27FC236}">
                <a16:creationId xmlns:a16="http://schemas.microsoft.com/office/drawing/2014/main" id="{8F5F1FF7-76BB-F71D-EC72-98909F5FAB2C}"/>
              </a:ext>
            </a:extLst>
          </p:cNvPr>
          <p:cNvSpPr/>
          <p:nvPr/>
        </p:nvSpPr>
        <p:spPr>
          <a:xfrm>
            <a:off x="1845058" y="4983147"/>
            <a:ext cx="2877771" cy="143304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6EDEF56-1192-F392-012E-D2E20C41B1D5}"/>
              </a:ext>
            </a:extLst>
          </p:cNvPr>
          <p:cNvSpPr/>
          <p:nvPr/>
        </p:nvSpPr>
        <p:spPr>
          <a:xfrm>
            <a:off x="4580478" y="6259973"/>
            <a:ext cx="2778645" cy="13736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9034547E-261D-9BA0-3A4E-45A2226FE0C6}"/>
              </a:ext>
            </a:extLst>
          </p:cNvPr>
          <p:cNvPicPr>
            <a:picLocks noChangeAspect="1"/>
          </p:cNvPicPr>
          <p:nvPr/>
        </p:nvPicPr>
        <p:blipFill>
          <a:blip r:embed="rId5"/>
          <a:stretch>
            <a:fillRect/>
          </a:stretch>
        </p:blipFill>
        <p:spPr>
          <a:xfrm>
            <a:off x="2827609" y="4964292"/>
            <a:ext cx="1780744" cy="881097"/>
          </a:xfrm>
          <a:prstGeom prst="rect">
            <a:avLst/>
          </a:prstGeom>
        </p:spPr>
      </p:pic>
      <p:cxnSp>
        <p:nvCxnSpPr>
          <p:cNvPr id="23" name="Straight Connector 22">
            <a:extLst>
              <a:ext uri="{FF2B5EF4-FFF2-40B4-BE49-F238E27FC236}">
                <a16:creationId xmlns:a16="http://schemas.microsoft.com/office/drawing/2014/main" id="{A99D4E3F-B068-2BA5-90F9-0BC83E61AFBD}"/>
              </a:ext>
            </a:extLst>
          </p:cNvPr>
          <p:cNvCxnSpPr>
            <a:cxnSpLocks/>
          </p:cNvCxnSpPr>
          <p:nvPr/>
        </p:nvCxnSpPr>
        <p:spPr>
          <a:xfrm>
            <a:off x="5327169" y="1667223"/>
            <a:ext cx="1" cy="4766361"/>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5F0DCBB-019A-D1B7-6291-2F62BCE49802}"/>
              </a:ext>
            </a:extLst>
          </p:cNvPr>
          <p:cNvCxnSpPr>
            <a:cxnSpLocks/>
          </p:cNvCxnSpPr>
          <p:nvPr/>
        </p:nvCxnSpPr>
        <p:spPr>
          <a:xfrm>
            <a:off x="2768288" y="1640402"/>
            <a:ext cx="1" cy="4766361"/>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093E219F-C6B6-F597-DBF2-68789275A787}"/>
              </a:ext>
            </a:extLst>
          </p:cNvPr>
          <p:cNvSpPr txBox="1"/>
          <p:nvPr/>
        </p:nvSpPr>
        <p:spPr>
          <a:xfrm>
            <a:off x="5989023" y="1786661"/>
            <a:ext cx="1808138" cy="338554"/>
          </a:xfrm>
          <a:prstGeom prst="rect">
            <a:avLst/>
          </a:prstGeom>
          <a:noFill/>
        </p:spPr>
        <p:txBody>
          <a:bodyPr wrap="square" rtlCol="0">
            <a:spAutoFit/>
          </a:bodyPr>
          <a:lstStyle/>
          <a:p>
            <a:r>
              <a:rPr lang="en-US" sz="1600" b="1" dirty="0"/>
              <a:t>Association</a:t>
            </a:r>
          </a:p>
        </p:txBody>
      </p:sp>
      <p:sp>
        <p:nvSpPr>
          <p:cNvPr id="26" name="TextBox 25">
            <a:extLst>
              <a:ext uri="{FF2B5EF4-FFF2-40B4-BE49-F238E27FC236}">
                <a16:creationId xmlns:a16="http://schemas.microsoft.com/office/drawing/2014/main" id="{7D55CBD1-F22A-1CCB-734F-CED3A0B59DCB}"/>
              </a:ext>
            </a:extLst>
          </p:cNvPr>
          <p:cNvSpPr txBox="1"/>
          <p:nvPr/>
        </p:nvSpPr>
        <p:spPr>
          <a:xfrm>
            <a:off x="3161605" y="1784109"/>
            <a:ext cx="1580590" cy="338554"/>
          </a:xfrm>
          <a:prstGeom prst="rect">
            <a:avLst/>
          </a:prstGeom>
          <a:noFill/>
        </p:spPr>
        <p:txBody>
          <a:bodyPr wrap="square" rtlCol="0">
            <a:spAutoFit/>
          </a:bodyPr>
          <a:lstStyle/>
          <a:p>
            <a:r>
              <a:rPr lang="en-US" sz="1600" b="1" dirty="0"/>
              <a:t>Categorization</a:t>
            </a:r>
          </a:p>
        </p:txBody>
      </p:sp>
      <p:sp>
        <p:nvSpPr>
          <p:cNvPr id="27" name="Rectangle 26">
            <a:extLst>
              <a:ext uri="{FF2B5EF4-FFF2-40B4-BE49-F238E27FC236}">
                <a16:creationId xmlns:a16="http://schemas.microsoft.com/office/drawing/2014/main" id="{ECEB48F7-F78C-762A-8AB8-A0904AD8E2F3}"/>
              </a:ext>
            </a:extLst>
          </p:cNvPr>
          <p:cNvSpPr/>
          <p:nvPr/>
        </p:nvSpPr>
        <p:spPr>
          <a:xfrm>
            <a:off x="7300046" y="1351312"/>
            <a:ext cx="1855538" cy="101690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Review</a:t>
            </a:r>
          </a:p>
        </p:txBody>
      </p:sp>
      <p:cxnSp>
        <p:nvCxnSpPr>
          <p:cNvPr id="29" name="Straight Connector 28">
            <a:extLst>
              <a:ext uri="{FF2B5EF4-FFF2-40B4-BE49-F238E27FC236}">
                <a16:creationId xmlns:a16="http://schemas.microsoft.com/office/drawing/2014/main" id="{9C7955D0-D0B9-EE36-A5C1-14149B4E6104}"/>
              </a:ext>
            </a:extLst>
          </p:cNvPr>
          <p:cNvCxnSpPr>
            <a:cxnSpLocks/>
          </p:cNvCxnSpPr>
          <p:nvPr/>
        </p:nvCxnSpPr>
        <p:spPr>
          <a:xfrm>
            <a:off x="8227814" y="1640402"/>
            <a:ext cx="1" cy="4766361"/>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90516DED-B6DB-2DD3-B7D2-6F22E1D52134}"/>
              </a:ext>
            </a:extLst>
          </p:cNvPr>
          <p:cNvSpPr txBox="1"/>
          <p:nvPr/>
        </p:nvSpPr>
        <p:spPr>
          <a:xfrm>
            <a:off x="8325382" y="1784109"/>
            <a:ext cx="968216" cy="338554"/>
          </a:xfrm>
          <a:prstGeom prst="rect">
            <a:avLst/>
          </a:prstGeom>
          <a:noFill/>
        </p:spPr>
        <p:txBody>
          <a:bodyPr wrap="square" rtlCol="0">
            <a:spAutoFit/>
          </a:bodyPr>
          <a:lstStyle/>
          <a:p>
            <a:r>
              <a:rPr lang="en-US" sz="1600" b="1" dirty="0"/>
              <a:t>Review</a:t>
            </a:r>
          </a:p>
        </p:txBody>
      </p:sp>
      <p:sp>
        <p:nvSpPr>
          <p:cNvPr id="37" name="TextBox 3">
            <a:extLst>
              <a:ext uri="{FF2B5EF4-FFF2-40B4-BE49-F238E27FC236}">
                <a16:creationId xmlns:a16="http://schemas.microsoft.com/office/drawing/2014/main" id="{6E3F308E-7038-74A0-0900-6F4E663D90F8}"/>
              </a:ext>
            </a:extLst>
          </p:cNvPr>
          <p:cNvSpPr txBox="1"/>
          <p:nvPr/>
        </p:nvSpPr>
        <p:spPr>
          <a:xfrm>
            <a:off x="3640732" y="61299"/>
            <a:ext cx="7133942" cy="492443"/>
          </a:xfrm>
          <a:prstGeom prst="rect">
            <a:avLst/>
          </a:prstGeom>
          <a:noFill/>
        </p:spPr>
        <p:txBody>
          <a:bodyPr wrap="square" lIns="0" tIns="0" rIns="0" bIns="0" rtlCol="0" anchor="ctr">
            <a:normAutofit/>
          </a:bodyPr>
          <a:lstStyle/>
          <a:p>
            <a:r>
              <a:rPr lang="en-GB" sz="1600" b="1" dirty="0">
                <a:solidFill>
                  <a:schemeClr val="bg1"/>
                </a:solidFill>
                <a:latin typeface="Arial" panose="020B0604020202020204" pitchFamily="34" charset="0"/>
                <a:cs typeface="Arial" panose="020B0604020202020204" pitchFamily="34" charset="0"/>
              </a:rPr>
              <a:t>Understanding phase classification throughout the International Data Centre pipeline</a:t>
            </a:r>
          </a:p>
        </p:txBody>
      </p:sp>
    </p:spTree>
    <p:extLst>
      <p:ext uri="{BB962C8B-B14F-4D97-AF65-F5344CB8AC3E}">
        <p14:creationId xmlns:p14="http://schemas.microsoft.com/office/powerpoint/2010/main" val="36498606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0" id="{B10BD66C-21F9-4157-B933-30628F4A9519}" vid="{DD404FFB-B75E-47E1-8111-81B4DCD92254}"/>
    </a:ext>
  </a:extLst>
</a:theme>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SnT2025_Lightning Talk Template_CLEAN_250702</Template>
  <TotalTime>21</TotalTime>
  <Words>89</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Kabel LT Std Book</vt:lpstr>
      <vt:lpstr>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WALSH Braden</dc:creator>
  <cp:lastModifiedBy>WALSH Braden</cp:lastModifiedBy>
  <cp:revision>1</cp:revision>
  <dcterms:created xsi:type="dcterms:W3CDTF">2025-08-20T10:50:27Z</dcterms:created>
  <dcterms:modified xsi:type="dcterms:W3CDTF">2025-08-20T11:11:35Z</dcterms:modified>
</cp:coreProperties>
</file>