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90" r:id="rId5"/>
    <p:sldId id="291" r:id="rId6"/>
    <p:sldId id="292" r:id="rId7"/>
    <p:sldId id="294" r:id="rId8"/>
    <p:sldId id="293" r:id="rId9"/>
    <p:sldId id="295"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Cover Slide" id="{CB344858-E8AC-4DD0-9C92-E279453233AB}">
          <p14:sldIdLst>
            <p14:sldId id="290"/>
          </p14:sldIdLst>
        </p14:section>
        <p14:section name="Presentation Templates" id="{D2292F85-605D-492F-8D07-424F5669A7C3}">
          <p14:sldIdLst>
            <p14:sldId id="291"/>
            <p14:sldId id="292"/>
            <p14:sldId id="294"/>
            <p14:sldId id="293"/>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A64"/>
    <a:srgbClr val="EEEEE4"/>
    <a:srgbClr val="1B3B65"/>
    <a:srgbClr val="657990"/>
    <a:srgbClr val="A0ABB4"/>
    <a:srgbClr val="BCCBD9"/>
    <a:srgbClr val="326296"/>
    <a:srgbClr val="8B98AD"/>
    <a:srgbClr val="8AA9CA"/>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20" d="100"/>
          <a:sy n="120" d="100"/>
        </p:scale>
        <p:origin x="1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7A41B-38FC-4619-9051-846E27F251A9}" type="datetimeFigureOut">
              <a:rPr lang="de-AT" smtClean="0"/>
              <a:t>30.08.2025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FC818-4CE7-4808-81BE-9D7329DB0D9E}" type="slidenum">
              <a:rPr lang="de-AT" smtClean="0"/>
              <a:t>‹#›</a:t>
            </a:fld>
            <a:endParaRPr lang="de-AT"/>
          </a:p>
        </p:txBody>
      </p:sp>
    </p:spTree>
    <p:extLst>
      <p:ext uri="{BB962C8B-B14F-4D97-AF65-F5344CB8AC3E}">
        <p14:creationId xmlns:p14="http://schemas.microsoft.com/office/powerpoint/2010/main" val="421521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3C10-B332-1DD4-2759-4577B077BC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24FF62-9410-51E3-32F3-74927FC22D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92AE71F-F78E-7945-9C38-6D2408A7153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0557FBDE-7346-3A60-2D1E-8E99B5770787}"/>
              </a:ext>
            </a:extLst>
          </p:cNvPr>
          <p:cNvSpPr>
            <a:spLocks noGrp="1"/>
          </p:cNvSpPr>
          <p:nvPr>
            <p:ph type="sldNum" sz="quarter" idx="5"/>
          </p:nvPr>
        </p:nvSpPr>
        <p:spPr/>
        <p:txBody>
          <a:bodyPr/>
          <a:lstStyle/>
          <a:p>
            <a:fld id="{6D7FC818-4CE7-4808-81BE-9D7329DB0D9E}" type="slidenum">
              <a:rPr lang="de-AT" smtClean="0"/>
              <a:t>1</a:t>
            </a:fld>
            <a:endParaRPr lang="de-AT"/>
          </a:p>
        </p:txBody>
      </p:sp>
    </p:spTree>
    <p:extLst>
      <p:ext uri="{BB962C8B-B14F-4D97-AF65-F5344CB8AC3E}">
        <p14:creationId xmlns:p14="http://schemas.microsoft.com/office/powerpoint/2010/main" val="104361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3D7C-F3F4-377C-E5C2-F7C40BDBBB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78EDD5-DD9B-375B-5B4A-AC14F601BB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D5247D-D213-96FE-EBB5-FA6B429591A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B7EA455F-B53B-B39E-DC56-4E2F236428EB}"/>
              </a:ext>
            </a:extLst>
          </p:cNvPr>
          <p:cNvSpPr>
            <a:spLocks noGrp="1"/>
          </p:cNvSpPr>
          <p:nvPr>
            <p:ph type="sldNum" sz="quarter" idx="5"/>
          </p:nvPr>
        </p:nvSpPr>
        <p:spPr/>
        <p:txBody>
          <a:bodyPr/>
          <a:lstStyle/>
          <a:p>
            <a:fld id="{6D7FC818-4CE7-4808-81BE-9D7329DB0D9E}" type="slidenum">
              <a:rPr lang="de-AT" smtClean="0"/>
              <a:t>2</a:t>
            </a:fld>
            <a:endParaRPr lang="de-AT"/>
          </a:p>
        </p:txBody>
      </p:sp>
    </p:spTree>
    <p:extLst>
      <p:ext uri="{BB962C8B-B14F-4D97-AF65-F5344CB8AC3E}">
        <p14:creationId xmlns:p14="http://schemas.microsoft.com/office/powerpoint/2010/main" val="107148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3D7C-F3F4-377C-E5C2-F7C40BDBBB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78EDD5-DD9B-375B-5B4A-AC14F601BB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D5247D-D213-96FE-EBB5-FA6B429591A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B7EA455F-B53B-B39E-DC56-4E2F236428EB}"/>
              </a:ext>
            </a:extLst>
          </p:cNvPr>
          <p:cNvSpPr>
            <a:spLocks noGrp="1"/>
          </p:cNvSpPr>
          <p:nvPr>
            <p:ph type="sldNum" sz="quarter" idx="5"/>
          </p:nvPr>
        </p:nvSpPr>
        <p:spPr/>
        <p:txBody>
          <a:bodyPr/>
          <a:lstStyle/>
          <a:p>
            <a:fld id="{6D7FC818-4CE7-4808-81BE-9D7329DB0D9E}" type="slidenum">
              <a:rPr lang="de-AT" smtClean="0"/>
              <a:t>3</a:t>
            </a:fld>
            <a:endParaRPr lang="de-AT"/>
          </a:p>
        </p:txBody>
      </p:sp>
    </p:spTree>
    <p:extLst>
      <p:ext uri="{BB962C8B-B14F-4D97-AF65-F5344CB8AC3E}">
        <p14:creationId xmlns:p14="http://schemas.microsoft.com/office/powerpoint/2010/main" val="350092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00636-7827-7A72-6477-CDD3B72C6D0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B0A4862-F74B-383D-3CE4-030308AB0D5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58323D8-124C-8231-F0D7-6B883B0A7BEA}"/>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10EE44DA-1804-665C-E5B3-DF32D332EF5D}"/>
              </a:ext>
            </a:extLst>
          </p:cNvPr>
          <p:cNvSpPr>
            <a:spLocks noGrp="1"/>
          </p:cNvSpPr>
          <p:nvPr>
            <p:ph type="sldNum" sz="quarter" idx="5"/>
          </p:nvPr>
        </p:nvSpPr>
        <p:spPr/>
        <p:txBody>
          <a:bodyPr/>
          <a:lstStyle/>
          <a:p>
            <a:fld id="{6D7FC818-4CE7-4808-81BE-9D7329DB0D9E}" type="slidenum">
              <a:rPr lang="de-AT" smtClean="0"/>
              <a:t>4</a:t>
            </a:fld>
            <a:endParaRPr lang="de-AT"/>
          </a:p>
        </p:txBody>
      </p:sp>
    </p:spTree>
    <p:extLst>
      <p:ext uri="{BB962C8B-B14F-4D97-AF65-F5344CB8AC3E}">
        <p14:creationId xmlns:p14="http://schemas.microsoft.com/office/powerpoint/2010/main" val="56566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C86F2-AF37-95BC-1FAB-C011FBFBE79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1124D5D-0CE3-21EE-22BD-C23E063214D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E4A8BB2-5B0A-275F-9311-7BB9F970066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B1E9708D-4CD9-D428-35C7-AC987FD2C56E}"/>
              </a:ext>
            </a:extLst>
          </p:cNvPr>
          <p:cNvSpPr>
            <a:spLocks noGrp="1"/>
          </p:cNvSpPr>
          <p:nvPr>
            <p:ph type="sldNum" sz="quarter" idx="5"/>
          </p:nvPr>
        </p:nvSpPr>
        <p:spPr/>
        <p:txBody>
          <a:bodyPr/>
          <a:lstStyle/>
          <a:p>
            <a:fld id="{6D7FC818-4CE7-4808-81BE-9D7329DB0D9E}" type="slidenum">
              <a:rPr lang="de-AT" smtClean="0"/>
              <a:t>5</a:t>
            </a:fld>
            <a:endParaRPr lang="de-AT"/>
          </a:p>
        </p:txBody>
      </p:sp>
    </p:spTree>
    <p:extLst>
      <p:ext uri="{BB962C8B-B14F-4D97-AF65-F5344CB8AC3E}">
        <p14:creationId xmlns:p14="http://schemas.microsoft.com/office/powerpoint/2010/main" val="291194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B9229-A416-FFCF-2E5F-5BDB4326D98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A58F834-531E-B7D2-A2B2-11A624372D0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E1CE9E3-DAFA-33DE-00C1-407B8A30A2E5}"/>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35641EF0-D5D3-8EDE-678F-6279860B853F}"/>
              </a:ext>
            </a:extLst>
          </p:cNvPr>
          <p:cNvSpPr>
            <a:spLocks noGrp="1"/>
          </p:cNvSpPr>
          <p:nvPr>
            <p:ph type="sldNum" sz="quarter" idx="5"/>
          </p:nvPr>
        </p:nvSpPr>
        <p:spPr/>
        <p:txBody>
          <a:bodyPr/>
          <a:lstStyle/>
          <a:p>
            <a:fld id="{6D7FC818-4CE7-4808-81BE-9D7329DB0D9E}" type="slidenum">
              <a:rPr lang="de-AT" smtClean="0"/>
              <a:t>6</a:t>
            </a:fld>
            <a:endParaRPr lang="de-AT"/>
          </a:p>
        </p:txBody>
      </p:sp>
    </p:spTree>
    <p:extLst>
      <p:ext uri="{BB962C8B-B14F-4D97-AF65-F5344CB8AC3E}">
        <p14:creationId xmlns:p14="http://schemas.microsoft.com/office/powerpoint/2010/main" val="146711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A2EBE-2D72-B6A4-EDD7-4AF266A90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1277A786-729D-BFFC-37DB-F1A79D081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4341A611-AF14-A507-CF4C-D55889C24D88}"/>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a16="http://schemas.microsoft.com/office/drawing/2014/main" id="{AD196A25-B527-D68B-E70F-A27970CA9ED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8A32509-3B1C-0DC9-9CB3-D9C3DC0E136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63521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C80B4-88A8-D41A-E1A5-3D09568BEC53}"/>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1AE2D30-CBEF-B175-9654-D6378D293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02F9595D-7D32-96A4-9FC7-BED5253E992A}"/>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a16="http://schemas.microsoft.com/office/drawing/2014/main" id="{4ACF1D47-2080-2166-B41E-9E50293A54B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58D858A-AA6F-9FF3-04CA-86F77EDA280A}"/>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8155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ECBF69-260B-0182-A9C2-8126E9DBED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B52B609-0619-FAB1-CFFB-E8E0980B6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4B69923-0D37-153A-14FE-18B512755625}"/>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a16="http://schemas.microsoft.com/office/drawing/2014/main" id="{C97D0544-B15E-6DDB-B9AF-3C6A17A5BC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91B45F0-11CD-429C-A3C3-4ADCD24F26D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7262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C4325-CD29-2F9A-B408-42AA24C82B0B}"/>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1121D2E-D734-A0F6-FF64-ACC79A3B7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614FBE63-DCD2-E5B9-D9FD-112B7AB5A0A6}"/>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a16="http://schemas.microsoft.com/office/drawing/2014/main" id="{6459FA2A-46F1-59C9-7344-37F352DEE49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DA5EF09-78E6-B02D-2034-4642BFD17E31}"/>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5696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4D30C-79D5-4820-4C0A-D671FA14E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90A99B2D-E137-D40D-D048-FF719E5A9F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A251CFBA-CBEE-72F6-BC79-DEEBAE28FCD0}"/>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a16="http://schemas.microsoft.com/office/drawing/2014/main" id="{77A12ED8-6092-38D7-8D52-C7E67F32C64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0F69004-1BD1-DEA5-3E10-69D00169E57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9819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A1484-E16F-D64E-7FAF-387BD9FFDC56}"/>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1E54F6DC-ED9A-09E4-C909-F1041CC1B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462E7DAF-E336-B5C8-07D4-324A39779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8CAF71A2-BA86-DC2F-95D1-A8BF09D80962}"/>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6" name="Fußzeilenplatzhalter 5">
            <a:extLst>
              <a:ext uri="{FF2B5EF4-FFF2-40B4-BE49-F238E27FC236}">
                <a16:creationId xmlns:a16="http://schemas.microsoft.com/office/drawing/2014/main" id="{4B053E09-049E-8272-DDE1-947A153A353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843DE89-C1F4-A237-F7A1-635CB5D701B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63068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80F2F-02CF-EAED-9FDF-034E18526A2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C410888A-6CE1-2CA3-30AD-212EA82F0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7562AC50-8FDC-5340-7E68-AA82612B6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E71B7B7D-9F4C-C363-05A3-41E0D17CE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586A7FE0-CC1A-5740-A076-2BEE2D5D7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2DE66489-B20C-28DE-4C0D-642733F16477}"/>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8" name="Fußzeilenplatzhalter 7">
            <a:extLst>
              <a:ext uri="{FF2B5EF4-FFF2-40B4-BE49-F238E27FC236}">
                <a16:creationId xmlns:a16="http://schemas.microsoft.com/office/drawing/2014/main" id="{E3DB3D62-CE4C-A646-BE96-1801A2D4649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F4FD963-3D27-333D-4BA8-14E0E18D279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12907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2F573-2A56-8695-2384-6A6A004B8EDF}"/>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79A84875-AEBA-0479-B01D-CCDBFB027C32}"/>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4" name="Fußzeilenplatzhalter 3">
            <a:extLst>
              <a:ext uri="{FF2B5EF4-FFF2-40B4-BE49-F238E27FC236}">
                <a16:creationId xmlns:a16="http://schemas.microsoft.com/office/drawing/2014/main" id="{A8E29F95-C19A-0C3A-5873-F85BD48F8D2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CFF7A94F-C0C5-EA8E-D417-2DDD81546FF5}"/>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41249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B65038-B923-D424-AD70-1993AFD33D27}"/>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3" name="Fußzeilenplatzhalter 2">
            <a:extLst>
              <a:ext uri="{FF2B5EF4-FFF2-40B4-BE49-F238E27FC236}">
                <a16:creationId xmlns:a16="http://schemas.microsoft.com/office/drawing/2014/main" id="{5395DA87-64CB-1CA0-796D-FB618F14138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8584EAC6-2C9F-0E4B-B18F-F57A104DFBFB}"/>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413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69BA0-5620-73D2-A09E-B604D2237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23DAC1AF-DB4E-9006-37D1-3568913B9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3D475E79-CC42-EB43-D109-715F3D342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79CC4207-3B72-F770-8531-E66B5C3AB8C6}"/>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6" name="Fußzeilenplatzhalter 5">
            <a:extLst>
              <a:ext uri="{FF2B5EF4-FFF2-40B4-BE49-F238E27FC236}">
                <a16:creationId xmlns:a16="http://schemas.microsoft.com/office/drawing/2014/main" id="{ADE72C59-BC22-552D-42FD-C0C0EFDEF8F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A1D8DCF-A944-8841-A43F-19E163C4288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082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A3BA7-BA18-0F51-4DAF-D1497CDBF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16ECA7BA-DD10-AFC4-8D02-F4D133AB5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B3698240-5FE0-10F0-53FD-0573D2281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12A8181-FA0D-9156-C490-17F7AA23EC97}"/>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6" name="Fußzeilenplatzhalter 5">
            <a:extLst>
              <a:ext uri="{FF2B5EF4-FFF2-40B4-BE49-F238E27FC236}">
                <a16:creationId xmlns:a16="http://schemas.microsoft.com/office/drawing/2014/main" id="{A5110D02-DCE2-C109-4266-50B278E856D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407FA6-213F-4181-C407-69756CC3BE38}"/>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41667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649E5E-C3ED-4BD5-B415-092EB1583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F2D63580-FE7B-9ADC-8EB5-CCAA39D14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92CDF99-5E97-B19D-AD6E-8607828FF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53ECD-B825-4F55-A5A8-30C373CC45F4}" type="datetimeFigureOut">
              <a:rPr lang="de-AT" smtClean="0"/>
              <a:t>30.08.2025</a:t>
            </a:fld>
            <a:endParaRPr lang="de-AT"/>
          </a:p>
        </p:txBody>
      </p:sp>
      <p:sp>
        <p:nvSpPr>
          <p:cNvPr id="5" name="Fußzeilenplatzhalter 4">
            <a:extLst>
              <a:ext uri="{FF2B5EF4-FFF2-40B4-BE49-F238E27FC236}">
                <a16:creationId xmlns:a16="http://schemas.microsoft.com/office/drawing/2014/main" id="{54A0842D-1751-1DAE-DAE2-D68139E8A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0E5FAEA-01DB-0EA7-C3C2-D06D29097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CB131-CF9C-4FCC-B1B5-5C6A9C74ECB9}" type="slidenum">
              <a:rPr lang="de-AT" smtClean="0"/>
              <a:t>‹#›</a:t>
            </a:fld>
            <a:endParaRPr lang="de-AT"/>
          </a:p>
        </p:txBody>
      </p:sp>
    </p:spTree>
    <p:extLst>
      <p:ext uri="{BB962C8B-B14F-4D97-AF65-F5344CB8AC3E}">
        <p14:creationId xmlns:p14="http://schemas.microsoft.com/office/powerpoint/2010/main" val="398242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D4DAA2A-FD09-3A75-A7F6-BFD9F70B1B40}"/>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79F3575F-04ED-F07C-527A-71E98F3599B1}"/>
              </a:ext>
            </a:extLst>
          </p:cNvPr>
          <p:cNvSpPr txBox="1"/>
          <p:nvPr/>
        </p:nvSpPr>
        <p:spPr>
          <a:xfrm>
            <a:off x="947462" y="1467801"/>
            <a:ext cx="10272988" cy="746575"/>
          </a:xfrm>
          <a:prstGeom prst="rect">
            <a:avLst/>
          </a:prstGeom>
          <a:noFill/>
        </p:spPr>
        <p:txBody>
          <a:bodyPr wrap="square" lIns="0" tIns="0" rIns="0" bIns="0" rtlCol="0" anchor="ctr">
            <a:normAutofit/>
          </a:bodyPr>
          <a:lstStyle/>
          <a:p>
            <a:pPr>
              <a:lnSpc>
                <a:spcPct val="107000"/>
              </a:lnSpc>
              <a:spcAft>
                <a:spcPts val="800"/>
              </a:spcAft>
            </a:pPr>
            <a:r>
              <a:rPr lang="en-AT" sz="2200" b="1" dirty="0">
                <a:effectLst/>
                <a:latin typeface="Arial" panose="020B0604020202020204" pitchFamily="34" charset="0"/>
                <a:ea typeface="Times New Roman" panose="02020603050405020304" pitchFamily="18" charset="0"/>
                <a:cs typeface="Times New Roman" panose="02020603050405020304" pitchFamily="18" charset="0"/>
              </a:rPr>
              <a:t>Infrasound analysis in the International Data Centre Operations</a:t>
            </a:r>
            <a:endParaRPr lang="en-AT"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08829CC6-DA39-8CB3-0B8B-9D47C6C0AFFE}"/>
              </a:ext>
            </a:extLst>
          </p:cNvPr>
          <p:cNvSpPr txBox="1">
            <a:spLocks/>
          </p:cNvSpPr>
          <p:nvPr/>
        </p:nvSpPr>
        <p:spPr>
          <a:xfrm>
            <a:off x="1011909" y="-2006970"/>
            <a:ext cx="8021508" cy="559293"/>
          </a:xfrm>
          <a:prstGeom prst="rect">
            <a:avLst/>
          </a:prstGeom>
        </p:spPr>
        <p:txBody>
          <a:bodyPr anchor="t"/>
          <a:lstStyle>
            <a:defPPr>
              <a:defRPr lang="de-DE"/>
            </a:defPPr>
            <a:lvl1pPr>
              <a:lnSpc>
                <a:spcPct val="90000"/>
              </a:lnSpc>
              <a:spcBef>
                <a:spcPct val="0"/>
              </a:spcBef>
              <a:buNone/>
              <a:defRPr b="1">
                <a:solidFill>
                  <a:srgbClr val="1A3A64"/>
                </a:solidFill>
                <a:latin typeface="Arial" panose="020B0604020202020204" pitchFamily="34" charset="0"/>
                <a:ea typeface="+mj-ea"/>
                <a:cs typeface="Arial" panose="020B0604020202020204" pitchFamily="34" charset="0"/>
              </a:defRPr>
            </a:lvl1pPr>
          </a:lstStyle>
          <a:p>
            <a:r>
              <a:rPr lang="en-US" dirty="0"/>
              <a:t>Introduction </a:t>
            </a:r>
            <a:r>
              <a:rPr lang="en-AT" dirty="0"/>
              <a:t>Slide Title goes here</a:t>
            </a:r>
            <a:r>
              <a:rPr lang="de-AT" dirty="0"/>
              <a:t> </a:t>
            </a:r>
            <a:r>
              <a:rPr lang="en-AT" sz="1800" b="1" dirty="0">
                <a:solidFill>
                  <a:srgbClr val="1A3A64"/>
                </a:solidFill>
                <a:latin typeface="Arial" panose="020B0604020202020204" pitchFamily="34" charset="0"/>
                <a:cs typeface="Arial" panose="020B0604020202020204" pitchFamily="34" charset="0"/>
              </a:rPr>
              <a:t>[Font: Arial Bold/Size: 1</a:t>
            </a:r>
            <a:r>
              <a:rPr lang="de-AT" sz="1800" b="1" dirty="0">
                <a:solidFill>
                  <a:srgbClr val="1A3A64"/>
                </a:solidFill>
                <a:latin typeface="Arial" panose="020B0604020202020204" pitchFamily="34" charset="0"/>
                <a:cs typeface="Arial" panose="020B0604020202020204" pitchFamily="34" charset="0"/>
              </a:rPr>
              <a:t>6</a:t>
            </a:r>
            <a:r>
              <a:rPr lang="en-AT" sz="1800" b="1" dirty="0">
                <a:solidFill>
                  <a:srgbClr val="1A3A64"/>
                </a:solidFill>
                <a:latin typeface="Arial" panose="020B0604020202020204" pitchFamily="34" charset="0"/>
                <a:cs typeface="Arial" panose="020B0604020202020204" pitchFamily="34" charset="0"/>
              </a:rPr>
              <a:t>]</a:t>
            </a:r>
            <a:endParaRPr lang="en-AT" dirty="0"/>
          </a:p>
        </p:txBody>
      </p:sp>
      <p:sp>
        <p:nvSpPr>
          <p:cNvPr id="26" name="Title 1">
            <a:extLst>
              <a:ext uri="{FF2B5EF4-FFF2-40B4-BE49-F238E27FC236}">
                <a16:creationId xmlns:a16="http://schemas.microsoft.com/office/drawing/2014/main" id="{B66B59D5-2A60-212D-567A-20B1965BE4F1}"/>
              </a:ext>
            </a:extLst>
          </p:cNvPr>
          <p:cNvSpPr txBox="1">
            <a:spLocks/>
          </p:cNvSpPr>
          <p:nvPr/>
        </p:nvSpPr>
        <p:spPr>
          <a:xfrm>
            <a:off x="11490959" y="855555"/>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1B3B65"/>
                </a:solidFill>
                <a:latin typeface="Arial" panose="020B0604020202020204" pitchFamily="34" charset="0"/>
                <a:cs typeface="Arial" panose="020B0604020202020204" pitchFamily="34" charset="0"/>
              </a:rPr>
              <a:t>P3.5-683</a:t>
            </a:r>
            <a:endParaRPr lang="en-AT"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2C4EE331-82EC-DC2E-F549-79BC0DEFA6D6}"/>
              </a:ext>
            </a:extLst>
          </p:cNvPr>
          <p:cNvSpPr txBox="1"/>
          <p:nvPr/>
        </p:nvSpPr>
        <p:spPr>
          <a:xfrm>
            <a:off x="947462" y="2352073"/>
            <a:ext cx="10272988" cy="502511"/>
          </a:xfrm>
          <a:prstGeom prst="rect">
            <a:avLst/>
          </a:prstGeom>
          <a:noFill/>
        </p:spPr>
        <p:txBody>
          <a:bodyPr wrap="square" lIns="0" tIns="0" rIns="0" bIns="0" rtlCol="0" anchor="ctr">
            <a:normAutofit/>
          </a:bodyPr>
          <a:lstStyle/>
          <a:p>
            <a:r>
              <a:rPr lang="en-GB" dirty="0">
                <a:solidFill>
                  <a:srgbClr val="1A3A64"/>
                </a:solidFill>
                <a:latin typeface="Arial" panose="020B0604020202020204" pitchFamily="34" charset="0"/>
                <a:cs typeface="Arial" panose="020B0604020202020204" pitchFamily="34" charset="0"/>
              </a:rPr>
              <a:t>M. Villarroel, E. </a:t>
            </a:r>
            <a:r>
              <a:rPr lang="en-GB" dirty="0" err="1">
                <a:solidFill>
                  <a:srgbClr val="1A3A64"/>
                </a:solidFill>
                <a:latin typeface="Arial" panose="020B0604020202020204" pitchFamily="34" charset="0"/>
                <a:cs typeface="Arial" panose="020B0604020202020204" pitchFamily="34" charset="0"/>
              </a:rPr>
              <a:t>Qorbani</a:t>
            </a:r>
            <a:r>
              <a:rPr lang="en-GB" dirty="0">
                <a:solidFill>
                  <a:srgbClr val="1A3A64"/>
                </a:solidFill>
                <a:latin typeface="Arial" panose="020B0604020202020204" pitchFamily="34" charset="0"/>
                <a:cs typeface="Arial" panose="020B0604020202020204" pitchFamily="34" charset="0"/>
              </a:rPr>
              <a:t> </a:t>
            </a:r>
            <a:r>
              <a:rPr lang="en-GB" dirty="0" err="1">
                <a:solidFill>
                  <a:srgbClr val="1A3A64"/>
                </a:solidFill>
                <a:latin typeface="Arial" panose="020B0604020202020204" pitchFamily="34" charset="0"/>
                <a:cs typeface="Arial" panose="020B0604020202020204" pitchFamily="34" charset="0"/>
              </a:rPr>
              <a:t>Chegeni</a:t>
            </a:r>
            <a:r>
              <a:rPr lang="en-GB" dirty="0">
                <a:solidFill>
                  <a:srgbClr val="1A3A64"/>
                </a:solidFill>
                <a:latin typeface="Arial" panose="020B0604020202020204" pitchFamily="34" charset="0"/>
                <a:cs typeface="Arial" panose="020B0604020202020204" pitchFamily="34" charset="0"/>
              </a:rPr>
              <a:t>, P. Bittner, P.P. Tun, O. </a:t>
            </a:r>
            <a:r>
              <a:rPr lang="en-GB" dirty="0" err="1">
                <a:solidFill>
                  <a:srgbClr val="1A3A64"/>
                </a:solidFill>
                <a:latin typeface="Arial" panose="020B0604020202020204" pitchFamily="34" charset="0"/>
                <a:cs typeface="Arial" panose="020B0604020202020204" pitchFamily="34" charset="0"/>
              </a:rPr>
              <a:t>Ntibinyane</a:t>
            </a:r>
            <a:r>
              <a:rPr lang="en-GB" dirty="0">
                <a:solidFill>
                  <a:srgbClr val="1A3A64"/>
                </a:solidFill>
                <a:latin typeface="Arial" panose="020B0604020202020204" pitchFamily="34" charset="0"/>
                <a:cs typeface="Arial" panose="020B0604020202020204" pitchFamily="34" charset="0"/>
              </a:rPr>
              <a:t>, S. P. Quintero Colorado</a:t>
            </a:r>
            <a:endParaRPr lang="en-US"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C6E1171C-1CE4-ACA7-57E4-43A11936B64D}"/>
              </a:ext>
            </a:extLst>
          </p:cNvPr>
          <p:cNvSpPr txBox="1"/>
          <p:nvPr/>
        </p:nvSpPr>
        <p:spPr>
          <a:xfrm>
            <a:off x="2603816" y="4317119"/>
            <a:ext cx="6984367" cy="1938992"/>
          </a:xfrm>
          <a:prstGeom prst="rect">
            <a:avLst/>
          </a:prstGeom>
          <a:noFill/>
        </p:spPr>
        <p:txBody>
          <a:bodyPr wrap="square" lIns="0" tIns="0" rIns="0" bIns="0" anchor="ctr" anchorCtr="0">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AT" sz="1200" dirty="0">
                <a:solidFill>
                  <a:srgbClr val="000000"/>
                </a:solidFill>
                <a:ea typeface="Calibri" panose="020F0502020204030204" pitchFamily="34" charset="0"/>
                <a:cs typeface="Times New Roman" panose="02020603050405020304" pitchFamily="18" charset="0"/>
              </a:rPr>
              <a:t>Since</a:t>
            </a:r>
            <a:r>
              <a:rPr lang="en-US" sz="1200" dirty="0">
                <a:solidFill>
                  <a:srgbClr val="000000"/>
                </a:solidFill>
                <a:ea typeface="Calibri" panose="020F0502020204030204" pitchFamily="34" charset="0"/>
                <a:cs typeface="Times New Roman" panose="02020603050405020304" pitchFamily="18" charset="0"/>
              </a:rPr>
              <a:t> the beginning of routine analysis of infrasound data (2010)</a:t>
            </a:r>
            <a:r>
              <a:rPr lang="en-AT" sz="1200" dirty="0">
                <a:solidFill>
                  <a:srgbClr val="000000"/>
                </a:solidFill>
                <a:ea typeface="Calibri" panose="020F0502020204030204" pitchFamily="34" charset="0"/>
                <a:cs typeface="Times New Roman" panose="02020603050405020304" pitchFamily="18" charset="0"/>
              </a:rPr>
              <a:t>, analysts at the International Data Centre have reviewed </a:t>
            </a:r>
            <a:r>
              <a:rPr lang="en-US" sz="1200" dirty="0">
                <a:solidFill>
                  <a:srgbClr val="000000"/>
                </a:solidFill>
                <a:ea typeface="Calibri" panose="020F0502020204030204" pitchFamily="34" charset="0"/>
                <a:cs typeface="Times New Roman" panose="02020603050405020304" pitchFamily="18" charset="0"/>
              </a:rPr>
              <a:t>approximately </a:t>
            </a:r>
            <a:r>
              <a:rPr lang="en-GB" sz="1200" dirty="0">
                <a:solidFill>
                  <a:srgbClr val="000000"/>
                </a:solidFill>
                <a:ea typeface="Calibri" panose="020F0502020204030204" pitchFamily="34" charset="0"/>
                <a:cs typeface="Times New Roman" panose="02020603050405020304" pitchFamily="18" charset="0"/>
              </a:rPr>
              <a:t>125,000 automatically built SEL3 infrasound events and included more than 68,000</a:t>
            </a:r>
            <a:r>
              <a:rPr lang="en-AT" sz="1200" dirty="0">
                <a:solidFill>
                  <a:srgbClr val="000000"/>
                </a:solidFill>
                <a:ea typeface="Calibri" panose="020F0502020204030204" pitchFamily="34" charset="0"/>
                <a:cs typeface="Times New Roman" panose="02020603050405020304" pitchFamily="18" charset="0"/>
              </a:rPr>
              <a:t> events in the Late Event Bulletin (LEB).</a:t>
            </a:r>
            <a:endParaRPr lang="en-US" sz="1200" dirty="0">
              <a:solidFill>
                <a:srgbClr val="000000"/>
              </a:solidFill>
              <a:ea typeface="Calibri" panose="020F0502020204030204" pitchFamily="34" charset="0"/>
              <a:cs typeface="Times New Roman" panose="02020603050405020304" pitchFamily="18" charset="0"/>
            </a:endParaRPr>
          </a:p>
          <a:p>
            <a:endParaRPr lang="en-US" sz="1200" dirty="0">
              <a:solidFill>
                <a:srgbClr val="000000"/>
              </a:solidFill>
              <a:effectLst/>
              <a:ea typeface="Calibri" panose="020F0502020204030204" pitchFamily="34" charset="0"/>
            </a:endParaRPr>
          </a:p>
          <a:p>
            <a:r>
              <a:rPr lang="en-AT" sz="1200" dirty="0">
                <a:solidFill>
                  <a:srgbClr val="000000"/>
                </a:solidFill>
                <a:effectLst/>
                <a:ea typeface="Calibri" panose="020F0502020204030204" pitchFamily="34" charset="0"/>
              </a:rPr>
              <a:t>This presentation focus</a:t>
            </a:r>
            <a:r>
              <a:rPr lang="en-GB" sz="1200" dirty="0">
                <a:solidFill>
                  <a:srgbClr val="000000"/>
                </a:solidFill>
                <a:effectLst/>
                <a:ea typeface="Calibri" panose="020F0502020204030204" pitchFamily="34" charset="0"/>
              </a:rPr>
              <a:t>es</a:t>
            </a:r>
            <a:r>
              <a:rPr lang="en-AT" sz="1200" dirty="0">
                <a:solidFill>
                  <a:srgbClr val="000000"/>
                </a:solidFill>
                <a:effectLst/>
                <a:ea typeface="Calibri" panose="020F0502020204030204" pitchFamily="34" charset="0"/>
              </a:rPr>
              <a:t> on the procedures used to analyse infrasound events in IDC Operations</a:t>
            </a:r>
            <a:r>
              <a:rPr lang="en-GB" sz="1200" dirty="0">
                <a:solidFill>
                  <a:srgbClr val="000000"/>
                </a:solidFill>
                <a:effectLst/>
                <a:ea typeface="Calibri" panose="020F0502020204030204" pitchFamily="34" charset="0"/>
              </a:rPr>
              <a:t>,</a:t>
            </a:r>
            <a:r>
              <a:rPr lang="en-AT" sz="1200" dirty="0">
                <a:solidFill>
                  <a:srgbClr val="000000"/>
                </a:solidFill>
                <a:effectLst/>
                <a:ea typeface="Calibri" panose="020F0502020204030204" pitchFamily="34" charset="0"/>
              </a:rPr>
              <a:t> along with examples of challenges encountered during infrasound analysis.</a:t>
            </a:r>
            <a:r>
              <a:rPr lang="en-US" sz="1200" dirty="0">
                <a:solidFill>
                  <a:srgbClr val="000000"/>
                </a:solidFill>
                <a:effectLst/>
                <a:ea typeface="Calibri" panose="020F0502020204030204" pitchFamily="34" charset="0"/>
              </a:rPr>
              <a:t> </a:t>
            </a:r>
            <a:endParaRPr lang="de-AT" dirty="0"/>
          </a:p>
        </p:txBody>
      </p:sp>
      <p:sp>
        <p:nvSpPr>
          <p:cNvPr id="27" name="Textfeld 26">
            <a:extLst>
              <a:ext uri="{FF2B5EF4-FFF2-40B4-BE49-F238E27FC236}">
                <a16:creationId xmlns:a16="http://schemas.microsoft.com/office/drawing/2014/main" id="{27AE1CF5-68DC-74F9-D2DC-D58ADC2688D0}"/>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dirty="0"/>
              <a:t> </a:t>
            </a:r>
            <a:r>
              <a:rPr lang="en-US" sz="1400" dirty="0"/>
              <a:t>Comprehensive Nuclear-Test-Ban Treaty Organization (CTBTO)</a:t>
            </a:r>
            <a:endParaRPr lang="de-AT" sz="1400" dirty="0"/>
          </a:p>
        </p:txBody>
      </p:sp>
      <p:sp>
        <p:nvSpPr>
          <p:cNvPr id="4" name="TextBox 3">
            <a:extLst>
              <a:ext uri="{FF2B5EF4-FFF2-40B4-BE49-F238E27FC236}">
                <a16:creationId xmlns:a16="http://schemas.microsoft.com/office/drawing/2014/main" id="{B2C432A9-8271-B31C-1FB8-AEE25AC05787}"/>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t>DISCLAIMER:</a:t>
            </a:r>
            <a:r>
              <a:rPr lang="en-GB" sz="900" dirty="0"/>
              <a:t>The views expressed on this e-poster are those of the author and do not necessarily reflect the view of the CTBTO</a:t>
            </a:r>
            <a:endParaRPr lang="de-AT" sz="900" dirty="0">
              <a:solidFill>
                <a:schemeClr val="bg1">
                  <a:lumMod val="65000"/>
                </a:schemeClr>
              </a:solidFill>
            </a:endParaRPr>
          </a:p>
        </p:txBody>
      </p:sp>
      <p:pic>
        <p:nvPicPr>
          <p:cNvPr id="6" name="Picture 5">
            <a:extLst>
              <a:ext uri="{FF2B5EF4-FFF2-40B4-BE49-F238E27FC236}">
                <a16:creationId xmlns:a16="http://schemas.microsoft.com/office/drawing/2014/main" id="{D06FB469-F98C-AEC1-D161-30D93FA9F7A6}"/>
              </a:ext>
            </a:extLst>
          </p:cNvPr>
          <p:cNvPicPr>
            <a:picLocks noChangeAspect="1"/>
          </p:cNvPicPr>
          <p:nvPr/>
        </p:nvPicPr>
        <p:blipFill>
          <a:blip r:embed="rId4"/>
          <a:stretch>
            <a:fillRect/>
          </a:stretch>
        </p:blipFill>
        <p:spPr>
          <a:xfrm>
            <a:off x="9533434" y="3135561"/>
            <a:ext cx="2296673" cy="596059"/>
          </a:xfrm>
          <a:prstGeom prst="rect">
            <a:avLst/>
          </a:prstGeom>
        </p:spPr>
      </p:pic>
    </p:spTree>
    <p:extLst>
      <p:ext uri="{BB962C8B-B14F-4D97-AF65-F5344CB8AC3E}">
        <p14:creationId xmlns:p14="http://schemas.microsoft.com/office/powerpoint/2010/main" val="11153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90B4C-20AC-3DCD-F6D3-EAEB7B5EB3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E208C2-D2F2-D7DD-F85C-EC929165F879}"/>
              </a:ext>
            </a:extLst>
          </p:cNvPr>
          <p:cNvSpPr txBox="1">
            <a:spLocks/>
          </p:cNvSpPr>
          <p:nvPr/>
        </p:nvSpPr>
        <p:spPr>
          <a:xfrm>
            <a:off x="3817096" y="1112533"/>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b="1" dirty="0">
                <a:solidFill>
                  <a:srgbClr val="1A3A64"/>
                </a:solidFill>
              </a:rPr>
              <a:t>Analysis of SEL3 events</a:t>
            </a:r>
            <a:endParaRPr lang="en-AT" sz="1400" b="1" dirty="0">
              <a:solidFill>
                <a:srgbClr val="1A3A64"/>
              </a:solidFill>
            </a:endParaRPr>
          </a:p>
        </p:txBody>
      </p:sp>
      <p:sp>
        <p:nvSpPr>
          <p:cNvPr id="2" name="TextBox 3">
            <a:extLst>
              <a:ext uri="{FF2B5EF4-FFF2-40B4-BE49-F238E27FC236}">
                <a16:creationId xmlns:a16="http://schemas.microsoft.com/office/drawing/2014/main" id="{18A207AD-5FDB-9580-4D2A-3A22F97B5FBF}"/>
              </a:ext>
            </a:extLst>
          </p:cNvPr>
          <p:cNvSpPr txBox="1"/>
          <p:nvPr/>
        </p:nvSpPr>
        <p:spPr>
          <a:xfrm>
            <a:off x="4196999" y="176165"/>
            <a:ext cx="7471126" cy="250133"/>
          </a:xfrm>
          <a:prstGeom prst="rect">
            <a:avLst/>
          </a:prstGeom>
          <a:noFill/>
        </p:spPr>
        <p:txBody>
          <a:bodyPr wrap="square" lIns="0" tIns="0" rIns="0" bIns="0" rtlCol="0" anchor="ctr">
            <a:spAutoFit/>
          </a:bodyPr>
          <a:lstStyle/>
          <a:p>
            <a:pPr>
              <a:lnSpc>
                <a:spcPct val="107000"/>
              </a:lnSpc>
              <a:spcAft>
                <a:spcPts val="800"/>
              </a:spcAft>
            </a:pPr>
            <a:r>
              <a:rPr lang="en-AT"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Infrasound analysis in the International Data Centre Operations</a:t>
            </a:r>
            <a:endParaRPr lang="en-AT"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3">
            <a:extLst>
              <a:ext uri="{FF2B5EF4-FFF2-40B4-BE49-F238E27FC236}">
                <a16:creationId xmlns:a16="http://schemas.microsoft.com/office/drawing/2014/main" id="{D656F5E4-585E-076C-B7B6-EF5A15DC6B52}"/>
              </a:ext>
            </a:extLst>
          </p:cNvPr>
          <p:cNvSpPr txBox="1"/>
          <p:nvPr/>
        </p:nvSpPr>
        <p:spPr>
          <a:xfrm>
            <a:off x="3780163" y="1447943"/>
            <a:ext cx="4784480" cy="5849486"/>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nSpc>
                <a:spcPct val="107000"/>
              </a:lnSpc>
              <a:spcAft>
                <a:spcPts val="800"/>
              </a:spcAft>
            </a:pPr>
            <a:r>
              <a:rPr lang="en-GB" sz="1200" dirty="0">
                <a:effectLst/>
                <a:ea typeface="Calibri" panose="020F0502020204030204" pitchFamily="34" charset="0"/>
              </a:rPr>
              <a:t>The last automatic product, Standard Event List (SEL3), serves as a starting point for analyst review. Analysis of events detected at infrasound stations includes:</a:t>
            </a:r>
            <a:endParaRPr lang="en-AT" sz="1200" dirty="0">
              <a:effectLst/>
              <a:ea typeface="Calibri" panose="020F0502020204030204" pitchFamily="34" charset="0"/>
            </a:endParaRPr>
          </a:p>
          <a:p>
            <a:pPr marL="171450" lvl="0" indent="-171450">
              <a:lnSpc>
                <a:spcPct val="107000"/>
              </a:lnSpc>
              <a:buFont typeface="Arial" panose="020B0604020202020204" pitchFamily="34" charset="0"/>
              <a:buChar char="•"/>
            </a:pPr>
            <a:r>
              <a:rPr lang="en-GB" sz="1200" dirty="0">
                <a:effectLst/>
                <a:ea typeface="Calibri" panose="020F0502020204030204" pitchFamily="34" charset="0"/>
              </a:rPr>
              <a:t>Validation and improvement of events built from infrasound observations</a:t>
            </a:r>
            <a:endParaRPr lang="en-AT" sz="1200" dirty="0">
              <a:effectLst/>
              <a:ea typeface="Calibri" panose="020F0502020204030204" pitchFamily="34" charset="0"/>
            </a:endParaRPr>
          </a:p>
          <a:p>
            <a:pPr marL="171450" lvl="0" indent="-171450">
              <a:lnSpc>
                <a:spcPct val="107000"/>
              </a:lnSpc>
              <a:spcAft>
                <a:spcPts val="800"/>
              </a:spcAft>
              <a:buFont typeface="Arial" panose="020B0604020202020204" pitchFamily="34" charset="0"/>
              <a:buChar char="•"/>
            </a:pPr>
            <a:r>
              <a:rPr lang="en-GB" sz="1200" dirty="0">
                <a:effectLst/>
                <a:ea typeface="Calibri" panose="020F0502020204030204" pitchFamily="34" charset="0"/>
              </a:rPr>
              <a:t>Validation of infrasound detections associated to seismic seeds</a:t>
            </a:r>
            <a:endParaRPr lang="en-AT" sz="1200" dirty="0">
              <a:effectLst/>
              <a:ea typeface="Calibri" panose="020F0502020204030204" pitchFamily="34" charset="0"/>
            </a:endParaRPr>
          </a:p>
          <a:p>
            <a:pPr>
              <a:lnSpc>
                <a:spcPct val="107000"/>
              </a:lnSpc>
              <a:spcAft>
                <a:spcPts val="800"/>
              </a:spcAft>
            </a:pPr>
            <a:r>
              <a:rPr lang="en-GB" sz="1200" b="1" dirty="0">
                <a:effectLst/>
                <a:ea typeface="Calibri" panose="020F0502020204030204" pitchFamily="34" charset="0"/>
              </a:rPr>
              <a:t>The majority of SEL3 infrasound seed events are bogus and rejected.</a:t>
            </a:r>
            <a:endParaRPr lang="en-AT" sz="1200" b="1" dirty="0">
              <a:effectLst/>
              <a:ea typeface="Calibri" panose="020F0502020204030204" pitchFamily="34" charset="0"/>
            </a:endParaRPr>
          </a:p>
          <a:p>
            <a:pPr>
              <a:lnSpc>
                <a:spcPct val="107000"/>
              </a:lnSpc>
              <a:spcAft>
                <a:spcPts val="800"/>
              </a:spcAft>
            </a:pPr>
            <a:r>
              <a:rPr lang="en-GB" sz="1200" dirty="0">
                <a:effectLst/>
                <a:ea typeface="Calibri" panose="020F0502020204030204" pitchFamily="34" charset="0"/>
              </a:rPr>
              <a:t>Reasons for rejection: </a:t>
            </a:r>
            <a:endParaRPr lang="en-AT" sz="1200" dirty="0">
              <a:effectLst/>
              <a:ea typeface="Calibri" panose="020F0502020204030204" pitchFamily="34" charset="0"/>
            </a:endParaRPr>
          </a:p>
          <a:p>
            <a:pPr marL="180000" lvl="0" indent="-171450">
              <a:lnSpc>
                <a:spcPct val="107000"/>
              </a:lnSpc>
              <a:buFont typeface="Arial" panose="020B0604020202020204" pitchFamily="34" charset="0"/>
              <a:buChar char="•"/>
            </a:pPr>
            <a:r>
              <a:rPr lang="en-GB" sz="1200" dirty="0">
                <a:effectLst/>
                <a:ea typeface="Calibri" panose="020F0502020204030204" pitchFamily="34" charset="0"/>
              </a:rPr>
              <a:t>Detections belong to a long-duration activity (i.e. microbaroms)</a:t>
            </a:r>
            <a:endParaRPr lang="en-AT" sz="1200" dirty="0">
              <a:effectLst/>
              <a:ea typeface="Calibri" panose="020F0502020204030204" pitchFamily="34" charset="0"/>
            </a:endParaRPr>
          </a:p>
          <a:p>
            <a:pPr marL="180000" lvl="0" indent="-171450">
              <a:lnSpc>
                <a:spcPct val="107000"/>
              </a:lnSpc>
              <a:buFont typeface="Arial" panose="020B0604020202020204" pitchFamily="34" charset="0"/>
              <a:buChar char="•"/>
            </a:pPr>
            <a:r>
              <a:rPr lang="en-GB" sz="1200" dirty="0">
                <a:effectLst/>
                <a:ea typeface="Calibri" panose="020F0502020204030204" pitchFamily="34" charset="0"/>
              </a:rPr>
              <a:t>Local source detection is associated at a large distance </a:t>
            </a:r>
            <a:endParaRPr lang="en-AT" sz="1200" dirty="0">
              <a:effectLst/>
              <a:ea typeface="Calibri" panose="020F0502020204030204" pitchFamily="34" charset="0"/>
            </a:endParaRPr>
          </a:p>
          <a:p>
            <a:pPr marL="180000" lvl="0" indent="-171450">
              <a:lnSpc>
                <a:spcPct val="107000"/>
              </a:lnSpc>
              <a:spcAft>
                <a:spcPts val="800"/>
              </a:spcAft>
              <a:buFont typeface="Arial" panose="020B0604020202020204" pitchFamily="34" charset="0"/>
              <a:buChar char="•"/>
            </a:pPr>
            <a:r>
              <a:rPr lang="en-GB" sz="1200" dirty="0">
                <a:effectLst/>
                <a:ea typeface="Calibri" panose="020F0502020204030204" pitchFamily="34" charset="0"/>
              </a:rPr>
              <a:t>Signals are of interest but have closer source appearances; analysts attempt to find corroborating detections for wrongly associated signals of interest to find a missed event</a:t>
            </a:r>
            <a:endParaRPr lang="en-GB" sz="1200" dirty="0">
              <a:ea typeface="Calibri" panose="020F0502020204030204" pitchFamily="34" charset="0"/>
            </a:endParaRPr>
          </a:p>
          <a:p>
            <a:pPr marL="180000" lvl="0" indent="-171450">
              <a:lnSpc>
                <a:spcPct val="107000"/>
              </a:lnSpc>
              <a:spcAft>
                <a:spcPts val="800"/>
              </a:spcAft>
              <a:buFont typeface="Arial" panose="020B0604020202020204" pitchFamily="34" charset="0"/>
              <a:buChar char="•"/>
            </a:pPr>
            <a:r>
              <a:rPr lang="en-GB" sz="1200" dirty="0">
                <a:ea typeface="Calibri" panose="020F0502020204030204" pitchFamily="34" charset="0"/>
              </a:rPr>
              <a:t>Split event – one LEB event may be presented as a few SEL3 events</a:t>
            </a:r>
            <a:endParaRPr lang="en-GB" sz="1200" dirty="0">
              <a:effectLst/>
              <a:ea typeface="Calibri" panose="020F0502020204030204" pitchFamily="34" charset="0"/>
            </a:endParaRPr>
          </a:p>
          <a:p>
            <a:pPr>
              <a:lnSpc>
                <a:spcPct val="107000"/>
              </a:lnSpc>
              <a:spcAft>
                <a:spcPts val="800"/>
              </a:spcAft>
            </a:pPr>
            <a:r>
              <a:rPr lang="en-GB" sz="1200" b="1" dirty="0">
                <a:effectLst/>
                <a:ea typeface="Calibri" panose="020F0502020204030204" pitchFamily="34" charset="0"/>
              </a:rPr>
              <a:t>Accepted events require improvement:</a:t>
            </a:r>
            <a:endParaRPr lang="en-AT" sz="1200" b="1" dirty="0">
              <a:effectLst/>
              <a:ea typeface="Calibri" panose="020F0502020204030204" pitchFamily="34" charset="0"/>
            </a:endParaRPr>
          </a:p>
          <a:p>
            <a:pPr marL="171450" lvl="0" indent="-171450">
              <a:lnSpc>
                <a:spcPct val="107000"/>
              </a:lnSpc>
              <a:buFont typeface="Arial" panose="020B0604020202020204" pitchFamily="34" charset="0"/>
              <a:buChar char="•"/>
            </a:pPr>
            <a:r>
              <a:rPr lang="en-GB" sz="1200" dirty="0">
                <a:effectLst/>
                <a:ea typeface="Calibri" panose="020F0502020204030204" pitchFamily="34" charset="0"/>
              </a:rPr>
              <a:t>Invalid detections are removed</a:t>
            </a:r>
            <a:endParaRPr lang="en-AT" sz="1200" dirty="0">
              <a:effectLst/>
              <a:ea typeface="Calibri" panose="020F0502020204030204" pitchFamily="34" charset="0"/>
            </a:endParaRPr>
          </a:p>
          <a:p>
            <a:pPr marL="171450" lvl="0" indent="-171450">
              <a:lnSpc>
                <a:spcPct val="107000"/>
              </a:lnSpc>
              <a:buFont typeface="Arial" panose="020B0604020202020204" pitchFamily="34" charset="0"/>
              <a:buChar char="•"/>
            </a:pPr>
            <a:r>
              <a:rPr lang="en-GB" sz="1200" dirty="0">
                <a:effectLst/>
                <a:ea typeface="Calibri" panose="020F0502020204030204" pitchFamily="34" charset="0"/>
              </a:rPr>
              <a:t>Associated detections may need modification</a:t>
            </a:r>
          </a:p>
          <a:p>
            <a:pPr marL="171450" lvl="0" indent="-171450">
              <a:lnSpc>
                <a:spcPct val="107000"/>
              </a:lnSpc>
              <a:buFont typeface="Arial" panose="020B0604020202020204" pitchFamily="34" charset="0"/>
              <a:buChar char="•"/>
            </a:pPr>
            <a:r>
              <a:rPr lang="en-GB" sz="1200" dirty="0">
                <a:effectLst/>
                <a:ea typeface="Calibri" panose="020F0502020204030204" pitchFamily="34" charset="0"/>
              </a:rPr>
              <a:t>Additional infrasound detections are identified and added to the event solution</a:t>
            </a:r>
          </a:p>
          <a:p>
            <a:pPr marL="171450" lvl="0" indent="-171450">
              <a:lnSpc>
                <a:spcPct val="107000"/>
              </a:lnSpc>
              <a:spcAft>
                <a:spcPts val="800"/>
              </a:spcAft>
              <a:buFont typeface="Arial" panose="020B0604020202020204" pitchFamily="34" charset="0"/>
              <a:buChar char="•"/>
            </a:pPr>
            <a:r>
              <a:rPr lang="en-GB" sz="1200" dirty="0">
                <a:ea typeface="Calibri" panose="020F0502020204030204" pitchFamily="34" charset="0"/>
              </a:rPr>
              <a:t>If a surface explosion is suspected, the seismic seed is found to constrain the location</a:t>
            </a:r>
            <a:endParaRPr lang="en-AT" sz="1200" dirty="0">
              <a:effectLst/>
              <a:ea typeface="Calibri" panose="020F0502020204030204" pitchFamily="34" charset="0"/>
            </a:endParaRPr>
          </a:p>
          <a:p>
            <a:pPr lvl="0">
              <a:lnSpc>
                <a:spcPct val="107000"/>
              </a:lnSpc>
              <a:spcAft>
                <a:spcPts val="800"/>
              </a:spcAft>
            </a:pPr>
            <a:endParaRPr lang="en-GB" sz="1200" dirty="0">
              <a:effectLst/>
              <a:ea typeface="Calibri" panose="020F0502020204030204" pitchFamily="34" charset="0"/>
            </a:endParaRPr>
          </a:p>
          <a:p>
            <a:pPr lvl="0">
              <a:lnSpc>
                <a:spcPct val="107000"/>
              </a:lnSpc>
              <a:spcAft>
                <a:spcPts val="800"/>
              </a:spcAft>
            </a:pPr>
            <a:endParaRPr lang="en-AT" sz="1200" dirty="0">
              <a:effectLst/>
              <a:ea typeface="Calibri" panose="020F0502020204030204" pitchFamily="34" charset="0"/>
            </a:endParaRPr>
          </a:p>
        </p:txBody>
      </p:sp>
      <p:sp>
        <p:nvSpPr>
          <p:cNvPr id="13" name="TextBox 3">
            <a:extLst>
              <a:ext uri="{FF2B5EF4-FFF2-40B4-BE49-F238E27FC236}">
                <a16:creationId xmlns:a16="http://schemas.microsoft.com/office/drawing/2014/main" id="{0B56D095-DF7C-7F75-ACDC-26C9BCA82DBD}"/>
              </a:ext>
            </a:extLst>
          </p:cNvPr>
          <p:cNvSpPr txBox="1"/>
          <p:nvPr/>
        </p:nvSpPr>
        <p:spPr>
          <a:xfrm>
            <a:off x="8707487" y="1666571"/>
            <a:ext cx="3364918" cy="4622804"/>
          </a:xfrm>
          <a:prstGeom prst="rect">
            <a:avLst/>
          </a:prstGeom>
          <a:noFill/>
        </p:spPr>
        <p:txBody>
          <a:bodyPr wrap="square" lIns="0" tIns="0" rIns="0" bIns="0">
            <a:spAutoFit/>
          </a:bodyPr>
          <a:lstStyle/>
          <a:p>
            <a:r>
              <a:rPr lang="en-GB" sz="1200" b="1" dirty="0">
                <a:effectLst/>
                <a:latin typeface="Arial" panose="020B0604020202020204" pitchFamily="34" charset="0"/>
                <a:ea typeface="Calibri" panose="020F0502020204030204" pitchFamily="34" charset="0"/>
                <a:cs typeface="Arial" panose="020B0604020202020204" pitchFamily="34" charset="0"/>
              </a:rPr>
              <a:t>Data are scanned for </a:t>
            </a:r>
            <a:r>
              <a:rPr lang="en-GB" sz="1200" b="1" dirty="0">
                <a:latin typeface="Arial" panose="020B0604020202020204" pitchFamily="34" charset="0"/>
                <a:ea typeface="Calibri" panose="020F0502020204030204" pitchFamily="34" charset="0"/>
                <a:cs typeface="Arial" panose="020B0604020202020204" pitchFamily="34" charset="0"/>
              </a:rPr>
              <a:t>missed</a:t>
            </a:r>
            <a:r>
              <a:rPr lang="en-GB" sz="1200" b="1" dirty="0">
                <a:effectLst/>
                <a:latin typeface="Arial" panose="020B0604020202020204" pitchFamily="34" charset="0"/>
                <a:ea typeface="Calibri" panose="020F0502020204030204" pitchFamily="34" charset="0"/>
                <a:cs typeface="Arial" panose="020B0604020202020204" pitchFamily="34" charset="0"/>
              </a:rPr>
              <a:t> events.</a:t>
            </a:r>
          </a:p>
          <a:p>
            <a:endParaRPr lang="en-GB" sz="1200" b="1" dirty="0">
              <a:latin typeface="Arial" panose="020B0604020202020204" pitchFamily="34" charset="0"/>
              <a:ea typeface="Calibri" panose="020F0502020204030204" pitchFamily="34" charset="0"/>
              <a:cs typeface="Arial" panose="020B0604020202020204" pitchFamily="34" charset="0"/>
            </a:endParaRPr>
          </a:p>
          <a:p>
            <a:pPr algn="just"/>
            <a:r>
              <a:rPr lang="en-GB" sz="1200" dirty="0">
                <a:effectLst/>
                <a:latin typeface="Arial" panose="020B0604020202020204" pitchFamily="34" charset="0"/>
                <a:ea typeface="Calibri" panose="020F0502020204030204" pitchFamily="34" charset="0"/>
                <a:cs typeface="Arial" panose="020B0604020202020204" pitchFamily="34" charset="0"/>
              </a:rPr>
              <a:t>Analysts add </a:t>
            </a:r>
            <a:r>
              <a:rPr lang="en-GB" sz="1200" dirty="0">
                <a:latin typeface="Arial" panose="020B0604020202020204" pitchFamily="34" charset="0"/>
                <a:ea typeface="Calibri" panose="020F0502020204030204" pitchFamily="34" charset="0"/>
                <a:cs typeface="Arial" panose="020B0604020202020204" pitchFamily="34" charset="0"/>
              </a:rPr>
              <a:t>a significant number</a:t>
            </a:r>
            <a:r>
              <a:rPr lang="en-GB" sz="1200" dirty="0">
                <a:effectLst/>
                <a:latin typeface="Arial" panose="020B0604020202020204" pitchFamily="34" charset="0"/>
                <a:ea typeface="Calibri" panose="020F0502020204030204" pitchFamily="34" charset="0"/>
                <a:cs typeface="Arial" panose="020B0604020202020204" pitchFamily="34" charset="0"/>
              </a:rPr>
              <a:t> of infrasound seed LEB events.</a:t>
            </a:r>
          </a:p>
          <a:p>
            <a:pPr algn="just"/>
            <a:endParaRPr lang="en-GB" sz="1200" b="1" dirty="0">
              <a:latin typeface="Arial" panose="020B0604020202020204" pitchFamily="34" charset="0"/>
              <a:ea typeface="Calibri" panose="020F0502020204030204" pitchFamily="34" charset="0"/>
              <a:cs typeface="Arial" panose="020B0604020202020204" pitchFamily="34" charset="0"/>
            </a:endParaRPr>
          </a:p>
          <a:p>
            <a:pPr algn="just"/>
            <a:r>
              <a:rPr lang="en-GB" sz="1200" dirty="0">
                <a:latin typeface="Arial" panose="020B0604020202020204" pitchFamily="34" charset="0"/>
                <a:ea typeface="Calibri" panose="020F0502020204030204" pitchFamily="34" charset="0"/>
                <a:cs typeface="Arial" panose="020B0604020202020204" pitchFamily="34" charset="0"/>
              </a:rPr>
              <a:t>The current automatic products are the result of the Global Association (GA) algorithm. An alternative automatic bulletin (VSEL3) is generated using a Bayesian approach to network processing. Analysts have not yet verified the VSEL3 results; however, spot checks have yielded positive results.</a:t>
            </a:r>
          </a:p>
          <a:p>
            <a:pPr algn="just"/>
            <a:endParaRPr lang="en-GB" sz="1200" dirty="0">
              <a:latin typeface="Arial" panose="020B0604020202020204" pitchFamily="34" charset="0"/>
              <a:ea typeface="Calibri" panose="020F0502020204030204" pitchFamily="34" charset="0"/>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Seismic seed events are checked for additional infrasound associations.</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Infrasound detections associated to local mining events may promote the event to the REB.</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Infrasound detections associated to large seismic events identify the source of the infrasound signal.</a:t>
            </a:r>
            <a:endParaRPr lang="en-AT" sz="1200" dirty="0">
              <a:latin typeface="Arial" panose="020B0604020202020204" pitchFamily="34" charset="0"/>
              <a:cs typeface="Arial" panose="020B0604020202020204" pitchFamily="34" charset="0"/>
            </a:endParaRPr>
          </a:p>
          <a:p>
            <a:pPr lvl="0">
              <a:lnSpc>
                <a:spcPct val="107000"/>
              </a:lnSpc>
              <a:spcAft>
                <a:spcPts val="800"/>
              </a:spcAft>
            </a:pPr>
            <a:endParaRPr lang="en-GB" sz="1200" dirty="0">
              <a:effectLst/>
              <a:ea typeface="Calibri" panose="020F0502020204030204" pitchFamily="34" charset="0"/>
            </a:endParaRPr>
          </a:p>
        </p:txBody>
      </p:sp>
      <p:sp>
        <p:nvSpPr>
          <p:cNvPr id="26" name="Title 1">
            <a:extLst>
              <a:ext uri="{FF2B5EF4-FFF2-40B4-BE49-F238E27FC236}">
                <a16:creationId xmlns:a16="http://schemas.microsoft.com/office/drawing/2014/main" id="{E58ED474-103C-6A3B-EC82-465BE0A892FE}"/>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1B3B65"/>
                </a:solidFill>
                <a:latin typeface="Arial" panose="020B0604020202020204" pitchFamily="34" charset="0"/>
                <a:cs typeface="Arial" panose="020B0604020202020204" pitchFamily="34" charset="0"/>
              </a:rPr>
              <a:t>P3.5-683</a:t>
            </a:r>
            <a:endParaRPr lang="en-AT"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8AC015EC-7085-FFC6-ED5E-2B0F1E838440}"/>
              </a:ext>
            </a:extLst>
          </p:cNvPr>
          <p:cNvSpPr txBox="1"/>
          <p:nvPr/>
        </p:nvSpPr>
        <p:spPr>
          <a:xfrm>
            <a:off x="2941065" y="653673"/>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 Villarroel, E. </a:t>
            </a:r>
            <a:r>
              <a:rPr lang="en-GB" sz="1200" dirty="0" err="1">
                <a:solidFill>
                  <a:srgbClr val="1A3A64"/>
                </a:solidFill>
                <a:latin typeface="Arial" panose="020B0604020202020204" pitchFamily="34" charset="0"/>
                <a:cs typeface="Arial" panose="020B0604020202020204" pitchFamily="34" charset="0"/>
              </a:rPr>
              <a:t>Qorbani</a:t>
            </a:r>
            <a:r>
              <a:rPr lang="en-GB" sz="1200" dirty="0">
                <a:solidFill>
                  <a:srgbClr val="1A3A64"/>
                </a:solidFill>
                <a:latin typeface="Arial" panose="020B0604020202020204" pitchFamily="34" charset="0"/>
                <a:cs typeface="Arial" panose="020B0604020202020204" pitchFamily="34" charset="0"/>
              </a:rPr>
              <a:t> </a:t>
            </a:r>
            <a:r>
              <a:rPr lang="en-GB" sz="1200" dirty="0" err="1">
                <a:solidFill>
                  <a:srgbClr val="1A3A64"/>
                </a:solidFill>
                <a:latin typeface="Arial" panose="020B0604020202020204" pitchFamily="34" charset="0"/>
                <a:cs typeface="Arial" panose="020B0604020202020204" pitchFamily="34" charset="0"/>
              </a:rPr>
              <a:t>Chegeni</a:t>
            </a:r>
            <a:r>
              <a:rPr lang="en-GB" sz="1200" dirty="0">
                <a:solidFill>
                  <a:srgbClr val="1A3A64"/>
                </a:solidFill>
                <a:latin typeface="Arial" panose="020B0604020202020204" pitchFamily="34" charset="0"/>
                <a:cs typeface="Arial" panose="020B0604020202020204" pitchFamily="34" charset="0"/>
              </a:rPr>
              <a:t>, P. Bittner, P.P. Tun, O. </a:t>
            </a:r>
            <a:r>
              <a:rPr lang="en-GB" sz="1200" dirty="0" err="1">
                <a:solidFill>
                  <a:srgbClr val="1A3A64"/>
                </a:solidFill>
                <a:latin typeface="Arial" panose="020B0604020202020204" pitchFamily="34" charset="0"/>
                <a:cs typeface="Arial" panose="020B0604020202020204" pitchFamily="34" charset="0"/>
              </a:rPr>
              <a:t>Ntibinyane</a:t>
            </a:r>
            <a:r>
              <a:rPr lang="en-GB" sz="1200" dirty="0">
                <a:solidFill>
                  <a:srgbClr val="1A3A64"/>
                </a:solidFill>
                <a:latin typeface="Arial" panose="020B0604020202020204" pitchFamily="34" charset="0"/>
                <a:cs typeface="Arial" panose="020B0604020202020204" pitchFamily="34" charset="0"/>
              </a:rPr>
              <a:t>, S. P. Quintero Colorado</a:t>
            </a:r>
            <a:endParaRPr lang="en-US" sz="1200" dirty="0">
              <a:solidFill>
                <a:srgbClr val="1A3A64"/>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E3776AC-7BE1-FF02-87E8-E427966902FE}"/>
              </a:ext>
            </a:extLst>
          </p:cNvPr>
          <p:cNvSpPr txBox="1">
            <a:spLocks/>
          </p:cNvSpPr>
          <p:nvPr/>
        </p:nvSpPr>
        <p:spPr>
          <a:xfrm>
            <a:off x="8198074" y="1220907"/>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b="1" dirty="0">
                <a:solidFill>
                  <a:srgbClr val="1A3A64"/>
                </a:solidFill>
              </a:rPr>
              <a:t>Further tasks</a:t>
            </a:r>
            <a:endParaRPr lang="en-AT" sz="1400" b="1" dirty="0">
              <a:solidFill>
                <a:srgbClr val="1A3A64"/>
              </a:solidFill>
            </a:endParaRPr>
          </a:p>
        </p:txBody>
      </p:sp>
      <p:pic>
        <p:nvPicPr>
          <p:cNvPr id="4" name="Picture 3">
            <a:extLst>
              <a:ext uri="{FF2B5EF4-FFF2-40B4-BE49-F238E27FC236}">
                <a16:creationId xmlns:a16="http://schemas.microsoft.com/office/drawing/2014/main" id="{4AA6C8DB-1D6F-056D-6868-50086EE95128}"/>
              </a:ext>
            </a:extLst>
          </p:cNvPr>
          <p:cNvPicPr>
            <a:picLocks noChangeAspect="1"/>
          </p:cNvPicPr>
          <p:nvPr/>
        </p:nvPicPr>
        <p:blipFill>
          <a:blip r:embed="rId3"/>
          <a:stretch>
            <a:fillRect/>
          </a:stretch>
        </p:blipFill>
        <p:spPr>
          <a:xfrm>
            <a:off x="9946567" y="6137657"/>
            <a:ext cx="2057974" cy="504251"/>
          </a:xfrm>
          <a:prstGeom prst="rect">
            <a:avLst/>
          </a:prstGeom>
        </p:spPr>
      </p:pic>
      <p:sp>
        <p:nvSpPr>
          <p:cNvPr id="19" name="Title 1">
            <a:extLst>
              <a:ext uri="{FF2B5EF4-FFF2-40B4-BE49-F238E27FC236}">
                <a16:creationId xmlns:a16="http://schemas.microsoft.com/office/drawing/2014/main" id="{60F2676E-2A9E-4985-854A-62352295D686}"/>
              </a:ext>
            </a:extLst>
          </p:cNvPr>
          <p:cNvSpPr txBox="1">
            <a:spLocks/>
          </p:cNvSpPr>
          <p:nvPr/>
        </p:nvSpPr>
        <p:spPr>
          <a:xfrm>
            <a:off x="187459" y="1152105"/>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b="1" dirty="0">
                <a:solidFill>
                  <a:srgbClr val="1A3A64"/>
                </a:solidFill>
                <a:latin typeface="Arial" panose="020B0604020202020204" pitchFamily="34" charset="0"/>
                <a:cs typeface="Arial" panose="020B0604020202020204" pitchFamily="34" charset="0"/>
              </a:rPr>
              <a:t>Introduction</a:t>
            </a:r>
            <a:endParaRPr lang="en-AT" sz="1200" b="1" dirty="0">
              <a:solidFill>
                <a:srgbClr val="1A3A64"/>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BD9CA72-B363-43A4-950F-4F32933C8342}"/>
              </a:ext>
            </a:extLst>
          </p:cNvPr>
          <p:cNvSpPr txBox="1"/>
          <p:nvPr/>
        </p:nvSpPr>
        <p:spPr>
          <a:xfrm>
            <a:off x="350183" y="1548691"/>
            <a:ext cx="3268708" cy="4927824"/>
          </a:xfrm>
          <a:prstGeom prst="rect">
            <a:avLst/>
          </a:prstGeom>
          <a:solidFill>
            <a:schemeClr val="bg2"/>
          </a:solidFill>
          <a:ln>
            <a:noFill/>
          </a:ln>
        </p:spPr>
        <p:txBody>
          <a:bodyPr wrap="square">
            <a:spAutoFit/>
          </a:bodyPr>
          <a:lstStyle/>
          <a:p>
            <a:pPr algn="just">
              <a:lnSpc>
                <a:spcPct val="107000"/>
              </a:lnSpc>
              <a:spcAft>
                <a:spcPts val="800"/>
              </a:spcAft>
            </a:pPr>
            <a:r>
              <a:rPr lang="en-A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Routine analysis of infrasound data began in early 2010. Since then, analysts at the International Data Centre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(IDC)</a:t>
            </a:r>
            <a:r>
              <a:rPr lang="en-A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have reviewed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approximately </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125,000 automatically built SEL3 infrasound events and included more than 68,000</a:t>
            </a:r>
            <a:r>
              <a:rPr lang="en-A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events in the Late Event Bulletin (LEB). Of these,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than </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a:t>
            </a:r>
            <a:r>
              <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0</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r>
              <a:rPr lang="en-A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events met the Reviewed Event Bulletin (REB) event criteria. </a:t>
            </a:r>
            <a:endPar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Analysing infrasound data presents several challenges. These include distinguishing between noise and signal, obtaining </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preliminary location based on one-station observations, or identifying signals generated by the same source that travelled different paths to the </a:t>
            </a:r>
            <a:r>
              <a:rPr lang="en-A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detecting stations. Most of the events included in the REB are seismic in nature, originating from stationary short-duration sources such as earthquakes or mining blasts. Another challenge in infrasound event analysis is that infrasound sources often move (i.e. bolides) or produce long-duration signals (i.e. erupting volcanoes). </a:t>
            </a:r>
            <a:endParaRPr lang="en-A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219B2031-7D48-4CFE-3152-58CF4DB4952E}"/>
              </a:ext>
            </a:extLst>
          </p:cNvPr>
          <p:cNvSpPr txBox="1">
            <a:spLocks/>
          </p:cNvSpPr>
          <p:nvPr/>
        </p:nvSpPr>
        <p:spPr>
          <a:xfrm>
            <a:off x="6016764" y="961829"/>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b="1" dirty="0">
                <a:solidFill>
                  <a:srgbClr val="1A3A64"/>
                </a:solidFill>
                <a:latin typeface="Arial" panose="020B0604020202020204" pitchFamily="34" charset="0"/>
                <a:cs typeface="Arial" panose="020B0604020202020204" pitchFamily="34" charset="0"/>
              </a:rPr>
              <a:t>Procedures</a:t>
            </a:r>
            <a:endParaRPr lang="en-AT" sz="1200" b="1" dirty="0">
              <a:solidFill>
                <a:srgbClr val="1A3A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223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90B4C-20AC-3DCD-F6D3-EAEB7B5EB3BD}"/>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18A207AD-5FDB-9580-4D2A-3A22F97B5FBF}"/>
              </a:ext>
            </a:extLst>
          </p:cNvPr>
          <p:cNvSpPr txBox="1"/>
          <p:nvPr/>
        </p:nvSpPr>
        <p:spPr>
          <a:xfrm>
            <a:off x="4196999" y="176165"/>
            <a:ext cx="7471126" cy="250133"/>
          </a:xfrm>
          <a:prstGeom prst="rect">
            <a:avLst/>
          </a:prstGeom>
          <a:noFill/>
        </p:spPr>
        <p:txBody>
          <a:bodyPr wrap="square" lIns="0" tIns="0" rIns="0" bIns="0" rtlCol="0" anchor="ctr">
            <a:spAutoFit/>
          </a:bodyPr>
          <a:lstStyle/>
          <a:p>
            <a:pPr>
              <a:lnSpc>
                <a:spcPct val="107000"/>
              </a:lnSpc>
              <a:spcAft>
                <a:spcPts val="800"/>
              </a:spcAft>
            </a:pPr>
            <a:r>
              <a:rPr lang="en-AT"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Infrasound analysis in the International Data Centre Operations</a:t>
            </a:r>
            <a:endParaRPr lang="en-AT"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itle 1">
            <a:extLst>
              <a:ext uri="{FF2B5EF4-FFF2-40B4-BE49-F238E27FC236}">
                <a16:creationId xmlns:a16="http://schemas.microsoft.com/office/drawing/2014/main" id="{E58ED474-103C-6A3B-EC82-465BE0A892FE}"/>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1B3B65"/>
                </a:solidFill>
                <a:latin typeface="Arial" panose="020B0604020202020204" pitchFamily="34" charset="0"/>
                <a:cs typeface="Arial" panose="020B0604020202020204" pitchFamily="34" charset="0"/>
              </a:rPr>
              <a:t>P3.5-683</a:t>
            </a:r>
            <a:endParaRPr lang="en-AT"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8AC015EC-7085-FFC6-ED5E-2B0F1E838440}"/>
              </a:ext>
            </a:extLst>
          </p:cNvPr>
          <p:cNvSpPr txBox="1"/>
          <p:nvPr/>
        </p:nvSpPr>
        <p:spPr>
          <a:xfrm>
            <a:off x="3274648" y="69067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 Villarroel, E. </a:t>
            </a:r>
            <a:r>
              <a:rPr lang="en-GB" sz="1200" dirty="0" err="1">
                <a:solidFill>
                  <a:srgbClr val="1A3A64"/>
                </a:solidFill>
                <a:latin typeface="Arial" panose="020B0604020202020204" pitchFamily="34" charset="0"/>
                <a:cs typeface="Arial" panose="020B0604020202020204" pitchFamily="34" charset="0"/>
              </a:rPr>
              <a:t>Qorbani</a:t>
            </a:r>
            <a:r>
              <a:rPr lang="en-GB" sz="1200" dirty="0">
                <a:solidFill>
                  <a:srgbClr val="1A3A64"/>
                </a:solidFill>
                <a:latin typeface="Arial" panose="020B0604020202020204" pitchFamily="34" charset="0"/>
                <a:cs typeface="Arial" panose="020B0604020202020204" pitchFamily="34" charset="0"/>
              </a:rPr>
              <a:t> </a:t>
            </a:r>
            <a:r>
              <a:rPr lang="en-GB" sz="1200" dirty="0" err="1">
                <a:solidFill>
                  <a:srgbClr val="1A3A64"/>
                </a:solidFill>
                <a:latin typeface="Arial" panose="020B0604020202020204" pitchFamily="34" charset="0"/>
                <a:cs typeface="Arial" panose="020B0604020202020204" pitchFamily="34" charset="0"/>
              </a:rPr>
              <a:t>Chegeni</a:t>
            </a:r>
            <a:r>
              <a:rPr lang="en-GB" sz="1200" dirty="0">
                <a:solidFill>
                  <a:srgbClr val="1A3A64"/>
                </a:solidFill>
                <a:latin typeface="Arial" panose="020B0604020202020204" pitchFamily="34" charset="0"/>
                <a:cs typeface="Arial" panose="020B0604020202020204" pitchFamily="34" charset="0"/>
              </a:rPr>
              <a:t>, P. Bittner, P.P. Tun, O. </a:t>
            </a:r>
            <a:r>
              <a:rPr lang="en-GB" sz="1200" dirty="0" err="1">
                <a:solidFill>
                  <a:srgbClr val="1A3A64"/>
                </a:solidFill>
                <a:latin typeface="Arial" panose="020B0604020202020204" pitchFamily="34" charset="0"/>
                <a:cs typeface="Arial" panose="020B0604020202020204" pitchFamily="34" charset="0"/>
              </a:rPr>
              <a:t>Ntibinyane</a:t>
            </a:r>
            <a:r>
              <a:rPr lang="en-GB" sz="1200" dirty="0">
                <a:solidFill>
                  <a:srgbClr val="1A3A64"/>
                </a:solidFill>
                <a:latin typeface="Arial" panose="020B0604020202020204" pitchFamily="34" charset="0"/>
                <a:cs typeface="Arial" panose="020B0604020202020204" pitchFamily="34" charset="0"/>
              </a:rPr>
              <a:t>, S. P. Quintero Colorado</a:t>
            </a:r>
            <a:endParaRPr lang="en-US" sz="1200" dirty="0">
              <a:solidFill>
                <a:srgbClr val="1A3A64"/>
              </a:solidFill>
              <a:latin typeface="Arial" panose="020B0604020202020204" pitchFamily="34" charset="0"/>
              <a:cs typeface="Arial" panose="020B0604020202020204" pitchFamily="34" charset="0"/>
            </a:endParaRPr>
          </a:p>
          <a:p>
            <a:endParaRPr lang="en-US" sz="1200" dirty="0">
              <a:solidFill>
                <a:srgbClr val="1A3A64"/>
              </a:solidFill>
              <a:latin typeface="Arial" panose="020B0604020202020204" pitchFamily="34" charset="0"/>
              <a:cs typeface="Arial" panose="020B0604020202020204" pitchFamily="34" charset="0"/>
            </a:endParaRPr>
          </a:p>
          <a:p>
            <a:endParaRPr lang="en-AT" sz="1200" dirty="0">
              <a:solidFill>
                <a:srgbClr val="1A3A64"/>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E3776AC-7BE1-FF02-87E8-E427966902FE}"/>
              </a:ext>
            </a:extLst>
          </p:cNvPr>
          <p:cNvSpPr txBox="1">
            <a:spLocks/>
          </p:cNvSpPr>
          <p:nvPr/>
        </p:nvSpPr>
        <p:spPr>
          <a:xfrm>
            <a:off x="1258368" y="1256061"/>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b="1" dirty="0">
                <a:solidFill>
                  <a:srgbClr val="1A3A64"/>
                </a:solidFill>
              </a:rPr>
              <a:t>Challenges introduced by different propagation conditions</a:t>
            </a:r>
            <a:endParaRPr lang="en-AT" sz="1400" b="1" dirty="0">
              <a:solidFill>
                <a:srgbClr val="1A3A64"/>
              </a:solidFill>
            </a:endParaRPr>
          </a:p>
        </p:txBody>
      </p:sp>
      <p:pic>
        <p:nvPicPr>
          <p:cNvPr id="4" name="Picture 3">
            <a:extLst>
              <a:ext uri="{FF2B5EF4-FFF2-40B4-BE49-F238E27FC236}">
                <a16:creationId xmlns:a16="http://schemas.microsoft.com/office/drawing/2014/main" id="{4AA6C8DB-1D6F-056D-6868-50086EE95128}"/>
              </a:ext>
            </a:extLst>
          </p:cNvPr>
          <p:cNvPicPr>
            <a:picLocks noChangeAspect="1"/>
          </p:cNvPicPr>
          <p:nvPr/>
        </p:nvPicPr>
        <p:blipFill>
          <a:blip r:embed="rId3"/>
          <a:stretch>
            <a:fillRect/>
          </a:stretch>
        </p:blipFill>
        <p:spPr>
          <a:xfrm>
            <a:off x="9946567" y="6137657"/>
            <a:ext cx="2057974" cy="504251"/>
          </a:xfrm>
          <a:prstGeom prst="rect">
            <a:avLst/>
          </a:prstGeom>
        </p:spPr>
      </p:pic>
      <p:sp>
        <p:nvSpPr>
          <p:cNvPr id="5" name="Title 1">
            <a:extLst>
              <a:ext uri="{FF2B5EF4-FFF2-40B4-BE49-F238E27FC236}">
                <a16:creationId xmlns:a16="http://schemas.microsoft.com/office/drawing/2014/main" id="{3F997763-0FB9-AF8E-0D48-7331EB109A6E}"/>
              </a:ext>
            </a:extLst>
          </p:cNvPr>
          <p:cNvSpPr txBox="1">
            <a:spLocks/>
          </p:cNvSpPr>
          <p:nvPr/>
        </p:nvSpPr>
        <p:spPr>
          <a:xfrm>
            <a:off x="7692958" y="1340415"/>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rPr>
              <a:t>Identification of signal at background of noise</a:t>
            </a:r>
            <a:endParaRPr lang="en-AT" sz="1400" b="1" dirty="0">
              <a:solidFill>
                <a:srgbClr val="1A3A64"/>
              </a:solidFill>
            </a:endParaRPr>
          </a:p>
        </p:txBody>
      </p:sp>
      <p:pic>
        <p:nvPicPr>
          <p:cNvPr id="9" name="Picture 8">
            <a:extLst>
              <a:ext uri="{FF2B5EF4-FFF2-40B4-BE49-F238E27FC236}">
                <a16:creationId xmlns:a16="http://schemas.microsoft.com/office/drawing/2014/main" id="{751FF6C1-EF45-6994-7BE8-81E911E9E127}"/>
              </a:ext>
            </a:extLst>
          </p:cNvPr>
          <p:cNvPicPr>
            <a:picLocks noChangeAspect="1"/>
          </p:cNvPicPr>
          <p:nvPr/>
        </p:nvPicPr>
        <p:blipFill>
          <a:blip r:embed="rId4"/>
          <a:stretch>
            <a:fillRect/>
          </a:stretch>
        </p:blipFill>
        <p:spPr>
          <a:xfrm>
            <a:off x="7579514" y="3869581"/>
            <a:ext cx="4425027" cy="1648004"/>
          </a:xfrm>
          <a:prstGeom prst="rect">
            <a:avLst/>
          </a:prstGeom>
        </p:spPr>
      </p:pic>
      <p:pic>
        <p:nvPicPr>
          <p:cNvPr id="13" name="Picture 12">
            <a:extLst>
              <a:ext uri="{FF2B5EF4-FFF2-40B4-BE49-F238E27FC236}">
                <a16:creationId xmlns:a16="http://schemas.microsoft.com/office/drawing/2014/main" id="{CFE945D6-447C-C6D1-5A48-0A822EA450E3}"/>
              </a:ext>
            </a:extLst>
          </p:cNvPr>
          <p:cNvPicPr>
            <a:picLocks noChangeAspect="1"/>
          </p:cNvPicPr>
          <p:nvPr/>
        </p:nvPicPr>
        <p:blipFill>
          <a:blip r:embed="rId5"/>
          <a:stretch>
            <a:fillRect/>
          </a:stretch>
        </p:blipFill>
        <p:spPr>
          <a:xfrm>
            <a:off x="38545" y="4603806"/>
            <a:ext cx="3572049" cy="1447138"/>
          </a:xfrm>
          <a:prstGeom prst="rect">
            <a:avLst/>
          </a:prstGeom>
        </p:spPr>
      </p:pic>
      <p:pic>
        <p:nvPicPr>
          <p:cNvPr id="16" name="Picture 15">
            <a:extLst>
              <a:ext uri="{FF2B5EF4-FFF2-40B4-BE49-F238E27FC236}">
                <a16:creationId xmlns:a16="http://schemas.microsoft.com/office/drawing/2014/main" id="{DADF20CD-DC13-B357-8DA5-BE7B230CBF83}"/>
              </a:ext>
            </a:extLst>
          </p:cNvPr>
          <p:cNvPicPr>
            <a:picLocks noChangeAspect="1"/>
          </p:cNvPicPr>
          <p:nvPr/>
        </p:nvPicPr>
        <p:blipFill>
          <a:blip r:embed="rId6"/>
          <a:stretch>
            <a:fillRect/>
          </a:stretch>
        </p:blipFill>
        <p:spPr>
          <a:xfrm>
            <a:off x="3434456" y="4603806"/>
            <a:ext cx="4122699" cy="1447137"/>
          </a:xfrm>
          <a:prstGeom prst="rect">
            <a:avLst/>
          </a:prstGeom>
        </p:spPr>
      </p:pic>
      <p:sp>
        <p:nvSpPr>
          <p:cNvPr id="17" name="TextBox 3">
            <a:extLst>
              <a:ext uri="{FF2B5EF4-FFF2-40B4-BE49-F238E27FC236}">
                <a16:creationId xmlns:a16="http://schemas.microsoft.com/office/drawing/2014/main" id="{FD0CC68B-3B60-768F-46D4-20220B5B77E2}"/>
              </a:ext>
            </a:extLst>
          </p:cNvPr>
          <p:cNvSpPr txBox="1"/>
          <p:nvPr/>
        </p:nvSpPr>
        <p:spPr>
          <a:xfrm>
            <a:off x="350521" y="1687442"/>
            <a:ext cx="6091573" cy="2446760"/>
          </a:xfrm>
          <a:prstGeom prst="rect">
            <a:avLst/>
          </a:prstGeom>
          <a:noFill/>
        </p:spPr>
        <p:txBody>
          <a:bodyPr wrap="square" lIns="0" tIns="0" rIns="0" bIns="0">
            <a:spAutoFit/>
          </a:bodyPr>
          <a:lstStyle/>
          <a:p>
            <a:endParaRPr lang="en-GB" sz="12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Propagation conditions influence the received signal’s appearance and its frequency content. Signals travelling in the altitude wind direction arrive with a larger Signal-to-Noise Ratio (SNR) and a broader frequency </a:t>
            </a:r>
            <a:r>
              <a:rPr lang="en-GB" sz="1200" dirty="0">
                <a:latin typeface="Arial" panose="020B0604020202020204" pitchFamily="34" charset="0"/>
                <a:ea typeface="Calibri" panose="020F0502020204030204" pitchFamily="34" charset="0"/>
                <a:cs typeface="Arial" panose="020B0604020202020204" pitchFamily="34" charset="0"/>
              </a:rPr>
              <a:t>spectrum</a:t>
            </a:r>
            <a:r>
              <a:rPr lang="en-GB" sz="1200" dirty="0">
                <a:effectLst/>
                <a:latin typeface="Arial" panose="020B0604020202020204" pitchFamily="34" charset="0"/>
                <a:ea typeface="Calibri" panose="020F0502020204030204" pitchFamily="34" charset="0"/>
                <a:cs typeface="Arial" panose="020B0604020202020204" pitchFamily="34" charset="0"/>
              </a:rPr>
              <a:t>. The following example show</a:t>
            </a:r>
            <a:r>
              <a:rPr lang="en-GB" sz="1200" dirty="0">
                <a:latin typeface="Arial" panose="020B0604020202020204" pitchFamily="34" charset="0"/>
                <a:ea typeface="Calibri" panose="020F0502020204030204" pitchFamily="34" charset="0"/>
                <a:cs typeface="Arial" panose="020B0604020202020204" pitchFamily="34" charset="0"/>
              </a:rPr>
              <a:t>s signals received at two stations, located roughly 2,500 km from the source (a </a:t>
            </a:r>
            <a:r>
              <a:rPr lang="en-GB" sz="1200" dirty="0">
                <a:effectLst/>
                <a:latin typeface="Arial" panose="020B0604020202020204" pitchFamily="34" charset="0"/>
                <a:ea typeface="Calibri" panose="020F0502020204030204" pitchFamily="34" charset="0"/>
                <a:cs typeface="Arial" panose="020B0604020202020204" pitchFamily="34" charset="0"/>
              </a:rPr>
              <a:t>Falcon 9 launch from Cape Canaveral, Florida, US). One station is situated west of the launch place, and the other </a:t>
            </a:r>
            <a:r>
              <a:rPr lang="en-GB" sz="1200" dirty="0">
                <a:latin typeface="Arial" panose="020B0604020202020204" pitchFamily="34" charset="0"/>
                <a:ea typeface="Calibri" panose="020F0502020204030204" pitchFamily="34" charset="0"/>
                <a:cs typeface="Arial" panose="020B0604020202020204" pitchFamily="34" charset="0"/>
              </a:rPr>
              <a:t>ea</a:t>
            </a:r>
            <a:r>
              <a:rPr lang="en-GB" sz="1200" dirty="0">
                <a:effectLst/>
                <a:latin typeface="Arial" panose="020B0604020202020204" pitchFamily="34" charset="0"/>
                <a:ea typeface="Calibri" panose="020F0502020204030204" pitchFamily="34" charset="0"/>
                <a:cs typeface="Arial" panose="020B0604020202020204" pitchFamily="34" charset="0"/>
              </a:rPr>
              <a:t>st of it. </a:t>
            </a:r>
            <a:r>
              <a:rPr lang="en-GB" sz="1200" dirty="0">
                <a:latin typeface="Arial" panose="020B0604020202020204" pitchFamily="34" charset="0"/>
                <a:ea typeface="Calibri" panose="020F0502020204030204" pitchFamily="34" charset="0"/>
                <a:cs typeface="Arial" panose="020B0604020202020204" pitchFamily="34" charset="0"/>
              </a:rPr>
              <a:t>The launch occurred on August 4, in summer conditions, with the prevailing westward direction of the altitude wind in the Northern Hemisphere.</a:t>
            </a:r>
          </a:p>
          <a:p>
            <a:pPr lvl="0" algn="just">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The signal received at IS10 in Canada has a larger SNR and a broader frequency range than the signal received at IS25 in </a:t>
            </a:r>
            <a:r>
              <a:rPr lang="en-GB" sz="1200" dirty="0">
                <a:latin typeface="Arial" panose="020B0604020202020204" pitchFamily="34" charset="0"/>
                <a:ea typeface="Calibri" panose="020F0502020204030204" pitchFamily="34" charset="0"/>
                <a:cs typeface="Arial" panose="020B0604020202020204" pitchFamily="34" charset="0"/>
              </a:rPr>
              <a:t>Guadeloupe, France. Analysts must expect that the same source may be viewed differently at different stations, unlike when analysing seismic events at </a:t>
            </a:r>
            <a:r>
              <a:rPr lang="en-GB" sz="1200" dirty="0" err="1">
                <a:latin typeface="Arial" panose="020B0604020202020204" pitchFamily="34" charset="0"/>
                <a:ea typeface="Calibri" panose="020F0502020204030204" pitchFamily="34" charset="0"/>
                <a:cs typeface="Arial" panose="020B0604020202020204" pitchFamily="34" charset="0"/>
              </a:rPr>
              <a:t>teleseismic</a:t>
            </a:r>
            <a:r>
              <a:rPr lang="en-GB" sz="1200" dirty="0">
                <a:latin typeface="Arial" panose="020B0604020202020204" pitchFamily="34" charset="0"/>
                <a:ea typeface="Calibri" panose="020F0502020204030204" pitchFamily="34" charset="0"/>
                <a:cs typeface="Arial" panose="020B0604020202020204" pitchFamily="34" charset="0"/>
              </a:rPr>
              <a:t> distance.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E89401D3-0241-4521-80DF-5D802DD70E44}"/>
              </a:ext>
            </a:extLst>
          </p:cNvPr>
          <p:cNvSpPr txBox="1"/>
          <p:nvPr/>
        </p:nvSpPr>
        <p:spPr>
          <a:xfrm>
            <a:off x="6529559" y="1873197"/>
            <a:ext cx="5562445" cy="1938992"/>
          </a:xfrm>
          <a:prstGeom prst="rect">
            <a:avLst/>
          </a:prstGeom>
          <a:noFill/>
        </p:spPr>
        <p:txBody>
          <a:bodyPr wrap="square" rtlCol="0">
            <a:spAutoFit/>
          </a:bodyPr>
          <a:lstStyle/>
          <a:p>
            <a:pPr algn="just"/>
            <a:r>
              <a:rPr lang="en-GB" sz="1200" dirty="0">
                <a:latin typeface="Arial" panose="020B0604020202020204" pitchFamily="34" charset="0"/>
                <a:cs typeface="Arial" panose="020B0604020202020204" pitchFamily="34" charset="0"/>
              </a:rPr>
              <a:t>Detection of seismic signals is based on an increase in amplitude. Due to the emergent onsets of infrasound signals and the influence of local wind, infrasound signal detection is based on signal correlation along the infrasound array. In the presence of ongoing activity with a similar frequency and azimuth to the signal of interest, an infrasound detection may be assigned to both the signal of interest and what would be perceived as noise (i.e., microbaroms, waterfall, etc.). The example below illustrates a signal of interest superimposed on ongoing activity. A detection is placed at the beginning of the ongoing activity. An analyst needs to identify the onset of the signal of interest and modify the detection`s azimuth. </a:t>
            </a:r>
            <a:endParaRPr lang="en-AT"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AF5DE2E-E37F-D6E0-628C-790BBCF3482A}"/>
              </a:ext>
            </a:extLst>
          </p:cNvPr>
          <p:cNvSpPr txBox="1"/>
          <p:nvPr/>
        </p:nvSpPr>
        <p:spPr>
          <a:xfrm>
            <a:off x="7643609" y="5574977"/>
            <a:ext cx="4509846" cy="33855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Fig.3.Signal of interest mixed with ongoing activity at IS48. Signal detection is earlier than the onset and needs to be modified.</a:t>
            </a:r>
          </a:p>
        </p:txBody>
      </p:sp>
      <p:sp>
        <p:nvSpPr>
          <p:cNvPr id="10" name="TextBox 9">
            <a:extLst>
              <a:ext uri="{FF2B5EF4-FFF2-40B4-BE49-F238E27FC236}">
                <a16:creationId xmlns:a16="http://schemas.microsoft.com/office/drawing/2014/main" id="{3091E665-73DE-0DE2-2EA1-13C4C74472E8}"/>
              </a:ext>
            </a:extLst>
          </p:cNvPr>
          <p:cNvSpPr txBox="1"/>
          <p:nvPr/>
        </p:nvSpPr>
        <p:spPr>
          <a:xfrm>
            <a:off x="38545" y="6050943"/>
            <a:ext cx="3395911" cy="33855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Fig.1. Launch from Florida, US, observed at IS10 in Canada; event took place on 4 August 2025 </a:t>
            </a:r>
          </a:p>
        </p:txBody>
      </p:sp>
      <p:sp>
        <p:nvSpPr>
          <p:cNvPr id="11" name="TextBox 10">
            <a:extLst>
              <a:ext uri="{FF2B5EF4-FFF2-40B4-BE49-F238E27FC236}">
                <a16:creationId xmlns:a16="http://schemas.microsoft.com/office/drawing/2014/main" id="{C4F339C7-0F1E-D39C-2FD5-FEE8BDA0A82A}"/>
              </a:ext>
            </a:extLst>
          </p:cNvPr>
          <p:cNvSpPr txBox="1"/>
          <p:nvPr/>
        </p:nvSpPr>
        <p:spPr>
          <a:xfrm>
            <a:off x="3709780" y="6066096"/>
            <a:ext cx="3572049" cy="33855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Fig.2. Launch from Florida, US, observed at IS25 in Guadelupe, France; event took place on 4 August 2025 </a:t>
            </a:r>
          </a:p>
        </p:txBody>
      </p:sp>
      <p:sp>
        <p:nvSpPr>
          <p:cNvPr id="12" name="TextBox 11">
            <a:extLst>
              <a:ext uri="{FF2B5EF4-FFF2-40B4-BE49-F238E27FC236}">
                <a16:creationId xmlns:a16="http://schemas.microsoft.com/office/drawing/2014/main" id="{86A36D68-0839-18C9-41A6-6B32CE940880}"/>
              </a:ext>
            </a:extLst>
          </p:cNvPr>
          <p:cNvSpPr txBox="1"/>
          <p:nvPr/>
        </p:nvSpPr>
        <p:spPr>
          <a:xfrm>
            <a:off x="8846288" y="4582264"/>
            <a:ext cx="212651" cy="307777"/>
          </a:xfrm>
          <a:prstGeom prst="rect">
            <a:avLst/>
          </a:prstGeom>
          <a:solidFill>
            <a:schemeClr val="bg1"/>
          </a:solidFill>
        </p:spPr>
        <p:txBody>
          <a:bodyPr wrap="square" rtlCol="0">
            <a:spAutoFit/>
          </a:bodyPr>
          <a:lstStyle/>
          <a:p>
            <a:r>
              <a:rPr lang="en-US" sz="1400" dirty="0"/>
              <a:t>I</a:t>
            </a:r>
          </a:p>
        </p:txBody>
      </p:sp>
    </p:spTree>
    <p:extLst>
      <p:ext uri="{BB962C8B-B14F-4D97-AF65-F5344CB8AC3E}">
        <p14:creationId xmlns:p14="http://schemas.microsoft.com/office/powerpoint/2010/main" val="221613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B8226-0821-7FD1-31FC-B9A3C0924456}"/>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37803E15-29DC-5C62-9652-A74BE3C97EE1}"/>
              </a:ext>
            </a:extLst>
          </p:cNvPr>
          <p:cNvSpPr txBox="1"/>
          <p:nvPr/>
        </p:nvSpPr>
        <p:spPr>
          <a:xfrm>
            <a:off x="4196999" y="176165"/>
            <a:ext cx="7471126" cy="250133"/>
          </a:xfrm>
          <a:prstGeom prst="rect">
            <a:avLst/>
          </a:prstGeom>
          <a:noFill/>
        </p:spPr>
        <p:txBody>
          <a:bodyPr wrap="square" lIns="0" tIns="0" rIns="0" bIns="0" rtlCol="0" anchor="ctr">
            <a:spAutoFit/>
          </a:bodyPr>
          <a:lstStyle/>
          <a:p>
            <a:pPr>
              <a:lnSpc>
                <a:spcPct val="107000"/>
              </a:lnSpc>
              <a:spcAft>
                <a:spcPts val="800"/>
              </a:spcAft>
            </a:pPr>
            <a:r>
              <a:rPr lang="en-AT"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Infrasound analysis in the International Data Centre Operations</a:t>
            </a:r>
            <a:endParaRPr lang="en-AT"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itle 1">
            <a:extLst>
              <a:ext uri="{FF2B5EF4-FFF2-40B4-BE49-F238E27FC236}">
                <a16:creationId xmlns:a16="http://schemas.microsoft.com/office/drawing/2014/main" id="{2289488B-D943-3AED-E585-D97973430102}"/>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1B3B65"/>
                </a:solidFill>
                <a:latin typeface="Arial" panose="020B0604020202020204" pitchFamily="34" charset="0"/>
                <a:cs typeface="Arial" panose="020B0604020202020204" pitchFamily="34" charset="0"/>
              </a:rPr>
              <a:t>P3.5-683</a:t>
            </a:r>
            <a:endParaRPr lang="en-AT"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D45DB3CB-4773-16C2-F374-53BAB4547BE9}"/>
              </a:ext>
            </a:extLst>
          </p:cNvPr>
          <p:cNvSpPr txBox="1"/>
          <p:nvPr/>
        </p:nvSpPr>
        <p:spPr>
          <a:xfrm>
            <a:off x="3274648" y="69067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 Villarroel, E. </a:t>
            </a:r>
            <a:r>
              <a:rPr lang="en-GB" sz="1200" dirty="0" err="1">
                <a:solidFill>
                  <a:srgbClr val="1A3A64"/>
                </a:solidFill>
                <a:latin typeface="Arial" panose="020B0604020202020204" pitchFamily="34" charset="0"/>
                <a:cs typeface="Arial" panose="020B0604020202020204" pitchFamily="34" charset="0"/>
              </a:rPr>
              <a:t>Qorbani</a:t>
            </a:r>
            <a:r>
              <a:rPr lang="en-GB" sz="1200" dirty="0">
                <a:solidFill>
                  <a:srgbClr val="1A3A64"/>
                </a:solidFill>
                <a:latin typeface="Arial" panose="020B0604020202020204" pitchFamily="34" charset="0"/>
                <a:cs typeface="Arial" panose="020B0604020202020204" pitchFamily="34" charset="0"/>
              </a:rPr>
              <a:t> </a:t>
            </a:r>
            <a:r>
              <a:rPr lang="en-GB" sz="1200" dirty="0" err="1">
                <a:solidFill>
                  <a:srgbClr val="1A3A64"/>
                </a:solidFill>
                <a:latin typeface="Arial" panose="020B0604020202020204" pitchFamily="34" charset="0"/>
                <a:cs typeface="Arial" panose="020B0604020202020204" pitchFamily="34" charset="0"/>
              </a:rPr>
              <a:t>Chegeni</a:t>
            </a:r>
            <a:r>
              <a:rPr lang="en-GB" sz="1200" dirty="0">
                <a:solidFill>
                  <a:srgbClr val="1A3A64"/>
                </a:solidFill>
                <a:latin typeface="Arial" panose="020B0604020202020204" pitchFamily="34" charset="0"/>
                <a:cs typeface="Arial" panose="020B0604020202020204" pitchFamily="34" charset="0"/>
              </a:rPr>
              <a:t>, P. Bittner, P.P. Tun, O. </a:t>
            </a:r>
            <a:r>
              <a:rPr lang="en-GB" sz="1200" dirty="0" err="1">
                <a:solidFill>
                  <a:srgbClr val="1A3A64"/>
                </a:solidFill>
                <a:latin typeface="Arial" panose="020B0604020202020204" pitchFamily="34" charset="0"/>
                <a:cs typeface="Arial" panose="020B0604020202020204" pitchFamily="34" charset="0"/>
              </a:rPr>
              <a:t>Ntibinyane</a:t>
            </a:r>
            <a:r>
              <a:rPr lang="en-GB" sz="1200" dirty="0">
                <a:solidFill>
                  <a:srgbClr val="1A3A64"/>
                </a:solidFill>
                <a:latin typeface="Arial" panose="020B0604020202020204" pitchFamily="34" charset="0"/>
                <a:cs typeface="Arial" panose="020B0604020202020204" pitchFamily="34" charset="0"/>
              </a:rPr>
              <a:t>, S. P. Quintero Colorado</a:t>
            </a:r>
            <a:endParaRPr lang="en-US" sz="1200" dirty="0">
              <a:solidFill>
                <a:srgbClr val="1A3A64"/>
              </a:solidFill>
              <a:latin typeface="Arial" panose="020B0604020202020204" pitchFamily="34" charset="0"/>
              <a:cs typeface="Arial" panose="020B0604020202020204" pitchFamily="34" charset="0"/>
            </a:endParaRPr>
          </a:p>
          <a:p>
            <a:endParaRPr lang="en-US" sz="1200" dirty="0">
              <a:solidFill>
                <a:srgbClr val="1A3A64"/>
              </a:solidFill>
              <a:latin typeface="Arial" panose="020B0604020202020204" pitchFamily="34" charset="0"/>
              <a:cs typeface="Arial" panose="020B0604020202020204" pitchFamily="34" charset="0"/>
            </a:endParaRPr>
          </a:p>
          <a:p>
            <a:endParaRPr lang="en-AT" sz="1200" dirty="0">
              <a:solidFill>
                <a:srgbClr val="1A3A6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83D7E4E-AD85-F579-E9A6-0A77A9D658AA}"/>
              </a:ext>
            </a:extLst>
          </p:cNvPr>
          <p:cNvPicPr>
            <a:picLocks noChangeAspect="1"/>
          </p:cNvPicPr>
          <p:nvPr/>
        </p:nvPicPr>
        <p:blipFill>
          <a:blip r:embed="rId3"/>
          <a:stretch>
            <a:fillRect/>
          </a:stretch>
        </p:blipFill>
        <p:spPr>
          <a:xfrm>
            <a:off x="9946567" y="6137657"/>
            <a:ext cx="2057974" cy="504251"/>
          </a:xfrm>
          <a:prstGeom prst="rect">
            <a:avLst/>
          </a:prstGeom>
        </p:spPr>
      </p:pic>
      <p:sp>
        <p:nvSpPr>
          <p:cNvPr id="19" name="Title 1">
            <a:extLst>
              <a:ext uri="{FF2B5EF4-FFF2-40B4-BE49-F238E27FC236}">
                <a16:creationId xmlns:a16="http://schemas.microsoft.com/office/drawing/2014/main" id="{B25EDF64-0B91-0F8E-8D42-EDE81A711DAA}"/>
              </a:ext>
            </a:extLst>
          </p:cNvPr>
          <p:cNvSpPr txBox="1">
            <a:spLocks/>
          </p:cNvSpPr>
          <p:nvPr/>
        </p:nvSpPr>
        <p:spPr>
          <a:xfrm>
            <a:off x="187459" y="1376628"/>
            <a:ext cx="3498895"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b="1" dirty="0">
                <a:solidFill>
                  <a:srgbClr val="1A3A64"/>
                </a:solidFill>
                <a:latin typeface="Arial" panose="020B0604020202020204" pitchFamily="34" charset="0"/>
                <a:cs typeface="Arial" panose="020B0604020202020204" pitchFamily="34" charset="0"/>
              </a:rPr>
              <a:t>Finding the initial event location based on one signal of interest</a:t>
            </a:r>
            <a:endParaRPr lang="en-AT" sz="1200" b="1" dirty="0">
              <a:solidFill>
                <a:srgbClr val="1A3A64"/>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667B4110-E95D-AC33-5450-C67F33DA1207}"/>
              </a:ext>
            </a:extLst>
          </p:cNvPr>
          <p:cNvSpPr txBox="1"/>
          <p:nvPr/>
        </p:nvSpPr>
        <p:spPr>
          <a:xfrm>
            <a:off x="80921" y="1957379"/>
            <a:ext cx="3778980" cy="2554738"/>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lvl="0">
              <a:lnSpc>
                <a:spcPct val="107000"/>
              </a:lnSpc>
              <a:spcAft>
                <a:spcPts val="800"/>
              </a:spcAft>
            </a:pPr>
            <a:r>
              <a:rPr lang="en-US" sz="1200" dirty="0">
                <a:effectLst/>
                <a:ea typeface="Calibri" panose="020F0502020204030204" pitchFamily="34" charset="0"/>
              </a:rPr>
              <a:t>Even one seismic phase is sufficient to locate an event based on arrival time, azimuth and slowness; the last parameter allows for estimating the distance from the source to the station. Slowness cannot be used to locate atmospheric events. The distance of an infrasound source may be estimated from the signal appearance (dispersion). To be correctly associated to an event, a phase must show characteristics relevant to the distance, i.e. an analyst would not expect a short-duration, impulsive signal at a large distance from the source. The following example </a:t>
            </a:r>
            <a:r>
              <a:rPr lang="en-GB" sz="1200" dirty="0">
                <a:effectLst/>
                <a:ea typeface="Calibri" panose="020F0502020204030204" pitchFamily="34" charset="0"/>
              </a:rPr>
              <a:t>illustrates how to determine the initial event location based on a single</a:t>
            </a:r>
            <a:r>
              <a:rPr lang="en-US" sz="1200" dirty="0">
                <a:effectLst/>
                <a:ea typeface="Calibri" panose="020F0502020204030204" pitchFamily="34" charset="0"/>
              </a:rPr>
              <a:t> infrasound detection.</a:t>
            </a:r>
            <a:endParaRPr lang="en-AT" sz="1200" dirty="0">
              <a:effectLst/>
              <a:ea typeface="Calibri" panose="020F0502020204030204" pitchFamily="34" charset="0"/>
            </a:endParaRPr>
          </a:p>
        </p:txBody>
      </p:sp>
      <p:pic>
        <p:nvPicPr>
          <p:cNvPr id="8" name="Picture 7">
            <a:extLst>
              <a:ext uri="{FF2B5EF4-FFF2-40B4-BE49-F238E27FC236}">
                <a16:creationId xmlns:a16="http://schemas.microsoft.com/office/drawing/2014/main" id="{112DBD39-C9CE-D6A1-5043-BC109706094B}"/>
              </a:ext>
            </a:extLst>
          </p:cNvPr>
          <p:cNvPicPr>
            <a:picLocks noChangeAspect="1"/>
          </p:cNvPicPr>
          <p:nvPr/>
        </p:nvPicPr>
        <p:blipFill>
          <a:blip r:embed="rId4"/>
          <a:stretch>
            <a:fillRect/>
          </a:stretch>
        </p:blipFill>
        <p:spPr>
          <a:xfrm>
            <a:off x="4133377" y="1249646"/>
            <a:ext cx="4883111" cy="1645019"/>
          </a:xfrm>
          <a:prstGeom prst="rect">
            <a:avLst/>
          </a:prstGeom>
        </p:spPr>
      </p:pic>
      <p:pic>
        <p:nvPicPr>
          <p:cNvPr id="10" name="Picture 9">
            <a:extLst>
              <a:ext uri="{FF2B5EF4-FFF2-40B4-BE49-F238E27FC236}">
                <a16:creationId xmlns:a16="http://schemas.microsoft.com/office/drawing/2014/main" id="{7768410F-F3E7-C6DE-3FE6-1EBB482AF2AE}"/>
              </a:ext>
            </a:extLst>
          </p:cNvPr>
          <p:cNvPicPr>
            <a:picLocks noChangeAspect="1"/>
          </p:cNvPicPr>
          <p:nvPr/>
        </p:nvPicPr>
        <p:blipFill>
          <a:blip r:embed="rId5"/>
          <a:stretch>
            <a:fillRect/>
          </a:stretch>
        </p:blipFill>
        <p:spPr>
          <a:xfrm>
            <a:off x="9116417" y="1217350"/>
            <a:ext cx="2375296" cy="1692791"/>
          </a:xfrm>
          <a:prstGeom prst="rect">
            <a:avLst/>
          </a:prstGeom>
        </p:spPr>
      </p:pic>
      <p:pic>
        <p:nvPicPr>
          <p:cNvPr id="15" name="Picture 14">
            <a:extLst>
              <a:ext uri="{FF2B5EF4-FFF2-40B4-BE49-F238E27FC236}">
                <a16:creationId xmlns:a16="http://schemas.microsoft.com/office/drawing/2014/main" id="{E6738F0A-588A-3E46-DF53-6264002B2CD9}"/>
              </a:ext>
            </a:extLst>
          </p:cNvPr>
          <p:cNvPicPr>
            <a:picLocks noChangeAspect="1"/>
          </p:cNvPicPr>
          <p:nvPr/>
        </p:nvPicPr>
        <p:blipFill>
          <a:blip r:embed="rId6"/>
          <a:stretch>
            <a:fillRect/>
          </a:stretch>
        </p:blipFill>
        <p:spPr>
          <a:xfrm>
            <a:off x="4196999" y="3271808"/>
            <a:ext cx="7471127" cy="904307"/>
          </a:xfrm>
          <a:prstGeom prst="rect">
            <a:avLst/>
          </a:prstGeom>
        </p:spPr>
      </p:pic>
      <p:pic>
        <p:nvPicPr>
          <p:cNvPr id="17" name="Picture 16">
            <a:extLst>
              <a:ext uri="{FF2B5EF4-FFF2-40B4-BE49-F238E27FC236}">
                <a16:creationId xmlns:a16="http://schemas.microsoft.com/office/drawing/2014/main" id="{87BC0D6C-4341-4E46-9A9A-C1811E1C92E5}"/>
              </a:ext>
            </a:extLst>
          </p:cNvPr>
          <p:cNvPicPr>
            <a:picLocks noChangeAspect="1"/>
          </p:cNvPicPr>
          <p:nvPr/>
        </p:nvPicPr>
        <p:blipFill>
          <a:blip r:embed="rId7"/>
          <a:stretch>
            <a:fillRect/>
          </a:stretch>
        </p:blipFill>
        <p:spPr>
          <a:xfrm>
            <a:off x="6426256" y="4437822"/>
            <a:ext cx="4953373" cy="1591056"/>
          </a:xfrm>
          <a:prstGeom prst="rect">
            <a:avLst/>
          </a:prstGeom>
        </p:spPr>
      </p:pic>
      <p:sp>
        <p:nvSpPr>
          <p:cNvPr id="5" name="TextBox 4">
            <a:extLst>
              <a:ext uri="{FF2B5EF4-FFF2-40B4-BE49-F238E27FC236}">
                <a16:creationId xmlns:a16="http://schemas.microsoft.com/office/drawing/2014/main" id="{55D7A229-C328-56EA-4117-50B4C163F294}"/>
              </a:ext>
            </a:extLst>
          </p:cNvPr>
          <p:cNvSpPr txBox="1"/>
          <p:nvPr/>
        </p:nvSpPr>
        <p:spPr>
          <a:xfrm>
            <a:off x="4046603" y="2902153"/>
            <a:ext cx="4883111" cy="33855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Fig.4. Signal of interest observed at IS56. The distance of the source could be estimated as 1000 km based on the signal’s appearance.</a:t>
            </a:r>
          </a:p>
        </p:txBody>
      </p:sp>
      <p:sp>
        <p:nvSpPr>
          <p:cNvPr id="6" name="TextBox 5">
            <a:extLst>
              <a:ext uri="{FF2B5EF4-FFF2-40B4-BE49-F238E27FC236}">
                <a16:creationId xmlns:a16="http://schemas.microsoft.com/office/drawing/2014/main" id="{D1FAA203-0C5A-A51F-87E3-1418B230D2F0}"/>
              </a:ext>
            </a:extLst>
          </p:cNvPr>
          <p:cNvSpPr txBox="1"/>
          <p:nvPr/>
        </p:nvSpPr>
        <p:spPr>
          <a:xfrm>
            <a:off x="9116417" y="2929408"/>
            <a:ext cx="2897872" cy="33855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Fig.5. Estimated source location for search of signals corroborating with IS56</a:t>
            </a:r>
          </a:p>
        </p:txBody>
      </p:sp>
      <p:sp>
        <p:nvSpPr>
          <p:cNvPr id="7" name="TextBox 6">
            <a:extLst>
              <a:ext uri="{FF2B5EF4-FFF2-40B4-BE49-F238E27FC236}">
                <a16:creationId xmlns:a16="http://schemas.microsoft.com/office/drawing/2014/main" id="{EC1A31F1-8DB7-FB95-5F65-EFC3871D6BC6}"/>
              </a:ext>
            </a:extLst>
          </p:cNvPr>
          <p:cNvSpPr txBox="1"/>
          <p:nvPr/>
        </p:nvSpPr>
        <p:spPr>
          <a:xfrm>
            <a:off x="4196999" y="4199246"/>
            <a:ext cx="4883111"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Fig.6. Results from the tool used for the identification of possible corroborating signals.</a:t>
            </a:r>
          </a:p>
        </p:txBody>
      </p:sp>
      <p:sp>
        <p:nvSpPr>
          <p:cNvPr id="9" name="TextBox 8">
            <a:extLst>
              <a:ext uri="{FF2B5EF4-FFF2-40B4-BE49-F238E27FC236}">
                <a16:creationId xmlns:a16="http://schemas.microsoft.com/office/drawing/2014/main" id="{2A56B265-CDF6-B838-0E64-29AB043B9A03}"/>
              </a:ext>
            </a:extLst>
          </p:cNvPr>
          <p:cNvSpPr txBox="1"/>
          <p:nvPr/>
        </p:nvSpPr>
        <p:spPr>
          <a:xfrm>
            <a:off x="6414991" y="6052010"/>
            <a:ext cx="3531576" cy="33855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Fig.7. Detection at IS57, which matches signal of interest observed at IS56</a:t>
            </a:r>
          </a:p>
        </p:txBody>
      </p:sp>
      <p:sp>
        <p:nvSpPr>
          <p:cNvPr id="11" name="TextBox 10">
            <a:extLst>
              <a:ext uri="{FF2B5EF4-FFF2-40B4-BE49-F238E27FC236}">
                <a16:creationId xmlns:a16="http://schemas.microsoft.com/office/drawing/2014/main" id="{958BA8CF-8FA9-DE2D-5E5F-AAB780D0A48F}"/>
              </a:ext>
            </a:extLst>
          </p:cNvPr>
          <p:cNvSpPr txBox="1"/>
          <p:nvPr/>
        </p:nvSpPr>
        <p:spPr>
          <a:xfrm>
            <a:off x="0" y="4519605"/>
            <a:ext cx="6047770" cy="2123658"/>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A signal of interest has been </a:t>
            </a:r>
            <a:r>
              <a:rPr lang="en-GB" sz="1200" dirty="0">
                <a:latin typeface="Arial" panose="020B0604020202020204" pitchFamily="34" charset="0"/>
                <a:cs typeface="Arial" panose="020B0604020202020204" pitchFamily="34" charset="0"/>
              </a:rPr>
              <a:t>detected at IS56, as shown in Fig. 4. Several peaks within the waveform indicate that the source was located at a distance between 500 and</a:t>
            </a:r>
            <a:r>
              <a:rPr lang="en-US" sz="1200" dirty="0">
                <a:latin typeface="Arial" panose="020B0604020202020204" pitchFamily="34" charset="0"/>
                <a:cs typeface="Arial" panose="020B0604020202020204" pitchFamily="34" charset="0"/>
              </a:rPr>
              <a:t> 1000 km. Based on the azimuth value</a:t>
            </a:r>
            <a:r>
              <a:rPr lang="en-GB" sz="1200" dirty="0">
                <a:latin typeface="Arial" panose="020B0604020202020204" pitchFamily="34" charset="0"/>
                <a:cs typeface="Arial" panose="020B0604020202020204" pitchFamily="34" charset="0"/>
              </a:rPr>
              <a:t>, the initial location of the source is fixed at 39.75 N, 112.76 W (Fig.5</a:t>
            </a:r>
            <a:r>
              <a:rPr lang="en-US" sz="1200" dirty="0">
                <a:latin typeface="Arial" panose="020B0604020202020204" pitchFamily="34" charset="0"/>
                <a:cs typeface="Arial" panose="020B0604020202020204" pitchFamily="34" charset="0"/>
              </a:rPr>
              <a:t>) and the origin time is assumed to be 1 hour before the arrival time (infrasound travel time). With a tool used to identify possible corroborating signals, </a:t>
            </a:r>
            <a:r>
              <a:rPr lang="en-GB" sz="1200" dirty="0">
                <a:latin typeface="Arial" panose="020B0604020202020204" pitchFamily="34" charset="0"/>
                <a:cs typeface="Arial" panose="020B0604020202020204" pitchFamily="34" charset="0"/>
              </a:rPr>
              <a:t>the analyst displays waveforms at a few stations and identifies a corroborating signal at IS57 (Fig. 7). IS56 and IS57 locate an event close to a known cluster of explosive sources; therefore</a:t>
            </a:r>
            <a:r>
              <a:rPr lang="en-US" sz="1200" dirty="0">
                <a:latin typeface="Arial" panose="020B0604020202020204" pitchFamily="34" charset="0"/>
                <a:cs typeface="Arial" panose="020B0604020202020204" pitchFamily="34" charset="0"/>
              </a:rPr>
              <a:t>, seismic stations are searched for a corresponding seismic seed. Once corroborating seismic signals are identified, an event is located and included in the LEB.</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62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0B611-2080-0199-A738-96328D5CFA9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A1AECED-1032-89F5-7340-0155582334D4}"/>
              </a:ext>
            </a:extLst>
          </p:cNvPr>
          <p:cNvSpPr txBox="1">
            <a:spLocks/>
          </p:cNvSpPr>
          <p:nvPr/>
        </p:nvSpPr>
        <p:spPr>
          <a:xfrm>
            <a:off x="2064576" y="1397586"/>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b="1" dirty="0">
                <a:latin typeface="Arial" panose="020B0604020202020204" pitchFamily="34" charset="0"/>
                <a:cs typeface="Arial" panose="020B0604020202020204" pitchFamily="34" charset="0"/>
              </a:rPr>
              <a:t>Volcano eruptions recorded as long-duration activity</a:t>
            </a:r>
          </a:p>
          <a:p>
            <a:endParaRPr lang="en-AT" sz="1400" b="1" dirty="0">
              <a:solidFill>
                <a:srgbClr val="1A3A64"/>
              </a:solidFill>
            </a:endParaRPr>
          </a:p>
        </p:txBody>
      </p:sp>
      <p:sp>
        <p:nvSpPr>
          <p:cNvPr id="2" name="TextBox 3">
            <a:extLst>
              <a:ext uri="{FF2B5EF4-FFF2-40B4-BE49-F238E27FC236}">
                <a16:creationId xmlns:a16="http://schemas.microsoft.com/office/drawing/2014/main" id="{B83A15D6-D014-EB08-3CD8-95B33FF7BDD7}"/>
              </a:ext>
            </a:extLst>
          </p:cNvPr>
          <p:cNvSpPr txBox="1"/>
          <p:nvPr/>
        </p:nvSpPr>
        <p:spPr>
          <a:xfrm>
            <a:off x="4196999" y="176165"/>
            <a:ext cx="7471126" cy="250133"/>
          </a:xfrm>
          <a:prstGeom prst="rect">
            <a:avLst/>
          </a:prstGeom>
          <a:noFill/>
        </p:spPr>
        <p:txBody>
          <a:bodyPr wrap="square" lIns="0" tIns="0" rIns="0" bIns="0" rtlCol="0" anchor="ctr">
            <a:spAutoFit/>
          </a:bodyPr>
          <a:lstStyle/>
          <a:p>
            <a:pPr>
              <a:lnSpc>
                <a:spcPct val="107000"/>
              </a:lnSpc>
              <a:spcAft>
                <a:spcPts val="800"/>
              </a:spcAft>
            </a:pPr>
            <a:r>
              <a:rPr lang="en-AT"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Infrasound analysis in the International Data Centre Operations</a:t>
            </a:r>
            <a:endParaRPr lang="en-AT"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3">
            <a:extLst>
              <a:ext uri="{FF2B5EF4-FFF2-40B4-BE49-F238E27FC236}">
                <a16:creationId xmlns:a16="http://schemas.microsoft.com/office/drawing/2014/main" id="{B6982D68-2012-0CCC-B336-A41BD66B3CD5}"/>
              </a:ext>
            </a:extLst>
          </p:cNvPr>
          <p:cNvSpPr txBox="1"/>
          <p:nvPr/>
        </p:nvSpPr>
        <p:spPr>
          <a:xfrm>
            <a:off x="67142" y="1715092"/>
            <a:ext cx="7343150" cy="1292662"/>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just"/>
            <a:r>
              <a:rPr lang="en-GB" sz="1200" dirty="0"/>
              <a:t>Volcanic activity may last for several days and be characterised as a long-duration signal of fluctuating amplitude. This type of activity is challenging to include in the IDC bulletins, which typically contain events that occur at a specific time. An event may mark the beginning or increase of volcanic activity. The latter may be recorded at more International Monitoring System (IMS) stations, which may help to include the event in the REB. Event location based on information from many IMS stations is more accurate with a smaller area of the 90% confidence ellipse.</a:t>
            </a:r>
          </a:p>
          <a:p>
            <a:r>
              <a:rPr lang="en-GB" sz="1200" dirty="0"/>
              <a:t> </a:t>
            </a:r>
          </a:p>
        </p:txBody>
      </p:sp>
      <p:sp>
        <p:nvSpPr>
          <p:cNvPr id="26" name="Title 1">
            <a:extLst>
              <a:ext uri="{FF2B5EF4-FFF2-40B4-BE49-F238E27FC236}">
                <a16:creationId xmlns:a16="http://schemas.microsoft.com/office/drawing/2014/main" id="{D243B579-2F21-F49E-F3CC-7A5B39C70CD1}"/>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1B3B65"/>
                </a:solidFill>
                <a:latin typeface="Arial" panose="020B0604020202020204" pitchFamily="34" charset="0"/>
                <a:cs typeface="Arial" panose="020B0604020202020204" pitchFamily="34" charset="0"/>
              </a:rPr>
              <a:t>P3.5-683</a:t>
            </a:r>
            <a:endParaRPr lang="en-AT"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BB3F9850-6233-85A9-9797-8FC0340AE953}"/>
              </a:ext>
            </a:extLst>
          </p:cNvPr>
          <p:cNvSpPr txBox="1"/>
          <p:nvPr/>
        </p:nvSpPr>
        <p:spPr>
          <a:xfrm>
            <a:off x="3274648" y="69067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 Villarroel, E. </a:t>
            </a:r>
            <a:r>
              <a:rPr lang="en-GB" sz="1200" dirty="0" err="1">
                <a:solidFill>
                  <a:srgbClr val="1A3A64"/>
                </a:solidFill>
                <a:latin typeface="Arial" panose="020B0604020202020204" pitchFamily="34" charset="0"/>
                <a:cs typeface="Arial" panose="020B0604020202020204" pitchFamily="34" charset="0"/>
              </a:rPr>
              <a:t>Qorbani</a:t>
            </a:r>
            <a:r>
              <a:rPr lang="en-GB" sz="1200" dirty="0">
                <a:solidFill>
                  <a:srgbClr val="1A3A64"/>
                </a:solidFill>
                <a:latin typeface="Arial" panose="020B0604020202020204" pitchFamily="34" charset="0"/>
                <a:cs typeface="Arial" panose="020B0604020202020204" pitchFamily="34" charset="0"/>
              </a:rPr>
              <a:t> </a:t>
            </a:r>
            <a:r>
              <a:rPr lang="en-GB" sz="1200" dirty="0" err="1">
                <a:solidFill>
                  <a:srgbClr val="1A3A64"/>
                </a:solidFill>
                <a:latin typeface="Arial" panose="020B0604020202020204" pitchFamily="34" charset="0"/>
                <a:cs typeface="Arial" panose="020B0604020202020204" pitchFamily="34" charset="0"/>
              </a:rPr>
              <a:t>Chegeni</a:t>
            </a:r>
            <a:r>
              <a:rPr lang="en-GB" sz="1200" dirty="0">
                <a:solidFill>
                  <a:srgbClr val="1A3A64"/>
                </a:solidFill>
                <a:latin typeface="Arial" panose="020B0604020202020204" pitchFamily="34" charset="0"/>
                <a:cs typeface="Arial" panose="020B0604020202020204" pitchFamily="34" charset="0"/>
              </a:rPr>
              <a:t>, P. Bittner, P.P. Tun, O. </a:t>
            </a:r>
            <a:r>
              <a:rPr lang="en-GB" sz="1200" dirty="0" err="1">
                <a:solidFill>
                  <a:srgbClr val="1A3A64"/>
                </a:solidFill>
                <a:latin typeface="Arial" panose="020B0604020202020204" pitchFamily="34" charset="0"/>
                <a:cs typeface="Arial" panose="020B0604020202020204" pitchFamily="34" charset="0"/>
              </a:rPr>
              <a:t>Ntibinyane</a:t>
            </a:r>
            <a:r>
              <a:rPr lang="en-GB" sz="1200" dirty="0">
                <a:solidFill>
                  <a:srgbClr val="1A3A64"/>
                </a:solidFill>
                <a:latin typeface="Arial" panose="020B0604020202020204" pitchFamily="34" charset="0"/>
                <a:cs typeface="Arial" panose="020B0604020202020204" pitchFamily="34" charset="0"/>
              </a:rPr>
              <a:t>, S. P. Quintero Colorado</a:t>
            </a:r>
            <a:endParaRPr lang="en-US" sz="1200" dirty="0">
              <a:solidFill>
                <a:srgbClr val="1A3A64"/>
              </a:solidFill>
              <a:latin typeface="Arial" panose="020B0604020202020204" pitchFamily="34" charset="0"/>
              <a:cs typeface="Arial" panose="020B0604020202020204" pitchFamily="34" charset="0"/>
            </a:endParaRPr>
          </a:p>
          <a:p>
            <a:endParaRPr lang="en-US" sz="1200" dirty="0">
              <a:solidFill>
                <a:srgbClr val="1A3A64"/>
              </a:solidFill>
              <a:latin typeface="Arial" panose="020B0604020202020204" pitchFamily="34" charset="0"/>
              <a:cs typeface="Arial" panose="020B0604020202020204" pitchFamily="34" charset="0"/>
            </a:endParaRPr>
          </a:p>
          <a:p>
            <a:endParaRPr lang="en-AT" sz="1200" dirty="0">
              <a:solidFill>
                <a:srgbClr val="1A3A6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FFEE5F1-75E4-D699-3F60-5341D11E14E8}"/>
              </a:ext>
            </a:extLst>
          </p:cNvPr>
          <p:cNvPicPr>
            <a:picLocks noChangeAspect="1"/>
          </p:cNvPicPr>
          <p:nvPr/>
        </p:nvPicPr>
        <p:blipFill>
          <a:blip r:embed="rId3"/>
          <a:stretch>
            <a:fillRect/>
          </a:stretch>
        </p:blipFill>
        <p:spPr>
          <a:xfrm>
            <a:off x="9946567" y="6137657"/>
            <a:ext cx="2057974" cy="504251"/>
          </a:xfrm>
          <a:prstGeom prst="rect">
            <a:avLst/>
          </a:prstGeom>
        </p:spPr>
      </p:pic>
      <p:sp>
        <p:nvSpPr>
          <p:cNvPr id="14" name="Title 1">
            <a:extLst>
              <a:ext uri="{FF2B5EF4-FFF2-40B4-BE49-F238E27FC236}">
                <a16:creationId xmlns:a16="http://schemas.microsoft.com/office/drawing/2014/main" id="{9287097A-69D5-6436-81C3-62A148225942}"/>
              </a:ext>
            </a:extLst>
          </p:cNvPr>
          <p:cNvSpPr txBox="1">
            <a:spLocks/>
          </p:cNvSpPr>
          <p:nvPr/>
        </p:nvSpPr>
        <p:spPr>
          <a:xfrm>
            <a:off x="7790822" y="1310774"/>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b="1" dirty="0">
                <a:latin typeface="Arial" panose="020B0604020202020204" pitchFamily="34" charset="0"/>
                <a:cs typeface="Arial" panose="020B0604020202020204" pitchFamily="34" charset="0"/>
              </a:rPr>
              <a:t>Analysis of a sequence of explosions</a:t>
            </a:r>
            <a:endParaRPr lang="en-AT" sz="1200" b="1" dirty="0">
              <a:latin typeface="Arial" panose="020B0604020202020204" pitchFamily="34" charset="0"/>
              <a:cs typeface="Arial" panose="020B0604020202020204" pitchFamily="34" charset="0"/>
            </a:endParaRPr>
          </a:p>
          <a:p>
            <a:endParaRPr lang="en-AT" sz="1400" b="1" dirty="0">
              <a:solidFill>
                <a:srgbClr val="1A3A64"/>
              </a:solidFill>
            </a:endParaRPr>
          </a:p>
        </p:txBody>
      </p:sp>
      <p:pic>
        <p:nvPicPr>
          <p:cNvPr id="6" name="Picture 2" descr="C:\Users\bittner\Desktop\I46_siberia.png">
            <a:extLst>
              <a:ext uri="{FF2B5EF4-FFF2-40B4-BE49-F238E27FC236}">
                <a16:creationId xmlns:a16="http://schemas.microsoft.com/office/drawing/2014/main" id="{7F341113-D7C4-6105-5528-634340EA1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103" y="3512697"/>
            <a:ext cx="1988430" cy="2232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bittner\Desktop\siberia_I37.png">
            <a:extLst>
              <a:ext uri="{FF2B5EF4-FFF2-40B4-BE49-F238E27FC236}">
                <a16:creationId xmlns:a16="http://schemas.microsoft.com/office/drawing/2014/main" id="{8B7C2B2D-8D9D-C8AB-DF38-B60258D100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6113" y="3512697"/>
            <a:ext cx="1988428" cy="22325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BE8F9AF-F131-8A75-7B95-01C97B755122}"/>
              </a:ext>
            </a:extLst>
          </p:cNvPr>
          <p:cNvSpPr txBox="1"/>
          <p:nvPr/>
        </p:nvSpPr>
        <p:spPr>
          <a:xfrm>
            <a:off x="7691644" y="5839090"/>
            <a:ext cx="4509846" cy="33855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Fig.9. Activity recorded at the closest and most distant infrasound station (I46RU – 420 km and I37NO – 3700 km).</a:t>
            </a:r>
          </a:p>
        </p:txBody>
      </p:sp>
      <p:sp>
        <p:nvSpPr>
          <p:cNvPr id="15" name="TextBox 14">
            <a:extLst>
              <a:ext uri="{FF2B5EF4-FFF2-40B4-BE49-F238E27FC236}">
                <a16:creationId xmlns:a16="http://schemas.microsoft.com/office/drawing/2014/main" id="{FC93427E-CAE2-5C7B-3936-0D901C07C5D5}"/>
              </a:ext>
            </a:extLst>
          </p:cNvPr>
          <p:cNvSpPr txBox="1"/>
          <p:nvPr/>
        </p:nvSpPr>
        <p:spPr>
          <a:xfrm>
            <a:off x="7574535" y="1652523"/>
            <a:ext cx="4550323" cy="1938992"/>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Accidents at ammunition depots can cause a sequence of explosions. Signals that propagate over large distances will extend their duration; therefore, one detection at a distant station may </a:t>
            </a:r>
            <a:r>
              <a:rPr lang="en-GB" sz="1200" dirty="0">
                <a:latin typeface="Arial" panose="020B0604020202020204" pitchFamily="34" charset="0"/>
                <a:cs typeface="Arial" panose="020B0604020202020204" pitchFamily="34" charset="0"/>
              </a:rPr>
              <a:t>encompass several corresponding detections at a nearby</a:t>
            </a:r>
            <a:r>
              <a:rPr lang="en-US" sz="1200" dirty="0">
                <a:latin typeface="Arial" panose="020B0604020202020204" pitchFamily="34" charset="0"/>
                <a:cs typeface="Arial" panose="020B0604020202020204" pitchFamily="34" charset="0"/>
              </a:rPr>
              <a:t> station. One of the challenges is identifying separate events in a complex signal. Explosions may also </a:t>
            </a:r>
            <a:r>
              <a:rPr lang="en-GB" sz="1200" dirty="0">
                <a:latin typeface="Arial" panose="020B0604020202020204" pitchFamily="34" charset="0"/>
                <a:cs typeface="Arial" panose="020B0604020202020204" pitchFamily="34" charset="0"/>
              </a:rPr>
              <a:t>trigger seismic events, posing another challenge to the fusion of seismic and infrasound observations</a:t>
            </a:r>
            <a:r>
              <a:rPr lang="en-US" sz="1200" dirty="0">
                <a:latin typeface="Arial" panose="020B0604020202020204" pitchFamily="34" charset="0"/>
                <a:cs typeface="Arial" panose="020B0604020202020204" pitchFamily="34" charset="0"/>
              </a:rPr>
              <a:t>. Activity related to a sequence of explosions is illustrated below.</a:t>
            </a:r>
          </a:p>
          <a:p>
            <a:endParaRPr lang="en-US" sz="1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B73824A-7E34-17FA-F175-C29D1973671D}"/>
              </a:ext>
            </a:extLst>
          </p:cNvPr>
          <p:cNvPicPr>
            <a:picLocks noChangeAspect="1"/>
          </p:cNvPicPr>
          <p:nvPr/>
        </p:nvPicPr>
        <p:blipFill>
          <a:blip r:embed="rId6"/>
          <a:stretch>
            <a:fillRect/>
          </a:stretch>
        </p:blipFill>
        <p:spPr>
          <a:xfrm>
            <a:off x="2828973" y="2795662"/>
            <a:ext cx="4760991" cy="3190501"/>
          </a:xfrm>
          <a:prstGeom prst="rect">
            <a:avLst/>
          </a:prstGeom>
        </p:spPr>
      </p:pic>
      <p:sp>
        <p:nvSpPr>
          <p:cNvPr id="10" name="TextBox 9">
            <a:extLst>
              <a:ext uri="{FF2B5EF4-FFF2-40B4-BE49-F238E27FC236}">
                <a16:creationId xmlns:a16="http://schemas.microsoft.com/office/drawing/2014/main" id="{DE44E824-25DE-F73D-9A9E-BAB10883BFE2}"/>
              </a:ext>
            </a:extLst>
          </p:cNvPr>
          <p:cNvSpPr txBox="1"/>
          <p:nvPr/>
        </p:nvSpPr>
        <p:spPr>
          <a:xfrm>
            <a:off x="2879873" y="6145089"/>
            <a:ext cx="4760991" cy="33855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Fig.8. </a:t>
            </a:r>
            <a:r>
              <a:rPr lang="en-US" altLang="en-US" sz="800" dirty="0">
                <a:latin typeface="Arial" charset="0"/>
              </a:rPr>
              <a:t>Daily plot of detections recorded at 6 infrasound stations on 18/10/2013. All traces include a signal related to the </a:t>
            </a:r>
            <a:r>
              <a:rPr lang="en-US" altLang="en-US" sz="800" dirty="0" err="1">
                <a:latin typeface="Arial" charset="0"/>
              </a:rPr>
              <a:t>Kliuchevskoi</a:t>
            </a:r>
            <a:r>
              <a:rPr lang="en-US" altLang="en-US" sz="800" dirty="0">
                <a:latin typeface="Arial" charset="0"/>
              </a:rPr>
              <a:t> eruption; trace for I44RU and I45RU starts on the previous day</a:t>
            </a:r>
            <a:endParaRPr lang="en-US" sz="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45BFFF8-74E1-70AA-B98D-BACCF2D863CE}"/>
              </a:ext>
            </a:extLst>
          </p:cNvPr>
          <p:cNvSpPr txBox="1"/>
          <p:nvPr/>
        </p:nvSpPr>
        <p:spPr>
          <a:xfrm>
            <a:off x="-21164" y="2777598"/>
            <a:ext cx="2818916" cy="4431983"/>
          </a:xfrm>
          <a:prstGeom prst="rect">
            <a:avLst/>
          </a:prstGeom>
          <a:noFill/>
        </p:spPr>
        <p:txBody>
          <a:bodyPr wrap="square" rtlCol="0">
            <a:spAutoFit/>
          </a:bodyPr>
          <a:lstStyle/>
          <a:p>
            <a:pPr algn="just"/>
            <a:r>
              <a:rPr lang="en-GB" sz="1200" dirty="0">
                <a:latin typeface="Arial" panose="020B0604020202020204" pitchFamily="34" charset="0"/>
                <a:cs typeface="Arial" panose="020B0604020202020204" pitchFamily="34" charset="0"/>
              </a:rPr>
              <a:t>The Kliuchevskoi eruption, which took place in October 2013, is an example of long-duration activity. An event related to this eruption was located based on detections at seven infrasound stations. Fig.8. shows an overview of daily detections at 6 of them. The closest station, IS44, is 350 km from the volcano. On 18 October 2013, IS44 recorded a continuous infrasound signal generated by the Kliuchevskoi eruption. Other stations detected several intervals of signal related to Kliuchevskoi activity. An event included in the REB was combined from detections within the activity recorded at associated stations. It shows that the volcano was erupting, but it by no means describes the complexity of the signals recorded by each station.</a:t>
            </a:r>
          </a:p>
          <a:p>
            <a:pPr algn="just"/>
            <a:endParaRPr lang="en-GB" sz="1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96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D6CA4-179F-E318-B48F-D073F5535B06}"/>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2785BEC8-03EC-BDC4-F874-1750E21126AA}"/>
              </a:ext>
            </a:extLst>
          </p:cNvPr>
          <p:cNvSpPr txBox="1"/>
          <p:nvPr/>
        </p:nvSpPr>
        <p:spPr>
          <a:xfrm>
            <a:off x="4196999" y="176165"/>
            <a:ext cx="7471126" cy="250133"/>
          </a:xfrm>
          <a:prstGeom prst="rect">
            <a:avLst/>
          </a:prstGeom>
          <a:noFill/>
        </p:spPr>
        <p:txBody>
          <a:bodyPr wrap="square" lIns="0" tIns="0" rIns="0" bIns="0" rtlCol="0" anchor="ctr">
            <a:spAutoFit/>
          </a:bodyPr>
          <a:lstStyle/>
          <a:p>
            <a:pPr>
              <a:lnSpc>
                <a:spcPct val="107000"/>
              </a:lnSpc>
              <a:spcAft>
                <a:spcPts val="800"/>
              </a:spcAft>
            </a:pPr>
            <a:r>
              <a:rPr lang="en-AT"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Infrasound analysis in the International Data Centre Operations</a:t>
            </a:r>
            <a:endParaRPr lang="en-AT"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itle 1">
            <a:extLst>
              <a:ext uri="{FF2B5EF4-FFF2-40B4-BE49-F238E27FC236}">
                <a16:creationId xmlns:a16="http://schemas.microsoft.com/office/drawing/2014/main" id="{4F8C2BED-0B28-0A34-9572-077BEB6CE507}"/>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1B3B65"/>
                </a:solidFill>
                <a:latin typeface="Arial" panose="020B0604020202020204" pitchFamily="34" charset="0"/>
                <a:cs typeface="Arial" panose="020B0604020202020204" pitchFamily="34" charset="0"/>
              </a:rPr>
              <a:t>P3.5-683</a:t>
            </a:r>
            <a:endParaRPr lang="en-AT"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C2059EFA-372F-E76E-75EB-C4B648442F02}"/>
              </a:ext>
            </a:extLst>
          </p:cNvPr>
          <p:cNvSpPr txBox="1"/>
          <p:nvPr/>
        </p:nvSpPr>
        <p:spPr>
          <a:xfrm>
            <a:off x="2941065" y="653673"/>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 Villarroel, E. </a:t>
            </a:r>
            <a:r>
              <a:rPr lang="en-GB" sz="1200" dirty="0" err="1">
                <a:solidFill>
                  <a:srgbClr val="1A3A64"/>
                </a:solidFill>
                <a:latin typeface="Arial" panose="020B0604020202020204" pitchFamily="34" charset="0"/>
                <a:cs typeface="Arial" panose="020B0604020202020204" pitchFamily="34" charset="0"/>
              </a:rPr>
              <a:t>Qorbani</a:t>
            </a:r>
            <a:r>
              <a:rPr lang="en-GB" sz="1200" dirty="0">
                <a:solidFill>
                  <a:srgbClr val="1A3A64"/>
                </a:solidFill>
                <a:latin typeface="Arial" panose="020B0604020202020204" pitchFamily="34" charset="0"/>
                <a:cs typeface="Arial" panose="020B0604020202020204" pitchFamily="34" charset="0"/>
              </a:rPr>
              <a:t> </a:t>
            </a:r>
            <a:r>
              <a:rPr lang="en-GB" sz="1200" dirty="0" err="1">
                <a:solidFill>
                  <a:srgbClr val="1A3A64"/>
                </a:solidFill>
                <a:latin typeface="Arial" panose="020B0604020202020204" pitchFamily="34" charset="0"/>
                <a:cs typeface="Arial" panose="020B0604020202020204" pitchFamily="34" charset="0"/>
              </a:rPr>
              <a:t>Chegeni</a:t>
            </a:r>
            <a:r>
              <a:rPr lang="en-GB" sz="1200" dirty="0">
                <a:solidFill>
                  <a:srgbClr val="1A3A64"/>
                </a:solidFill>
                <a:latin typeface="Arial" panose="020B0604020202020204" pitchFamily="34" charset="0"/>
                <a:cs typeface="Arial" panose="020B0604020202020204" pitchFamily="34" charset="0"/>
              </a:rPr>
              <a:t>, P. Bittner, P.P. Tun, O. </a:t>
            </a:r>
            <a:r>
              <a:rPr lang="en-GB" sz="1200" dirty="0" err="1">
                <a:solidFill>
                  <a:srgbClr val="1A3A64"/>
                </a:solidFill>
                <a:latin typeface="Arial" panose="020B0604020202020204" pitchFamily="34" charset="0"/>
                <a:cs typeface="Arial" panose="020B0604020202020204" pitchFamily="34" charset="0"/>
              </a:rPr>
              <a:t>Ntibinyane</a:t>
            </a:r>
            <a:r>
              <a:rPr lang="en-GB" sz="1200" dirty="0">
                <a:solidFill>
                  <a:srgbClr val="1A3A64"/>
                </a:solidFill>
                <a:latin typeface="Arial" panose="020B0604020202020204" pitchFamily="34" charset="0"/>
                <a:cs typeface="Arial" panose="020B0604020202020204" pitchFamily="34" charset="0"/>
              </a:rPr>
              <a:t>, S. P. Quintero Colorado</a:t>
            </a:r>
            <a:endParaRPr lang="en-US" sz="1200" dirty="0">
              <a:solidFill>
                <a:srgbClr val="1A3A6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DCED2CD-77F3-3749-5043-F684A393E98B}"/>
              </a:ext>
            </a:extLst>
          </p:cNvPr>
          <p:cNvPicPr>
            <a:picLocks noChangeAspect="1"/>
          </p:cNvPicPr>
          <p:nvPr/>
        </p:nvPicPr>
        <p:blipFill>
          <a:blip r:embed="rId3"/>
          <a:stretch>
            <a:fillRect/>
          </a:stretch>
        </p:blipFill>
        <p:spPr>
          <a:xfrm>
            <a:off x="9946567" y="6137657"/>
            <a:ext cx="2057974" cy="504251"/>
          </a:xfrm>
          <a:prstGeom prst="rect">
            <a:avLst/>
          </a:prstGeom>
        </p:spPr>
      </p:pic>
      <p:sp>
        <p:nvSpPr>
          <p:cNvPr id="19" name="Title 1">
            <a:extLst>
              <a:ext uri="{FF2B5EF4-FFF2-40B4-BE49-F238E27FC236}">
                <a16:creationId xmlns:a16="http://schemas.microsoft.com/office/drawing/2014/main" id="{31C9808F-00D8-51EE-FD4D-F3C813D894AF}"/>
              </a:ext>
            </a:extLst>
          </p:cNvPr>
          <p:cNvSpPr txBox="1">
            <a:spLocks/>
          </p:cNvSpPr>
          <p:nvPr/>
        </p:nvSpPr>
        <p:spPr>
          <a:xfrm>
            <a:off x="4294257" y="906315"/>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rgbClr val="1A3A64"/>
                </a:solidFill>
                <a:latin typeface="Arial" panose="020B0604020202020204" pitchFamily="34" charset="0"/>
                <a:cs typeface="Arial" panose="020B0604020202020204" pitchFamily="34" charset="0"/>
              </a:rPr>
              <a:t>Concluding remarks</a:t>
            </a:r>
            <a:endParaRPr lang="en-AT" sz="1200" b="1" dirty="0">
              <a:solidFill>
                <a:srgbClr val="1A3A64"/>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7784D352-9D9E-1282-AD5E-3C53133EDAB8}"/>
              </a:ext>
            </a:extLst>
          </p:cNvPr>
          <p:cNvSpPr txBox="1"/>
          <p:nvPr/>
        </p:nvSpPr>
        <p:spPr>
          <a:xfrm>
            <a:off x="527198" y="1328026"/>
            <a:ext cx="3424602" cy="5739328"/>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nSpc>
                <a:spcPct val="107000"/>
              </a:lnSpc>
              <a:spcAft>
                <a:spcPts val="800"/>
              </a:spcAft>
            </a:pPr>
            <a:r>
              <a:rPr lang="en-GB" sz="1200" b="1" dirty="0">
                <a:ea typeface="Calibri" panose="020F0502020204030204" pitchFamily="34" charset="0"/>
              </a:rPr>
              <a:t>Quality of automatic infrasound bulletins</a:t>
            </a:r>
            <a:endParaRPr lang="en-GB" sz="1200" b="1" dirty="0">
              <a:effectLst/>
              <a:ea typeface="Calibri" panose="020F0502020204030204" pitchFamily="34" charset="0"/>
            </a:endParaRPr>
          </a:p>
          <a:p>
            <a:pPr>
              <a:lnSpc>
                <a:spcPct val="107000"/>
              </a:lnSpc>
              <a:spcAft>
                <a:spcPts val="800"/>
              </a:spcAft>
            </a:pPr>
            <a:endParaRPr lang="en-GB" sz="1200" dirty="0">
              <a:ea typeface="Calibri" panose="020F0502020204030204" pitchFamily="34" charset="0"/>
            </a:endParaRPr>
          </a:p>
          <a:p>
            <a:pPr>
              <a:lnSpc>
                <a:spcPct val="107000"/>
              </a:lnSpc>
              <a:spcAft>
                <a:spcPts val="800"/>
              </a:spcAft>
            </a:pPr>
            <a:r>
              <a:rPr lang="en-GB" sz="1200" dirty="0">
                <a:effectLst/>
                <a:ea typeface="Calibri" panose="020F0502020204030204" pitchFamily="34" charset="0"/>
              </a:rPr>
              <a:t>The majority of SEL3 infrasound seed events are rejected as bogus, and analysts find a significant number of LEB events while scanning infrasound data. An alternative </a:t>
            </a:r>
            <a:r>
              <a:rPr lang="en-GB" sz="1200" dirty="0">
                <a:ea typeface="Calibri" panose="020F0502020204030204" pitchFamily="34" charset="0"/>
              </a:rPr>
              <a:t>automatic bulletin (VSEL3), generated using a Bayesian approach to network processing, may improve the quality of the automatic infrasound bulletin. The number of VSEL3 infrasound events is smaller than the number of infrasound SEL3 events. Spot checks during routine analysis reveal that some LEB events missing in SEL3 are included in VSEL3.</a:t>
            </a:r>
          </a:p>
          <a:p>
            <a:pPr>
              <a:lnSpc>
                <a:spcPct val="107000"/>
              </a:lnSpc>
              <a:spcAft>
                <a:spcPts val="800"/>
              </a:spcAft>
            </a:pPr>
            <a:r>
              <a:rPr lang="en-GB" sz="1200" dirty="0">
                <a:ea typeface="Calibri" panose="020F0502020204030204" pitchFamily="34" charset="0"/>
              </a:rPr>
              <a:t>One example is an infrasound LEB event on 15 August 2025, at 07:35. It was not listed in SEL3. VSEL3 contained this event, detected by three infrasound stations. The LEB event included observations from two additional infrasound and five seismic stations.</a:t>
            </a:r>
          </a:p>
          <a:p>
            <a:pPr>
              <a:lnSpc>
                <a:spcPct val="107000"/>
              </a:lnSpc>
              <a:spcAft>
                <a:spcPts val="800"/>
              </a:spcAft>
            </a:pPr>
            <a:r>
              <a:rPr lang="en-US" sz="1200" dirty="0"/>
              <a:t>Performance of the infrasound VSEL3 should be assessed by interactive analysis of a few data days and comparison between SEL3/VSEL3 and LEB.</a:t>
            </a:r>
            <a:endParaRPr lang="en-GB" sz="1200" dirty="0">
              <a:ea typeface="Calibri" panose="020F0502020204030204" pitchFamily="34" charset="0"/>
            </a:endParaRPr>
          </a:p>
          <a:p>
            <a:pPr>
              <a:lnSpc>
                <a:spcPct val="107000"/>
              </a:lnSpc>
              <a:spcAft>
                <a:spcPts val="800"/>
              </a:spcAft>
            </a:pPr>
            <a:r>
              <a:rPr lang="en-GB" sz="1200" dirty="0">
                <a:ea typeface="Calibri" panose="020F0502020204030204" pitchFamily="34" charset="0"/>
              </a:rPr>
              <a:t>Improvement of the quality of automatic infrasound bulletins will reduce analysis efforts.</a:t>
            </a:r>
          </a:p>
          <a:p>
            <a:pPr lvl="0">
              <a:lnSpc>
                <a:spcPct val="107000"/>
              </a:lnSpc>
              <a:spcAft>
                <a:spcPts val="800"/>
              </a:spcAft>
            </a:pPr>
            <a:endParaRPr lang="en-AT" sz="1200" dirty="0">
              <a:effectLst/>
              <a:ea typeface="Calibri" panose="020F0502020204030204" pitchFamily="34" charset="0"/>
            </a:endParaRPr>
          </a:p>
        </p:txBody>
      </p:sp>
      <p:sp>
        <p:nvSpPr>
          <p:cNvPr id="6" name="TextBox 3">
            <a:extLst>
              <a:ext uri="{FF2B5EF4-FFF2-40B4-BE49-F238E27FC236}">
                <a16:creationId xmlns:a16="http://schemas.microsoft.com/office/drawing/2014/main" id="{35CF7795-B6E6-1560-D449-57E0D7FACB2E}"/>
              </a:ext>
            </a:extLst>
          </p:cNvPr>
          <p:cNvSpPr txBox="1"/>
          <p:nvPr/>
        </p:nvSpPr>
        <p:spPr>
          <a:xfrm>
            <a:off x="4667655" y="1456360"/>
            <a:ext cx="7336886" cy="4561185"/>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nSpc>
                <a:spcPct val="107000"/>
              </a:lnSpc>
              <a:spcAft>
                <a:spcPts val="800"/>
              </a:spcAft>
            </a:pPr>
            <a:r>
              <a:rPr lang="en-GB" sz="1200" b="1" dirty="0">
                <a:effectLst/>
                <a:ea typeface="Calibri" panose="020F0502020204030204" pitchFamily="34" charset="0"/>
              </a:rPr>
              <a:t>Some challenges </a:t>
            </a:r>
            <a:r>
              <a:rPr lang="en-AT" sz="1200" b="1" dirty="0">
                <a:solidFill>
                  <a:srgbClr val="000000"/>
                </a:solidFill>
                <a:ea typeface="Calibri" panose="020F0502020204030204" pitchFamily="34" charset="0"/>
              </a:rPr>
              <a:t>encountered during infrasound analysis</a:t>
            </a:r>
            <a:endParaRPr lang="en-GB" sz="1200" b="1" dirty="0">
              <a:effectLst/>
              <a:ea typeface="Calibri" panose="020F0502020204030204" pitchFamily="34" charset="0"/>
            </a:endParaRPr>
          </a:p>
          <a:p>
            <a:pPr>
              <a:lnSpc>
                <a:spcPct val="107000"/>
              </a:lnSpc>
              <a:spcAft>
                <a:spcPts val="800"/>
              </a:spcAft>
            </a:pPr>
            <a:endParaRPr lang="en-GB" sz="1200" dirty="0">
              <a:ea typeface="Calibri" panose="020F0502020204030204" pitchFamily="34" charset="0"/>
            </a:endParaRPr>
          </a:p>
          <a:p>
            <a:pPr>
              <a:lnSpc>
                <a:spcPct val="107000"/>
              </a:lnSpc>
              <a:spcAft>
                <a:spcPts val="800"/>
              </a:spcAft>
            </a:pPr>
            <a:r>
              <a:rPr lang="en-GB" sz="1200" b="1" i="1" dirty="0">
                <a:ea typeface="Calibri" panose="020F0502020204030204" pitchFamily="34" charset="0"/>
              </a:rPr>
              <a:t>Scanning of infrasound data</a:t>
            </a:r>
          </a:p>
          <a:p>
            <a:pPr>
              <a:lnSpc>
                <a:spcPct val="107000"/>
              </a:lnSpc>
              <a:spcAft>
                <a:spcPts val="800"/>
              </a:spcAft>
            </a:pPr>
            <a:r>
              <a:rPr lang="en-GB" sz="1200" dirty="0">
                <a:ea typeface="Calibri" panose="020F0502020204030204" pitchFamily="34" charset="0"/>
              </a:rPr>
              <a:t>Looking for missed events is one of the most time-consuming analyst efforts. </a:t>
            </a:r>
            <a:r>
              <a:rPr lang="en-US" sz="1200" dirty="0">
                <a:ea typeface="Calibri" panose="020F0502020204030204" pitchFamily="34" charset="0"/>
              </a:rPr>
              <a:t>Slowness, which is used to estimate the distance for seismic events, cannot be used to locate atmospheric events. The distance of an infrasound source </a:t>
            </a:r>
            <a:r>
              <a:rPr lang="en-GB" sz="1200" dirty="0">
                <a:ea typeface="Calibri" panose="020F0502020204030204" pitchFamily="34" charset="0"/>
              </a:rPr>
              <a:t>can be estimated from the appearance of the signal</a:t>
            </a:r>
            <a:r>
              <a:rPr lang="en-US" sz="1200" dirty="0">
                <a:ea typeface="Calibri" panose="020F0502020204030204" pitchFamily="34" charset="0"/>
              </a:rPr>
              <a:t>. Tools which facilitate estimating event parameters for signals of interest will reduce analysis efforts.  </a:t>
            </a:r>
          </a:p>
          <a:p>
            <a:pPr>
              <a:lnSpc>
                <a:spcPct val="107000"/>
              </a:lnSpc>
              <a:spcAft>
                <a:spcPts val="800"/>
              </a:spcAft>
            </a:pPr>
            <a:endParaRPr lang="en-US" sz="1200" dirty="0">
              <a:ea typeface="Calibri" panose="020F0502020204030204" pitchFamily="34" charset="0"/>
            </a:endParaRPr>
          </a:p>
          <a:p>
            <a:pPr>
              <a:lnSpc>
                <a:spcPct val="107000"/>
              </a:lnSpc>
              <a:spcAft>
                <a:spcPts val="800"/>
              </a:spcAft>
            </a:pPr>
            <a:r>
              <a:rPr lang="en-US" sz="1200" b="1" i="1" dirty="0">
                <a:ea typeface="Calibri" panose="020F0502020204030204" pitchFamily="34" charset="0"/>
              </a:rPr>
              <a:t>Analysis of long-duration activity</a:t>
            </a:r>
          </a:p>
          <a:p>
            <a:pPr>
              <a:lnSpc>
                <a:spcPct val="107000"/>
              </a:lnSpc>
              <a:spcAft>
                <a:spcPts val="800"/>
              </a:spcAft>
            </a:pPr>
            <a:r>
              <a:rPr lang="en-GB" sz="1200" dirty="0"/>
              <a:t>Seismic signals are identified by the STA/LTA (Short Term Average/ Long Term Average) detector, based on an increase in signal amplitude. Infrasound signal detection is based on signal correlation along the infrasound array, which is necessary because a local wind burst will increase waveform amplitude. In the case of long-duration acoustic activity, this method fails to identify all signals of interest. This necessitates adjusting detection parameters in cases where signals are mixed with noise. In the case of a sequence of volcanic eruptions and accidental explosions, the detection azimuth is correct; however, the onset time needs to be adjusted to coincide with the amplitude increase. Considering amplitude in the correlated infrasound signal may improve the quality of automatic detections. </a:t>
            </a:r>
            <a:endParaRPr lang="en-GB" sz="1200" b="1" dirty="0">
              <a:ea typeface="Calibri" panose="020F0502020204030204" pitchFamily="34" charset="0"/>
            </a:endParaRPr>
          </a:p>
          <a:p>
            <a:pPr lvl="0">
              <a:lnSpc>
                <a:spcPct val="107000"/>
              </a:lnSpc>
              <a:spcAft>
                <a:spcPts val="800"/>
              </a:spcAft>
            </a:pPr>
            <a:endParaRPr lang="en-US" sz="1200" dirty="0">
              <a:effectLst/>
              <a:ea typeface="Calibri" panose="020F0502020204030204" pitchFamily="34" charset="0"/>
            </a:endParaRPr>
          </a:p>
          <a:p>
            <a:pPr lvl="0">
              <a:lnSpc>
                <a:spcPct val="107000"/>
              </a:lnSpc>
              <a:spcAft>
                <a:spcPts val="800"/>
              </a:spcAft>
            </a:pPr>
            <a:endParaRPr lang="en-AT" sz="1200" dirty="0">
              <a:effectLst/>
              <a:ea typeface="Calibri" panose="020F0502020204030204" pitchFamily="34" charset="0"/>
            </a:endParaRPr>
          </a:p>
        </p:txBody>
      </p:sp>
    </p:spTree>
    <p:extLst>
      <p:ext uri="{BB962C8B-B14F-4D97-AF65-F5344CB8AC3E}">
        <p14:creationId xmlns:p14="http://schemas.microsoft.com/office/powerpoint/2010/main" val="244732278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TER Template_visual dr 26_250609" id="{B1F6B71B-FEA1-4E41-B25E-FFAFBBD1640C}" vid="{76F54DD8-8782-4B54-B260-E4E227B9417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AC10656680304EA4A371A737EC296E" ma:contentTypeVersion="13" ma:contentTypeDescription="Create a new document." ma:contentTypeScope="" ma:versionID="11f42e4868807888b35289107d1404d8">
  <xsd:schema xmlns:xsd="http://www.w3.org/2001/XMLSchema" xmlns:xs="http://www.w3.org/2001/XMLSchema" xmlns:p="http://schemas.microsoft.com/office/2006/metadata/properties" xmlns:ns2="dee43835-892f-4438-b97f-a194acad537d" xmlns:ns3="92ea592d-9254-4852-90b7-7d20b5286f68" targetNamespace="http://schemas.microsoft.com/office/2006/metadata/properties" ma:root="true" ma:fieldsID="a733c18ec0ca6fc540137f3b391bd7b8" ns2:_="" ns3:_="">
    <xsd:import namespace="dee43835-892f-4438-b97f-a194acad537d"/>
    <xsd:import namespace="92ea592d-9254-4852-90b7-7d20b5286f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43835-892f-4438-b97f-a194acad5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a592d-9254-4852-90b7-7d20b5286f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4da7c0-8a0d-42fa-a26f-7bb62f36dfe9}" ma:internalName="TaxCatchAll" ma:showField="CatchAllData" ma:web="92ea592d-9254-4852-90b7-7d20b5286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e43835-892f-4438-b97f-a194acad537d">
      <Terms xmlns="http://schemas.microsoft.com/office/infopath/2007/PartnerControls"/>
    </lcf76f155ced4ddcb4097134ff3c332f>
    <TaxCatchAll xmlns="92ea592d-9254-4852-90b7-7d20b5286f68" xsi:nil="true"/>
  </documentManagement>
</p:properties>
</file>

<file path=customXml/itemProps1.xml><?xml version="1.0" encoding="utf-8"?>
<ds:datastoreItem xmlns:ds="http://schemas.openxmlformats.org/officeDocument/2006/customXml" ds:itemID="{631B2391-BB47-4844-8BD8-08DE9757A500}">
  <ds:schemaRefs>
    <ds:schemaRef ds:uri="http://schemas.microsoft.com/sharepoint/v3/contenttype/forms"/>
  </ds:schemaRefs>
</ds:datastoreItem>
</file>

<file path=customXml/itemProps2.xml><?xml version="1.0" encoding="utf-8"?>
<ds:datastoreItem xmlns:ds="http://schemas.openxmlformats.org/officeDocument/2006/customXml" ds:itemID="{AEF9B3A1-0342-4164-BC40-00BFCA257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e43835-892f-4438-b97f-a194acad537d"/>
    <ds:schemaRef ds:uri="92ea592d-9254-4852-90b7-7d20b5286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661AFE-A0D9-40C8-858B-22DCD61367BE}">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5a04fe74-c1d3-4bbb-b483-e7f84b54f361"/>
    <ds:schemaRef ds:uri="http://purl.org/dc/elements/1.1/"/>
    <ds:schemaRef ds:uri="dee43835-892f-4438-b97f-a194acad537d"/>
    <ds:schemaRef ds:uri="92ea592d-9254-4852-90b7-7d20b5286f68"/>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E-POSTER Template_visual dr 26_250609</Template>
  <TotalTime>116</TotalTime>
  <Words>2316</Words>
  <Application>Microsoft Office PowerPoint</Application>
  <PresentationFormat>Widescreen</PresentationFormat>
  <Paragraphs>101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Calibri</vt:lpstr>
      <vt:lpstr>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HASSANI Hossein</dc:creator>
  <cp:lastModifiedBy>VILLARROEL Marcela</cp:lastModifiedBy>
  <cp:revision>40</cp:revision>
  <dcterms:created xsi:type="dcterms:W3CDTF">2025-06-09T12:44:39Z</dcterms:created>
  <dcterms:modified xsi:type="dcterms:W3CDTF">2025-08-30T09:12:39Z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0x01010032AC10656680304EA4A371A737EC296E</vt:lpwstr>
  </property>
  <property fmtid="{D5CDD505-2E9C-101B-9397-08002B2CF9AE}" pid="3" name="MediaServiceImageTags">
    <vt:lpwstr/>
  </property>
</Properties>
</file>