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2" r:id="rId4"/>
    <p:sldId id="263" r:id="rId5"/>
    <p:sldId id="269" r:id="rId6"/>
    <p:sldId id="266" r:id="rId7"/>
    <p:sldId id="265" r:id="rId8"/>
    <p:sldId id="270"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62"/>
            <p14:sldId id="263"/>
            <p14:sldId id="269"/>
            <p14:sldId id="266"/>
            <p14:sldId id="265"/>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87" d="100"/>
          <a:sy n="87" d="100"/>
        </p:scale>
        <p:origin x="16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hyperlink" Target="https://fdsn-gci.ctbto.or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1"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Seismic event processing using the IDC FDSN webservice and SEISAN</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Peter Voss</a:t>
            </a:r>
            <a:r>
              <a:rPr lang="en-GB" baseline="30000" noProof="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Gonzalo Antonio Fernandez</a:t>
            </a:r>
            <a:r>
              <a:rPr lang="en-GB" baseline="30000" noProof="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Jens Havskov</a:t>
            </a:r>
            <a:r>
              <a:rPr lang="en-GB" baseline="30000" noProof="0" dirty="0">
                <a:solidFill>
                  <a:srgbClr val="1A3A64"/>
                </a:solidFill>
                <a:latin typeface="Arial" panose="020B0604020202020204" pitchFamily="34" charset="0"/>
                <a:cs typeface="Arial" panose="020B0604020202020204" pitchFamily="34" charset="0"/>
              </a:rPr>
              <a:t>(3)</a:t>
            </a:r>
            <a:r>
              <a:rPr lang="en-GB" noProof="0" dirty="0">
                <a:solidFill>
                  <a:srgbClr val="1A3A64"/>
                </a:solidFill>
                <a:latin typeface="Arial" panose="020B0604020202020204" pitchFamily="34" charset="0"/>
                <a:cs typeface="Arial" panose="020B0604020202020204" pitchFamily="34" charset="0"/>
              </a:rPr>
              <a:t> and Tine B. Larsen</a:t>
            </a:r>
            <a:r>
              <a:rPr lang="en-GB" baseline="30000" noProof="0" dirty="0">
                <a:solidFill>
                  <a:srgbClr val="1A3A64"/>
                </a:solidFill>
                <a:latin typeface="Arial" panose="020B0604020202020204" pitchFamily="34" charset="0"/>
                <a:cs typeface="Arial" panose="020B0604020202020204" pitchFamily="34" charset="0"/>
              </a:rPr>
              <a:t>(1)</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6"/>
            <a:ext cx="8058149" cy="746575"/>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noProof="0" dirty="0"/>
              <a:t>1: Geological Survey of Denmark and Greenland (GEUS) </a:t>
            </a:r>
          </a:p>
          <a:p>
            <a:r>
              <a:rPr lang="en-US" sz="1400" noProof="0" dirty="0"/>
              <a:t>2: </a:t>
            </a:r>
            <a:r>
              <a:rPr lang="en-US" sz="1400" noProof="0" dirty="0" err="1"/>
              <a:t>Observatorio</a:t>
            </a:r>
            <a:r>
              <a:rPr lang="en-US" sz="1400" noProof="0" dirty="0"/>
              <a:t> San Calixto, Bolivia </a:t>
            </a:r>
          </a:p>
          <a:p>
            <a:r>
              <a:rPr lang="en-US" sz="1400" noProof="0" dirty="0"/>
              <a:t>3: University of Bergen, Norway</a:t>
            </a:r>
            <a:endParaRPr lang="en-GB" sz="1400"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This presentation demonstrates how to use the IDC FDSN web service to download and analyze seismic data, integrating IMS waveforms and phase picks with local datasets to determine event locations and magnitudes. </a:t>
            </a:r>
          </a:p>
          <a:p>
            <a:endParaRPr lang="en-US" dirty="0"/>
          </a:p>
          <a:p>
            <a:r>
              <a:rPr lang="en-US" dirty="0"/>
              <a:t>We use the SEISAN software package, popular among small seismic networks, students, researchers, and several NDCs, for processing data from both permanent and temporary networks.</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Billede 10">
            <a:extLst>
              <a:ext uri="{FF2B5EF4-FFF2-40B4-BE49-F238E27FC236}">
                <a16:creationId xmlns:a16="http://schemas.microsoft.com/office/drawing/2014/main" id="{B067CD0D-4FE3-CB74-E0BD-E7FF4436F710}"/>
              </a:ext>
            </a:extLst>
          </p:cNvPr>
          <p:cNvPicPr>
            <a:picLocks noChangeAspect="1"/>
          </p:cNvPicPr>
          <p:nvPr/>
        </p:nvPicPr>
        <p:blipFill>
          <a:blip r:embed="rId3"/>
          <a:stretch>
            <a:fillRect/>
          </a:stretch>
        </p:blipFill>
        <p:spPr>
          <a:xfrm>
            <a:off x="9293515" y="2977131"/>
            <a:ext cx="419877" cy="557958"/>
          </a:xfrm>
          <a:prstGeom prst="rect">
            <a:avLst/>
          </a:prstGeom>
        </p:spPr>
      </p:pic>
      <p:pic>
        <p:nvPicPr>
          <p:cNvPr id="4" name="Billede 7">
            <a:extLst>
              <a:ext uri="{FF2B5EF4-FFF2-40B4-BE49-F238E27FC236}">
                <a16:creationId xmlns:a16="http://schemas.microsoft.com/office/drawing/2014/main" id="{28F297F6-2EA5-DD6B-5368-C29C8B03E76F}"/>
              </a:ext>
            </a:extLst>
          </p:cNvPr>
          <p:cNvPicPr>
            <a:picLocks noChangeAspect="1"/>
          </p:cNvPicPr>
          <p:nvPr/>
        </p:nvPicPr>
        <p:blipFill>
          <a:blip r:embed="rId4"/>
          <a:stretch>
            <a:fillRect/>
          </a:stretch>
        </p:blipFill>
        <p:spPr>
          <a:xfrm>
            <a:off x="9732442" y="2978619"/>
            <a:ext cx="928691" cy="557214"/>
          </a:xfrm>
          <a:prstGeom prst="rect">
            <a:avLst/>
          </a:prstGeom>
        </p:spPr>
      </p:pic>
      <p:pic>
        <p:nvPicPr>
          <p:cNvPr id="7" name="Picture 6">
            <a:extLst>
              <a:ext uri="{FF2B5EF4-FFF2-40B4-BE49-F238E27FC236}">
                <a16:creationId xmlns:a16="http://schemas.microsoft.com/office/drawing/2014/main" id="{FDBE174F-56DB-F928-15B5-B7A1B4220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9426" y="2973946"/>
            <a:ext cx="566608" cy="5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4759800"/>
            <a:ext cx="3798000" cy="177529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The above example is the requested station metadata is received in the FDSN Station XML format. </a:t>
            </a:r>
            <a:r>
              <a:rPr lang="en-US" sz="1200" noProof="0" dirty="0"/>
              <a:t>Request for Station information can also be send using command like:</a:t>
            </a:r>
          </a:p>
          <a:p>
            <a:r>
              <a:rPr lang="en-US" sz="1100" dirty="0" err="1">
                <a:latin typeface="Courier New" panose="02070309020205020404" pitchFamily="49" charset="0"/>
                <a:cs typeface="Courier New" panose="02070309020205020404" pitchFamily="49" charset="0"/>
              </a:rPr>
              <a:t>wget</a:t>
            </a:r>
            <a:r>
              <a:rPr lang="en-US" sz="1100" dirty="0">
                <a:latin typeface="Courier New" panose="02070309020205020404" pitchFamily="49" charset="0"/>
                <a:cs typeface="Courier New" panose="02070309020205020404" pitchFamily="49" charset="0"/>
              </a:rPr>
              <a:t> -q -O IM_BORG_BHZ.xml "https://fdsn-test-gci.ctbto.org/</a:t>
            </a:r>
            <a:r>
              <a:rPr lang="en-US" sz="1100" dirty="0" err="1">
                <a:latin typeface="Courier New" panose="02070309020205020404" pitchFamily="49" charset="0"/>
                <a:cs typeface="Courier New" panose="02070309020205020404" pitchFamily="49" charset="0"/>
              </a:rPr>
              <a:t>fdsnws</a:t>
            </a:r>
            <a:r>
              <a:rPr lang="en-US" sz="1100" dirty="0">
                <a:latin typeface="Courier New" panose="02070309020205020404" pitchFamily="49" charset="0"/>
                <a:cs typeface="Courier New" panose="02070309020205020404" pitchFamily="49" charset="0"/>
              </a:rPr>
              <a:t>/station/1/</a:t>
            </a:r>
            <a:r>
              <a:rPr lang="en-US" sz="1100" dirty="0" err="1">
                <a:latin typeface="Courier New" panose="02070309020205020404" pitchFamily="49" charset="0"/>
                <a:cs typeface="Courier New" panose="02070309020205020404" pitchFamily="49" charset="0"/>
              </a:rPr>
              <a:t>query?network</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IM&amp;station</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BORG&amp;channel</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BHZ&amp;level</a:t>
            </a:r>
            <a:r>
              <a:rPr lang="en-US" sz="1100" dirty="0">
                <a:latin typeface="Courier New" panose="02070309020205020404" pitchFamily="49" charset="0"/>
                <a:cs typeface="Courier New" panose="02070309020205020404" pitchFamily="49" charset="0"/>
              </a:rPr>
              <a:t>=response"</a:t>
            </a:r>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URL builder for station metadata is seen below. The ULR builder provide several search options, output can be </a:t>
            </a:r>
            <a:r>
              <a:rPr lang="en-US" sz="1200" noProof="0" dirty="0" err="1"/>
              <a:t>StationXML</a:t>
            </a:r>
            <a:r>
              <a:rPr lang="en-US" sz="1200" noProof="0" dirty="0"/>
              <a:t>, SEED (</a:t>
            </a:r>
            <a:r>
              <a:rPr lang="en-US" sz="1200" noProof="0" dirty="0" err="1"/>
              <a:t>dataless</a:t>
            </a:r>
            <a:r>
              <a:rPr lang="en-US" sz="1200" noProof="0" dirty="0"/>
              <a:t>) or the </a:t>
            </a:r>
            <a:r>
              <a:rPr lang="en-US" sz="1200" noProof="0" dirty="0" err="1"/>
              <a:t>SeisComP</a:t>
            </a:r>
            <a:r>
              <a:rPr lang="en-US" sz="1200" noProof="0" dirty="0"/>
              <a:t> version of Station </a:t>
            </a:r>
            <a:r>
              <a:rPr lang="en-US" sz="1200" noProof="0"/>
              <a:t>XML.</a:t>
            </a:r>
          </a:p>
          <a:p>
            <a:endParaRPr lang="en-GB" sz="1200" noProof="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IDC FDSN web services for GCI connected NDCs offers a browser based FDSN URL builder. In the FDSN URL builder one has four main options to send request to; the </a:t>
            </a:r>
            <a:r>
              <a:rPr lang="en-US" sz="1200" noProof="0" dirty="0" err="1"/>
              <a:t>dataselect</a:t>
            </a:r>
            <a:r>
              <a:rPr lang="en-US" sz="1200" noProof="0" dirty="0"/>
              <a:t> service, the availability service, the station service and the event service. Open the following URL at a GCI connected computer to access the FDSN URL builder:</a:t>
            </a:r>
          </a:p>
          <a:p>
            <a:r>
              <a:rPr lang="en-US" sz="1200" dirty="0">
                <a:hlinkClick r:id="rId2"/>
              </a:rPr>
              <a:t>https://fdsn-gci.ctbto.org</a:t>
            </a:r>
            <a:endParaRPr lang="en-US" sz="1200" dirty="0"/>
          </a:p>
          <a:p>
            <a:endParaRPr lang="en-US" sz="1200" dirty="0"/>
          </a:p>
          <a:p>
            <a:r>
              <a:rPr lang="en-US" sz="1200" dirty="0"/>
              <a:t>Requests to the IDC FDSN web services can also be send using command line commands, in the following examples are given using a Linux computer connected to the GCI.</a:t>
            </a:r>
          </a:p>
          <a:p>
            <a:r>
              <a:rPr lang="en-US" sz="1200" dirty="0"/>
              <a:t>The following IDC FDSN web services are supported:</a:t>
            </a:r>
          </a:p>
          <a:p>
            <a:r>
              <a:rPr lang="en-US" sz="1200" dirty="0" err="1"/>
              <a:t>fdsnws</a:t>
            </a:r>
            <a:r>
              <a:rPr lang="en-US" sz="1200" dirty="0"/>
              <a:t>-station</a:t>
            </a:r>
          </a:p>
          <a:p>
            <a:r>
              <a:rPr lang="en-US" sz="1200" dirty="0" err="1"/>
              <a:t>fdsnws-dataselect</a:t>
            </a:r>
            <a:endParaRPr lang="en-US" sz="1200" dirty="0"/>
          </a:p>
          <a:p>
            <a:r>
              <a:rPr lang="en-US" sz="1200" dirty="0" err="1"/>
              <a:t>fdsnws</a:t>
            </a:r>
            <a:r>
              <a:rPr lang="en-US" sz="1200" dirty="0"/>
              <a:t>-event</a:t>
            </a:r>
          </a:p>
          <a:p>
            <a:r>
              <a:rPr lang="en-US" sz="1200" dirty="0" err="1"/>
              <a:t>fdsnws</a:t>
            </a:r>
            <a:r>
              <a:rPr lang="en-US" sz="1200" dirty="0"/>
              <a:t>-availability</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The IDC FDSN web services</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Station Metadata</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err="1"/>
              <a:t>StationXML</a:t>
            </a:r>
            <a:endParaRPr lang="en-GB" dirty="0"/>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Billede 15">
            <a:extLst>
              <a:ext uri="{FF2B5EF4-FFF2-40B4-BE49-F238E27FC236}">
                <a16:creationId xmlns:a16="http://schemas.microsoft.com/office/drawing/2014/main" id="{205210BE-2794-3C6F-A642-DDC3F72A65B6}"/>
              </a:ext>
            </a:extLst>
          </p:cNvPr>
          <p:cNvPicPr>
            <a:picLocks noChangeAspect="1"/>
          </p:cNvPicPr>
          <p:nvPr/>
        </p:nvPicPr>
        <p:blipFill>
          <a:blip r:embed="rId3"/>
          <a:stretch>
            <a:fillRect/>
          </a:stretch>
        </p:blipFill>
        <p:spPr>
          <a:xfrm>
            <a:off x="4224136" y="2552487"/>
            <a:ext cx="3924108" cy="3455072"/>
          </a:xfrm>
          <a:prstGeom prst="rect">
            <a:avLst/>
          </a:prstGeom>
        </p:spPr>
      </p:pic>
      <p:pic>
        <p:nvPicPr>
          <p:cNvPr id="4" name="Billede 33">
            <a:extLst>
              <a:ext uri="{FF2B5EF4-FFF2-40B4-BE49-F238E27FC236}">
                <a16:creationId xmlns:a16="http://schemas.microsoft.com/office/drawing/2014/main" id="{CF01B3B7-5F9D-ADDE-E031-2E7CED2A9E24}"/>
              </a:ext>
            </a:extLst>
          </p:cNvPr>
          <p:cNvPicPr>
            <a:picLocks noChangeAspect="1"/>
          </p:cNvPicPr>
          <p:nvPr/>
        </p:nvPicPr>
        <p:blipFill>
          <a:blip r:embed="rId4"/>
          <a:stretch>
            <a:fillRect/>
          </a:stretch>
        </p:blipFill>
        <p:spPr>
          <a:xfrm>
            <a:off x="8279208" y="1615784"/>
            <a:ext cx="3837643" cy="3144016"/>
          </a:xfrm>
          <a:prstGeom prst="rect">
            <a:avLst/>
          </a:prstGeom>
        </p:spPr>
      </p:pic>
      <p:pic>
        <p:nvPicPr>
          <p:cNvPr id="5" name="Billede 35">
            <a:extLst>
              <a:ext uri="{FF2B5EF4-FFF2-40B4-BE49-F238E27FC236}">
                <a16:creationId xmlns:a16="http://schemas.microsoft.com/office/drawing/2014/main" id="{AFCC772F-65C2-5D68-111A-E25DFC23EC36}"/>
              </a:ext>
            </a:extLst>
          </p:cNvPr>
          <p:cNvPicPr>
            <a:picLocks noChangeAspect="1"/>
          </p:cNvPicPr>
          <p:nvPr/>
        </p:nvPicPr>
        <p:blipFill>
          <a:blip r:embed="rId5"/>
          <a:stretch>
            <a:fillRect/>
          </a:stretch>
        </p:blipFill>
        <p:spPr>
          <a:xfrm>
            <a:off x="187156" y="4988924"/>
            <a:ext cx="3995875" cy="1278614"/>
          </a:xfrm>
          <a:prstGeom prst="rect">
            <a:avLst/>
          </a:prstGeom>
        </p:spPr>
      </p:pic>
      <p:pic>
        <p:nvPicPr>
          <p:cNvPr id="6" name="Billede 10">
            <a:extLst>
              <a:ext uri="{FF2B5EF4-FFF2-40B4-BE49-F238E27FC236}">
                <a16:creationId xmlns:a16="http://schemas.microsoft.com/office/drawing/2014/main" id="{27A222D1-C93D-AEA4-76B8-DACEBD4F4C29}"/>
              </a:ext>
            </a:extLst>
          </p:cNvPr>
          <p:cNvPicPr>
            <a:picLocks noChangeAspect="1"/>
          </p:cNvPicPr>
          <p:nvPr/>
        </p:nvPicPr>
        <p:blipFill>
          <a:blip r:embed="rId6"/>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344E5416-CDE3-81E0-99FA-4D9D2E468E22}"/>
              </a:ext>
            </a:extLst>
          </p:cNvPr>
          <p:cNvPicPr>
            <a:picLocks noChangeAspect="1"/>
          </p:cNvPicPr>
          <p:nvPr/>
        </p:nvPicPr>
        <p:blipFill>
          <a:blip r:embed="rId7"/>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9B786319-B2F3-5207-F7E5-35E2026D9F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E133C-BFFE-84F2-2B5E-9CF4C4658C43}"/>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B084DF7C-D09A-992F-B2CF-FFD01ACA21E2}"/>
              </a:ext>
            </a:extLst>
          </p:cNvPr>
          <p:cNvSpPr txBox="1"/>
          <p:nvPr/>
        </p:nvSpPr>
        <p:spPr>
          <a:xfrm>
            <a:off x="8252072" y="3429000"/>
            <a:ext cx="3798000" cy="310609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University of Bergen provide an online service to generate SEISAN format from </a:t>
            </a:r>
            <a:r>
              <a:rPr lang="en-GB" sz="1200" noProof="0" dirty="0" err="1"/>
              <a:t>QuakeML</a:t>
            </a:r>
            <a:r>
              <a:rPr lang="en-GB" sz="1200" noProof="0" dirty="0"/>
              <a:t>. Directly from a FDSN type web-service as seen above or if the </a:t>
            </a:r>
            <a:r>
              <a:rPr lang="en-GB" sz="1200" noProof="0" dirty="0" err="1"/>
              <a:t>QuakeML</a:t>
            </a:r>
            <a:r>
              <a:rPr lang="en-GB" sz="1200" noProof="0" dirty="0"/>
              <a:t> file is uploaded as a file as seen below:</a:t>
            </a:r>
          </a:p>
        </p:txBody>
      </p:sp>
      <p:sp>
        <p:nvSpPr>
          <p:cNvPr id="20" name="TextBox 3">
            <a:extLst>
              <a:ext uri="{FF2B5EF4-FFF2-40B4-BE49-F238E27FC236}">
                <a16:creationId xmlns:a16="http://schemas.microsoft.com/office/drawing/2014/main" id="{89BF6053-36BA-6836-147C-EE598D0BE32A}"/>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noProof="0" dirty="0"/>
          </a:p>
          <a:p>
            <a:r>
              <a:rPr lang="en-US" sz="1200" dirty="0"/>
              <a:t>IDC provide several different </a:t>
            </a:r>
          </a:p>
          <a:p>
            <a:r>
              <a:rPr lang="en-US" sz="1200" dirty="0"/>
              <a:t>catalogs that the user can select. </a:t>
            </a:r>
          </a:p>
          <a:p>
            <a:r>
              <a:rPr lang="en-US" sz="1200" noProof="0" dirty="0"/>
              <a:t>The figure to the right show the</a:t>
            </a:r>
          </a:p>
          <a:p>
            <a:r>
              <a:rPr lang="en-US" sz="1200" dirty="0"/>
              <a:t>way to select the required catalog:</a:t>
            </a:r>
          </a:p>
          <a:p>
            <a:endParaRPr lang="en-US" sz="1200" noProof="0" dirty="0"/>
          </a:p>
          <a:p>
            <a:endParaRPr lang="en-US" sz="1200" dirty="0"/>
          </a:p>
          <a:p>
            <a:endParaRPr lang="en-US" sz="1200" dirty="0"/>
          </a:p>
          <a:p>
            <a:r>
              <a:rPr lang="en-US" sz="1200" noProof="0" dirty="0"/>
              <a:t>An example of the parametric data received in </a:t>
            </a:r>
            <a:r>
              <a:rPr lang="en-US" sz="1200" noProof="0" dirty="0" err="1"/>
              <a:t>QuakeML</a:t>
            </a:r>
            <a:r>
              <a:rPr lang="en-US" sz="1200" noProof="0" dirty="0"/>
              <a:t> formal is seen below:</a:t>
            </a:r>
          </a:p>
          <a:p>
            <a:endParaRPr lang="en-GB" sz="1200" noProof="0" dirty="0"/>
          </a:p>
          <a:p>
            <a:endParaRPr lang="en-GB" sz="1200" noProof="0" dirty="0"/>
          </a:p>
        </p:txBody>
      </p:sp>
      <p:sp>
        <p:nvSpPr>
          <p:cNvPr id="7" name="TextBox 3">
            <a:extLst>
              <a:ext uri="{FF2B5EF4-FFF2-40B4-BE49-F238E27FC236}">
                <a16:creationId xmlns:a16="http://schemas.microsoft.com/office/drawing/2014/main" id="{B90C899D-F88C-9D69-E858-AB229AA5FB3B}"/>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4840491B-7E37-4A72-B721-8F479E2AD234}"/>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IDC FDSN web service Event provide parametric data on events located by the IDC. Below is an example on how the request station meta data using the web service in a browser and on command line.</a:t>
            </a:r>
          </a:p>
          <a:p>
            <a:r>
              <a:rPr lang="en-US" sz="1200" noProof="0" dirty="0"/>
              <a:t>In a browser open the IDC FDSN URL builder:</a:t>
            </a:r>
            <a:endParaRPr lang="en-US" sz="1200" dirty="0"/>
          </a:p>
        </p:txBody>
      </p:sp>
      <p:sp>
        <p:nvSpPr>
          <p:cNvPr id="15" name="TextBox 3">
            <a:extLst>
              <a:ext uri="{FF2B5EF4-FFF2-40B4-BE49-F238E27FC236}">
                <a16:creationId xmlns:a16="http://schemas.microsoft.com/office/drawing/2014/main" id="{D85C3779-1583-BEF4-1158-B63D44409CE1}"/>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245C4EAC-7D30-4B0A-7AF2-FCC785AC60F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CF90F740-77DE-DE37-C806-A7AF62343051}"/>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Bulletins in </a:t>
            </a:r>
            <a:r>
              <a:rPr lang="en-US" dirty="0" err="1"/>
              <a:t>QuakeML</a:t>
            </a:r>
            <a:r>
              <a:rPr lang="en-US" dirty="0"/>
              <a:t> </a:t>
            </a:r>
            <a:endParaRPr lang="en-GB" dirty="0"/>
          </a:p>
        </p:txBody>
      </p:sp>
      <p:sp>
        <p:nvSpPr>
          <p:cNvPr id="26" name="TextBox 3">
            <a:extLst>
              <a:ext uri="{FF2B5EF4-FFF2-40B4-BE49-F238E27FC236}">
                <a16:creationId xmlns:a16="http://schemas.microsoft.com/office/drawing/2014/main" id="{6619CB74-460A-C0CB-7607-C36976299AE0}"/>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err="1"/>
              <a:t>QuakeML</a:t>
            </a:r>
            <a:r>
              <a:rPr lang="en-GB" dirty="0"/>
              <a:t> format</a:t>
            </a:r>
          </a:p>
        </p:txBody>
      </p:sp>
      <p:sp>
        <p:nvSpPr>
          <p:cNvPr id="27" name="TextBox 3">
            <a:extLst>
              <a:ext uri="{FF2B5EF4-FFF2-40B4-BE49-F238E27FC236}">
                <a16:creationId xmlns:a16="http://schemas.microsoft.com/office/drawing/2014/main" id="{53D393EC-491A-ECA4-2D9F-C7DF39A93690}"/>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Conversion to SEISAN format</a:t>
            </a:r>
          </a:p>
        </p:txBody>
      </p:sp>
      <p:sp>
        <p:nvSpPr>
          <p:cNvPr id="2" name="Title 1">
            <a:extLst>
              <a:ext uri="{FF2B5EF4-FFF2-40B4-BE49-F238E27FC236}">
                <a16:creationId xmlns:a16="http://schemas.microsoft.com/office/drawing/2014/main" id="{B624E4FA-8BDD-9F19-A768-A8FB656284FD}"/>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Billede 10">
            <a:extLst>
              <a:ext uri="{FF2B5EF4-FFF2-40B4-BE49-F238E27FC236}">
                <a16:creationId xmlns:a16="http://schemas.microsoft.com/office/drawing/2014/main" id="{8A7C2527-1C47-EBD6-7990-C6D1D35E18EC}"/>
              </a:ext>
            </a:extLst>
          </p:cNvPr>
          <p:cNvPicPr>
            <a:picLocks noChangeAspect="1"/>
          </p:cNvPicPr>
          <p:nvPr/>
        </p:nvPicPr>
        <p:blipFill>
          <a:blip r:embed="rId2"/>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86DF0F0C-7DDC-E007-13FC-28F2ED4A2DAD}"/>
              </a:ext>
            </a:extLst>
          </p:cNvPr>
          <p:cNvPicPr>
            <a:picLocks noChangeAspect="1"/>
          </p:cNvPicPr>
          <p:nvPr/>
        </p:nvPicPr>
        <p:blipFill>
          <a:blip r:embed="rId3"/>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550F0044-32E6-606A-24BD-1E76D88E5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50">
            <a:extLst>
              <a:ext uri="{FF2B5EF4-FFF2-40B4-BE49-F238E27FC236}">
                <a16:creationId xmlns:a16="http://schemas.microsoft.com/office/drawing/2014/main" id="{A5609444-0612-0F5C-C727-8E9BF6EBFFB0}"/>
              </a:ext>
            </a:extLst>
          </p:cNvPr>
          <p:cNvPicPr>
            <a:picLocks noChangeAspect="1"/>
          </p:cNvPicPr>
          <p:nvPr/>
        </p:nvPicPr>
        <p:blipFill>
          <a:blip r:embed="rId5"/>
          <a:stretch>
            <a:fillRect/>
          </a:stretch>
        </p:blipFill>
        <p:spPr>
          <a:xfrm>
            <a:off x="141928" y="2589679"/>
            <a:ext cx="3797998" cy="3219905"/>
          </a:xfrm>
          <a:prstGeom prst="rect">
            <a:avLst/>
          </a:prstGeom>
        </p:spPr>
      </p:pic>
      <p:pic>
        <p:nvPicPr>
          <p:cNvPr id="12" name="Billede 51">
            <a:extLst>
              <a:ext uri="{FF2B5EF4-FFF2-40B4-BE49-F238E27FC236}">
                <a16:creationId xmlns:a16="http://schemas.microsoft.com/office/drawing/2014/main" id="{60647FB8-55FF-6623-AA56-99520D20EDE0}"/>
              </a:ext>
            </a:extLst>
          </p:cNvPr>
          <p:cNvPicPr>
            <a:picLocks noChangeAspect="1"/>
          </p:cNvPicPr>
          <p:nvPr/>
        </p:nvPicPr>
        <p:blipFill>
          <a:blip r:embed="rId6"/>
          <a:stretch>
            <a:fillRect/>
          </a:stretch>
        </p:blipFill>
        <p:spPr>
          <a:xfrm>
            <a:off x="4224135" y="3508601"/>
            <a:ext cx="3779909" cy="3196333"/>
          </a:xfrm>
          <a:prstGeom prst="rect">
            <a:avLst/>
          </a:prstGeom>
        </p:spPr>
      </p:pic>
      <p:pic>
        <p:nvPicPr>
          <p:cNvPr id="13" name="Billede 49">
            <a:extLst>
              <a:ext uri="{FF2B5EF4-FFF2-40B4-BE49-F238E27FC236}">
                <a16:creationId xmlns:a16="http://schemas.microsoft.com/office/drawing/2014/main" id="{9D2F8BCA-CB0C-F5B6-B268-6AB15921FBCB}"/>
              </a:ext>
            </a:extLst>
          </p:cNvPr>
          <p:cNvPicPr>
            <a:picLocks noChangeAspect="1"/>
          </p:cNvPicPr>
          <p:nvPr/>
        </p:nvPicPr>
        <p:blipFill>
          <a:blip r:embed="rId7"/>
          <a:stretch>
            <a:fillRect/>
          </a:stretch>
        </p:blipFill>
        <p:spPr>
          <a:xfrm>
            <a:off x="6728915" y="1471928"/>
            <a:ext cx="847071" cy="1429181"/>
          </a:xfrm>
          <a:prstGeom prst="rect">
            <a:avLst/>
          </a:prstGeom>
        </p:spPr>
      </p:pic>
      <p:pic>
        <p:nvPicPr>
          <p:cNvPr id="14" name="Billede 31">
            <a:extLst>
              <a:ext uri="{FF2B5EF4-FFF2-40B4-BE49-F238E27FC236}">
                <a16:creationId xmlns:a16="http://schemas.microsoft.com/office/drawing/2014/main" id="{B26BC7DA-C035-A7E9-FBF7-BBCE1B9A3F45}"/>
              </a:ext>
            </a:extLst>
          </p:cNvPr>
          <p:cNvPicPr>
            <a:picLocks noChangeAspect="1"/>
          </p:cNvPicPr>
          <p:nvPr/>
        </p:nvPicPr>
        <p:blipFill>
          <a:blip r:embed="rId8"/>
          <a:stretch>
            <a:fillRect/>
          </a:stretch>
        </p:blipFill>
        <p:spPr>
          <a:xfrm>
            <a:off x="8198493" y="1440138"/>
            <a:ext cx="3955406" cy="1940357"/>
          </a:xfrm>
          <a:prstGeom prst="rect">
            <a:avLst/>
          </a:prstGeom>
        </p:spPr>
      </p:pic>
      <p:pic>
        <p:nvPicPr>
          <p:cNvPr id="16" name="Billede 13">
            <a:extLst>
              <a:ext uri="{FF2B5EF4-FFF2-40B4-BE49-F238E27FC236}">
                <a16:creationId xmlns:a16="http://schemas.microsoft.com/office/drawing/2014/main" id="{23B8DE3E-44C5-AF4B-C6ED-E8F4038CF269}"/>
              </a:ext>
            </a:extLst>
          </p:cNvPr>
          <p:cNvPicPr>
            <a:picLocks noChangeAspect="1"/>
          </p:cNvPicPr>
          <p:nvPr/>
        </p:nvPicPr>
        <p:blipFill>
          <a:blip r:embed="rId9"/>
          <a:stretch>
            <a:fillRect/>
          </a:stretch>
        </p:blipFill>
        <p:spPr>
          <a:xfrm>
            <a:off x="8270160" y="4380048"/>
            <a:ext cx="3883739" cy="1824608"/>
          </a:xfrm>
          <a:prstGeom prst="rect">
            <a:avLst/>
          </a:prstGeom>
        </p:spPr>
      </p:pic>
    </p:spTree>
    <p:extLst>
      <p:ext uri="{BB962C8B-B14F-4D97-AF65-F5344CB8AC3E}">
        <p14:creationId xmlns:p14="http://schemas.microsoft.com/office/powerpoint/2010/main" val="163402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560E3-E930-7FA8-0F7E-836D42D9DA1D}"/>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B4E30650-23E8-7ECD-4C51-C4F27E0CC3F3}"/>
              </a:ext>
            </a:extLst>
          </p:cNvPr>
          <p:cNvSpPr txBox="1"/>
          <p:nvPr/>
        </p:nvSpPr>
        <p:spPr>
          <a:xfrm>
            <a:off x="8252072" y="1603227"/>
            <a:ext cx="3798000" cy="493186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figure below illustrates an example of a tool in SEISAN Explorer. </a:t>
            </a:r>
          </a:p>
          <a:p>
            <a:r>
              <a:rPr lang="en-US" sz="1200" noProof="0" dirty="0"/>
              <a:t>The figure shows the standard tool for analyzing earthquake catalogues; plotting and estimating parameters on a Gutenberg-Richter relations plot.</a:t>
            </a:r>
          </a:p>
          <a:p>
            <a:endParaRPr lang="en-GB" sz="1200" noProof="0" dirty="0"/>
          </a:p>
        </p:txBody>
      </p:sp>
      <p:sp>
        <p:nvSpPr>
          <p:cNvPr id="20" name="TextBox 3">
            <a:extLst>
              <a:ext uri="{FF2B5EF4-FFF2-40B4-BE49-F238E27FC236}">
                <a16:creationId xmlns:a16="http://schemas.microsoft.com/office/drawing/2014/main" id="{42E18E54-2FEF-2B6F-3AAA-FC500F2F8325}"/>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r>
              <a:rPr lang="en-US" sz="1200" noProof="0" dirty="0"/>
              <a:t>SEISAN Explorer offers sorting and filtering opportunities. Furthermore, one can apply different functions to the data as seen above.</a:t>
            </a:r>
          </a:p>
          <a:p>
            <a:endParaRPr lang="en-US" sz="1200" noProof="0" dirty="0"/>
          </a:p>
          <a:p>
            <a:r>
              <a:rPr lang="en-US" sz="1200" noProof="0" dirty="0"/>
              <a:t>In addition to the GUI SEISAN can be used and automized with several command line tools.</a:t>
            </a:r>
          </a:p>
          <a:p>
            <a:endParaRPr lang="en-GB" sz="1200" noProof="0" dirty="0"/>
          </a:p>
          <a:p>
            <a:endParaRPr lang="en-GB" sz="1200" noProof="0" dirty="0"/>
          </a:p>
        </p:txBody>
      </p:sp>
      <p:sp>
        <p:nvSpPr>
          <p:cNvPr id="7" name="TextBox 3">
            <a:extLst>
              <a:ext uri="{FF2B5EF4-FFF2-40B4-BE49-F238E27FC236}">
                <a16:creationId xmlns:a16="http://schemas.microsoft.com/office/drawing/2014/main" id="{DFBE1319-30DD-061F-4896-F893ACADC906}"/>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2058AA11-B4E7-B9E0-2AAF-11CBE9ED0D0D}"/>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Once the parametric data have been converted to Nordic format SEISAN provides many different tools to examine and analyze the data. The figure below shoe the GUI SEISAN Explorer, a tool to list and visualize multiple seismic events.</a:t>
            </a:r>
            <a:endParaRPr lang="en-US" sz="1200" dirty="0"/>
          </a:p>
        </p:txBody>
      </p:sp>
      <p:sp>
        <p:nvSpPr>
          <p:cNvPr id="15" name="TextBox 3">
            <a:extLst>
              <a:ext uri="{FF2B5EF4-FFF2-40B4-BE49-F238E27FC236}">
                <a16:creationId xmlns:a16="http://schemas.microsoft.com/office/drawing/2014/main" id="{8DB661EA-2EF4-3E56-89F5-97F1ADEF6FB5}"/>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2BCAA56E-FA40-EE68-549D-F1D0FBB4BF30}"/>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45443978-21DE-6F6D-964F-06060A257E96}"/>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Viewing Bulletins in SEISAN </a:t>
            </a:r>
            <a:endParaRPr lang="en-GB" dirty="0"/>
          </a:p>
        </p:txBody>
      </p:sp>
      <p:sp>
        <p:nvSpPr>
          <p:cNvPr id="26" name="TextBox 3">
            <a:extLst>
              <a:ext uri="{FF2B5EF4-FFF2-40B4-BE49-F238E27FC236}">
                <a16:creationId xmlns:a16="http://schemas.microsoft.com/office/drawing/2014/main" id="{D1CA83F6-409D-06A6-E0FC-091473345844}"/>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Functions</a:t>
            </a:r>
          </a:p>
        </p:txBody>
      </p:sp>
      <p:sp>
        <p:nvSpPr>
          <p:cNvPr id="27" name="TextBox 3">
            <a:extLst>
              <a:ext uri="{FF2B5EF4-FFF2-40B4-BE49-F238E27FC236}">
                <a16:creationId xmlns:a16="http://schemas.microsoft.com/office/drawing/2014/main" id="{7BFCCABB-DF1E-3AFE-D56F-C20561728605}"/>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Example – Gutenberg Richter</a:t>
            </a:r>
          </a:p>
        </p:txBody>
      </p:sp>
      <p:sp>
        <p:nvSpPr>
          <p:cNvPr id="2" name="Title 1">
            <a:extLst>
              <a:ext uri="{FF2B5EF4-FFF2-40B4-BE49-F238E27FC236}">
                <a16:creationId xmlns:a16="http://schemas.microsoft.com/office/drawing/2014/main" id="{4CCB0FF0-2263-EC63-690E-C269BBED09D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Billede 10">
            <a:extLst>
              <a:ext uri="{FF2B5EF4-FFF2-40B4-BE49-F238E27FC236}">
                <a16:creationId xmlns:a16="http://schemas.microsoft.com/office/drawing/2014/main" id="{42BA5E07-4962-CEFB-7374-BDBC96B3CA99}"/>
              </a:ext>
            </a:extLst>
          </p:cNvPr>
          <p:cNvPicPr>
            <a:picLocks noChangeAspect="1"/>
          </p:cNvPicPr>
          <p:nvPr/>
        </p:nvPicPr>
        <p:blipFill>
          <a:blip r:embed="rId2"/>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71DE3E65-86AE-3A9B-2244-CF51B8D4052F}"/>
              </a:ext>
            </a:extLst>
          </p:cNvPr>
          <p:cNvPicPr>
            <a:picLocks noChangeAspect="1"/>
          </p:cNvPicPr>
          <p:nvPr/>
        </p:nvPicPr>
        <p:blipFill>
          <a:blip r:embed="rId3"/>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67B19A2D-7F19-DA62-F37A-A01AB13CD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AE40F1C4-DC2C-E62E-6D45-28E88CF7BD20}"/>
              </a:ext>
            </a:extLst>
          </p:cNvPr>
          <p:cNvPicPr>
            <a:picLocks noChangeAspect="1"/>
          </p:cNvPicPr>
          <p:nvPr/>
        </p:nvPicPr>
        <p:blipFill>
          <a:blip r:embed="rId5"/>
          <a:stretch>
            <a:fillRect/>
          </a:stretch>
        </p:blipFill>
        <p:spPr>
          <a:xfrm>
            <a:off x="141929" y="2721901"/>
            <a:ext cx="3891252" cy="3060757"/>
          </a:xfrm>
          <a:prstGeom prst="rect">
            <a:avLst/>
          </a:prstGeom>
        </p:spPr>
      </p:pic>
      <p:pic>
        <p:nvPicPr>
          <p:cNvPr id="4" name="Billede 3">
            <a:extLst>
              <a:ext uri="{FF2B5EF4-FFF2-40B4-BE49-F238E27FC236}">
                <a16:creationId xmlns:a16="http://schemas.microsoft.com/office/drawing/2014/main" id="{8AB4E0CB-327E-77A4-957F-A817CF835D5D}"/>
              </a:ext>
            </a:extLst>
          </p:cNvPr>
          <p:cNvPicPr>
            <a:picLocks noChangeAspect="1"/>
          </p:cNvPicPr>
          <p:nvPr/>
        </p:nvPicPr>
        <p:blipFill>
          <a:blip r:embed="rId6"/>
          <a:stretch>
            <a:fillRect/>
          </a:stretch>
        </p:blipFill>
        <p:spPr>
          <a:xfrm>
            <a:off x="4272161" y="1538857"/>
            <a:ext cx="3626870" cy="3719867"/>
          </a:xfrm>
          <a:prstGeom prst="rect">
            <a:avLst/>
          </a:prstGeom>
        </p:spPr>
      </p:pic>
      <p:pic>
        <p:nvPicPr>
          <p:cNvPr id="5" name="Billede 5">
            <a:extLst>
              <a:ext uri="{FF2B5EF4-FFF2-40B4-BE49-F238E27FC236}">
                <a16:creationId xmlns:a16="http://schemas.microsoft.com/office/drawing/2014/main" id="{E6B4BD39-9B21-308A-2468-63A3AC1921F2}"/>
              </a:ext>
            </a:extLst>
          </p:cNvPr>
          <p:cNvPicPr>
            <a:picLocks noChangeAspect="1"/>
          </p:cNvPicPr>
          <p:nvPr/>
        </p:nvPicPr>
        <p:blipFill>
          <a:blip r:embed="rId7"/>
          <a:stretch>
            <a:fillRect/>
          </a:stretch>
        </p:blipFill>
        <p:spPr>
          <a:xfrm>
            <a:off x="8252072" y="2798314"/>
            <a:ext cx="3794104" cy="2984344"/>
          </a:xfrm>
          <a:prstGeom prst="rect">
            <a:avLst/>
          </a:prstGeom>
        </p:spPr>
      </p:pic>
    </p:spTree>
    <p:extLst>
      <p:ext uri="{BB962C8B-B14F-4D97-AF65-F5344CB8AC3E}">
        <p14:creationId xmlns:p14="http://schemas.microsoft.com/office/powerpoint/2010/main" val="367748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140D0-A2A7-1677-3AF0-96EAE4F29F88}"/>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DD31A32C-BEB6-1030-EE7A-8E5DC9A8B672}"/>
              </a:ext>
            </a:extLst>
          </p:cNvPr>
          <p:cNvSpPr txBox="1"/>
          <p:nvPr/>
        </p:nvSpPr>
        <p:spPr>
          <a:xfrm>
            <a:off x="8252072" y="1858403"/>
            <a:ext cx="3798000" cy="467668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a:t>After loading a catalogue of seismic events into SEISAN it is often required to filter subsets of events for further examination, the figure below show the many filter options and an example on a filter expression:</a:t>
            </a:r>
            <a:endParaRPr lang="en-GB" sz="1200" noProof="0" dirty="0"/>
          </a:p>
        </p:txBody>
      </p:sp>
      <p:sp>
        <p:nvSpPr>
          <p:cNvPr id="20" name="TextBox 3">
            <a:extLst>
              <a:ext uri="{FF2B5EF4-FFF2-40B4-BE49-F238E27FC236}">
                <a16:creationId xmlns:a16="http://schemas.microsoft.com/office/drawing/2014/main" id="{A95DC005-E3C1-6DAA-EC00-3DE30522FE21}"/>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noProof="0" dirty="0"/>
              <a:t>The figure above shows a tool often used for identifying explosions in earthquakes catalogues. The plot gives the depth of events versus the time of the events, since explosions often are conducted in weekdays and not during vacation times, the plot assisted identifying them.</a:t>
            </a:r>
            <a:endParaRPr lang="en-GB" sz="1200" noProof="0" dirty="0"/>
          </a:p>
          <a:p>
            <a:endParaRPr lang="en-GB" sz="1200" noProof="0" dirty="0"/>
          </a:p>
        </p:txBody>
      </p:sp>
      <p:sp>
        <p:nvSpPr>
          <p:cNvPr id="7" name="TextBox 3">
            <a:extLst>
              <a:ext uri="{FF2B5EF4-FFF2-40B4-BE49-F238E27FC236}">
                <a16:creationId xmlns:a16="http://schemas.microsoft.com/office/drawing/2014/main" id="{C3570D49-DDA9-6B28-A140-8833563611CB}"/>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FB6C483B-28D1-7949-CFFE-68A56D9DE354}"/>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figure below shows a tool often used for identifying explosions in earthquakes catalogues. The plot gives number of events in time windows, since explosions are often conducted mid-day it is not uncommon to see a peak around 12 o’clock.</a:t>
            </a:r>
          </a:p>
          <a:p>
            <a:endParaRPr lang="en-US" sz="1200" dirty="0"/>
          </a:p>
        </p:txBody>
      </p:sp>
      <p:sp>
        <p:nvSpPr>
          <p:cNvPr id="15" name="TextBox 3">
            <a:extLst>
              <a:ext uri="{FF2B5EF4-FFF2-40B4-BE49-F238E27FC236}">
                <a16:creationId xmlns:a16="http://schemas.microsoft.com/office/drawing/2014/main" id="{B9123C84-4FE3-47B5-530A-B5BA1FCFED7B}"/>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0266F38F-B87B-49EA-C14B-E80F641511CE}"/>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E6225257-43B0-8620-8268-31671865803B}"/>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Example – time of day </a:t>
            </a:r>
            <a:endParaRPr lang="en-GB" dirty="0"/>
          </a:p>
        </p:txBody>
      </p:sp>
      <p:sp>
        <p:nvSpPr>
          <p:cNvPr id="26" name="TextBox 3">
            <a:extLst>
              <a:ext uri="{FF2B5EF4-FFF2-40B4-BE49-F238E27FC236}">
                <a16:creationId xmlns:a16="http://schemas.microsoft.com/office/drawing/2014/main" id="{B8E81C7D-078C-A159-A61C-9D88E6DEEA6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Example – depth vs time</a:t>
            </a:r>
          </a:p>
        </p:txBody>
      </p:sp>
      <p:sp>
        <p:nvSpPr>
          <p:cNvPr id="27" name="TextBox 3">
            <a:extLst>
              <a:ext uri="{FF2B5EF4-FFF2-40B4-BE49-F238E27FC236}">
                <a16:creationId xmlns:a16="http://schemas.microsoft.com/office/drawing/2014/main" id="{E6441BC0-57E5-8B99-2CCE-2B92D0AEF683}"/>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Example - filtering</a:t>
            </a:r>
          </a:p>
        </p:txBody>
      </p:sp>
      <p:sp>
        <p:nvSpPr>
          <p:cNvPr id="2" name="Title 1">
            <a:extLst>
              <a:ext uri="{FF2B5EF4-FFF2-40B4-BE49-F238E27FC236}">
                <a16:creationId xmlns:a16="http://schemas.microsoft.com/office/drawing/2014/main" id="{E0CE3D9E-7B21-59F4-6933-874A58F6AF9A}"/>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Billede 10">
            <a:extLst>
              <a:ext uri="{FF2B5EF4-FFF2-40B4-BE49-F238E27FC236}">
                <a16:creationId xmlns:a16="http://schemas.microsoft.com/office/drawing/2014/main" id="{AB69A271-5A05-820F-BF3D-B46FC4A5A9E0}"/>
              </a:ext>
            </a:extLst>
          </p:cNvPr>
          <p:cNvPicPr>
            <a:picLocks noChangeAspect="1"/>
          </p:cNvPicPr>
          <p:nvPr/>
        </p:nvPicPr>
        <p:blipFill>
          <a:blip r:embed="rId2"/>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D13FDAA2-6884-83B5-B774-75D628720C1B}"/>
              </a:ext>
            </a:extLst>
          </p:cNvPr>
          <p:cNvPicPr>
            <a:picLocks noChangeAspect="1"/>
          </p:cNvPicPr>
          <p:nvPr/>
        </p:nvPicPr>
        <p:blipFill>
          <a:blip r:embed="rId3"/>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C22DEA52-BFC3-AB94-5F44-C2EE25AA2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6">
            <a:extLst>
              <a:ext uri="{FF2B5EF4-FFF2-40B4-BE49-F238E27FC236}">
                <a16:creationId xmlns:a16="http://schemas.microsoft.com/office/drawing/2014/main" id="{543AFA5D-A8CD-4905-3A01-21E5F42EE137}"/>
              </a:ext>
            </a:extLst>
          </p:cNvPr>
          <p:cNvPicPr>
            <a:picLocks noChangeAspect="1"/>
          </p:cNvPicPr>
          <p:nvPr/>
        </p:nvPicPr>
        <p:blipFill>
          <a:blip r:embed="rId5"/>
          <a:srcRect l="13438" t="11559" r="14510" b="7321"/>
          <a:stretch>
            <a:fillRect/>
          </a:stretch>
        </p:blipFill>
        <p:spPr>
          <a:xfrm>
            <a:off x="196277" y="2610771"/>
            <a:ext cx="3743649" cy="3315298"/>
          </a:xfrm>
          <a:prstGeom prst="rect">
            <a:avLst/>
          </a:prstGeom>
        </p:spPr>
      </p:pic>
      <p:pic>
        <p:nvPicPr>
          <p:cNvPr id="4" name="Billede 7">
            <a:extLst>
              <a:ext uri="{FF2B5EF4-FFF2-40B4-BE49-F238E27FC236}">
                <a16:creationId xmlns:a16="http://schemas.microsoft.com/office/drawing/2014/main" id="{5B1E18D7-18E5-12D8-DDB9-4D9A64ED53CB}"/>
              </a:ext>
            </a:extLst>
          </p:cNvPr>
          <p:cNvPicPr>
            <a:picLocks noChangeAspect="1"/>
          </p:cNvPicPr>
          <p:nvPr/>
        </p:nvPicPr>
        <p:blipFill>
          <a:blip r:embed="rId6"/>
          <a:srcRect l="9997" t="13086" r="9545" b="9750"/>
          <a:stretch>
            <a:fillRect/>
          </a:stretch>
        </p:blipFill>
        <p:spPr>
          <a:xfrm>
            <a:off x="4208297" y="1556920"/>
            <a:ext cx="3784400" cy="2854824"/>
          </a:xfrm>
          <a:prstGeom prst="rect">
            <a:avLst/>
          </a:prstGeom>
        </p:spPr>
      </p:pic>
      <p:pic>
        <p:nvPicPr>
          <p:cNvPr id="5" name="Billede 1">
            <a:extLst>
              <a:ext uri="{FF2B5EF4-FFF2-40B4-BE49-F238E27FC236}">
                <a16:creationId xmlns:a16="http://schemas.microsoft.com/office/drawing/2014/main" id="{25DEF4B2-ADF7-1223-A28C-A1A0310B18E5}"/>
              </a:ext>
            </a:extLst>
          </p:cNvPr>
          <p:cNvPicPr>
            <a:picLocks noChangeAspect="1"/>
          </p:cNvPicPr>
          <p:nvPr/>
        </p:nvPicPr>
        <p:blipFill>
          <a:blip r:embed="rId7"/>
          <a:srcRect l="18336" t="22110" r="19311" b="13366"/>
          <a:stretch>
            <a:fillRect/>
          </a:stretch>
        </p:blipFill>
        <p:spPr>
          <a:xfrm>
            <a:off x="8215883" y="2889715"/>
            <a:ext cx="3816093" cy="3106091"/>
          </a:xfrm>
          <a:prstGeom prst="rect">
            <a:avLst/>
          </a:prstGeom>
        </p:spPr>
      </p:pic>
    </p:spTree>
    <p:extLst>
      <p:ext uri="{BB962C8B-B14F-4D97-AF65-F5344CB8AC3E}">
        <p14:creationId xmlns:p14="http://schemas.microsoft.com/office/powerpoint/2010/main" val="8481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98AA-1594-A608-C138-8DDD29735E4C}"/>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E1880A91-DF09-8360-5880-68B485B4DA3B}"/>
              </a:ext>
            </a:extLst>
          </p:cNvPr>
          <p:cNvSpPr txBox="1"/>
          <p:nvPr/>
        </p:nvSpPr>
        <p:spPr>
          <a:xfrm>
            <a:off x="8252072" y="1858403"/>
            <a:ext cx="3798000" cy="467668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To request data one can, use the FDSN web service </a:t>
            </a:r>
            <a:r>
              <a:rPr lang="en-US" sz="1200" noProof="0" dirty="0" err="1"/>
              <a:t>Dataselect</a:t>
            </a:r>
            <a:r>
              <a:rPr lang="en-US" sz="1200" noProof="0" dirty="0"/>
              <a:t>. With </a:t>
            </a:r>
            <a:r>
              <a:rPr lang="en-US" sz="1200" noProof="0" dirty="0" err="1"/>
              <a:t>Dataselect</a:t>
            </a:r>
            <a:r>
              <a:rPr lang="en-US" sz="1200" noProof="0" dirty="0"/>
              <a:t> one provide the requested network, station(s), location and channel(s) codes, and start and end times.</a:t>
            </a:r>
          </a:p>
          <a:p>
            <a:endParaRPr lang="en-US" sz="1200" noProof="0" dirty="0"/>
          </a:p>
          <a:p>
            <a:r>
              <a:rPr lang="en-US" sz="1200" noProof="0" dirty="0"/>
              <a:t>In a browser open the FDSN URL builder as seen below.</a:t>
            </a:r>
          </a:p>
          <a:p>
            <a:endParaRPr lang="en-GB" sz="1200" noProof="0" dirty="0"/>
          </a:p>
          <a:p>
            <a:r>
              <a:rPr lang="en-GB" sz="1200" dirty="0"/>
              <a:t>The request will provide the waveform data in </a:t>
            </a:r>
            <a:r>
              <a:rPr lang="en-GB" sz="1200" dirty="0" err="1"/>
              <a:t>miniseed</a:t>
            </a:r>
            <a:r>
              <a:rPr lang="en-GB" sz="1200" dirty="0"/>
              <a:t> format for download.</a:t>
            </a:r>
            <a:endParaRPr lang="en-GB" sz="1200" noProof="0" dirty="0"/>
          </a:p>
        </p:txBody>
      </p:sp>
      <p:sp>
        <p:nvSpPr>
          <p:cNvPr id="20" name="TextBox 3">
            <a:extLst>
              <a:ext uri="{FF2B5EF4-FFF2-40B4-BE49-F238E27FC236}">
                <a16:creationId xmlns:a16="http://schemas.microsoft.com/office/drawing/2014/main" id="{0018F500-8EC1-ACA8-823A-A80803FB555E}"/>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noProof="0" dirty="0"/>
          </a:p>
          <a:p>
            <a:endParaRPr lang="en-US" sz="1200" noProof="0" dirty="0"/>
          </a:p>
          <a:p>
            <a:endParaRPr lang="en-US" sz="120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r>
              <a:rPr lang="en-US" sz="1200" dirty="0"/>
              <a:t>An example of the listing of available </a:t>
            </a:r>
          </a:p>
          <a:p>
            <a:r>
              <a:rPr lang="en-US" sz="1200" dirty="0"/>
              <a:t>data is given above.</a:t>
            </a:r>
            <a:endParaRPr lang="en-GB" sz="1200" noProof="0" dirty="0"/>
          </a:p>
          <a:p>
            <a:endParaRPr lang="en-GB" sz="1200" noProof="0" dirty="0"/>
          </a:p>
        </p:txBody>
      </p:sp>
      <p:sp>
        <p:nvSpPr>
          <p:cNvPr id="7" name="TextBox 3">
            <a:extLst>
              <a:ext uri="{FF2B5EF4-FFF2-40B4-BE49-F238E27FC236}">
                <a16:creationId xmlns:a16="http://schemas.microsoft.com/office/drawing/2014/main" id="{5797B5EB-F5DA-1D9F-B79A-3C47CE346C5E}"/>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ABD722B3-9040-8822-B008-2C3E205A764A}"/>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FDSN web service provides information on data availability. This is a useful tool to be applied before requesting data, especially in the case of data gaps.</a:t>
            </a:r>
          </a:p>
          <a:p>
            <a:r>
              <a:rPr lang="en-US" sz="1200" noProof="0" dirty="0"/>
              <a:t>In a browser open the FDSN URL builder as seen below.</a:t>
            </a:r>
          </a:p>
        </p:txBody>
      </p:sp>
      <p:sp>
        <p:nvSpPr>
          <p:cNvPr id="15" name="TextBox 3">
            <a:extLst>
              <a:ext uri="{FF2B5EF4-FFF2-40B4-BE49-F238E27FC236}">
                <a16:creationId xmlns:a16="http://schemas.microsoft.com/office/drawing/2014/main" id="{5A864CDE-E7AD-D788-8947-A1AE8BAC4A8C}"/>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61F02443-F2A6-9414-6C83-3D82755C16DE}"/>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11C17123-F139-1B8B-D0FD-49C8BB979368}"/>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Waveform data availability </a:t>
            </a:r>
            <a:endParaRPr lang="en-GB" dirty="0"/>
          </a:p>
        </p:txBody>
      </p:sp>
      <p:sp>
        <p:nvSpPr>
          <p:cNvPr id="26" name="TextBox 3">
            <a:extLst>
              <a:ext uri="{FF2B5EF4-FFF2-40B4-BE49-F238E27FC236}">
                <a16:creationId xmlns:a16="http://schemas.microsoft.com/office/drawing/2014/main" id="{4D42990D-8AA8-771E-6C63-E0A85F6B11CF}"/>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Data availability listing</a:t>
            </a:r>
          </a:p>
        </p:txBody>
      </p:sp>
      <p:sp>
        <p:nvSpPr>
          <p:cNvPr id="27" name="TextBox 3">
            <a:extLst>
              <a:ext uri="{FF2B5EF4-FFF2-40B4-BE49-F238E27FC236}">
                <a16:creationId xmlns:a16="http://schemas.microsoft.com/office/drawing/2014/main" id="{DD6F245A-36F8-7FE0-C487-ADC59CB136ED}"/>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Requesting Waveform Data</a:t>
            </a:r>
          </a:p>
        </p:txBody>
      </p:sp>
      <p:sp>
        <p:nvSpPr>
          <p:cNvPr id="2" name="Title 1">
            <a:extLst>
              <a:ext uri="{FF2B5EF4-FFF2-40B4-BE49-F238E27FC236}">
                <a16:creationId xmlns:a16="http://schemas.microsoft.com/office/drawing/2014/main" id="{8A60D99A-0862-2B86-5C1C-6CBC22C3E64C}"/>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Billede 10">
            <a:extLst>
              <a:ext uri="{FF2B5EF4-FFF2-40B4-BE49-F238E27FC236}">
                <a16:creationId xmlns:a16="http://schemas.microsoft.com/office/drawing/2014/main" id="{8292C344-6DBA-FD0B-57C2-044F8D6794A6}"/>
              </a:ext>
            </a:extLst>
          </p:cNvPr>
          <p:cNvPicPr>
            <a:picLocks noChangeAspect="1"/>
          </p:cNvPicPr>
          <p:nvPr/>
        </p:nvPicPr>
        <p:blipFill>
          <a:blip r:embed="rId2"/>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C339F663-26EA-E95C-AB83-6849D53E7EE4}"/>
              </a:ext>
            </a:extLst>
          </p:cNvPr>
          <p:cNvPicPr>
            <a:picLocks noChangeAspect="1"/>
          </p:cNvPicPr>
          <p:nvPr/>
        </p:nvPicPr>
        <p:blipFill>
          <a:blip r:embed="rId3"/>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1B92E4C2-9932-0836-4AC8-101FF9E13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9">
            <a:extLst>
              <a:ext uri="{FF2B5EF4-FFF2-40B4-BE49-F238E27FC236}">
                <a16:creationId xmlns:a16="http://schemas.microsoft.com/office/drawing/2014/main" id="{A7939C86-1E31-5891-71A0-C7E23D323248}"/>
              </a:ext>
            </a:extLst>
          </p:cNvPr>
          <p:cNvPicPr>
            <a:picLocks noChangeAspect="1"/>
          </p:cNvPicPr>
          <p:nvPr/>
        </p:nvPicPr>
        <p:blipFill>
          <a:blip r:embed="rId5"/>
          <a:stretch>
            <a:fillRect/>
          </a:stretch>
        </p:blipFill>
        <p:spPr>
          <a:xfrm>
            <a:off x="141928" y="2581596"/>
            <a:ext cx="3824569" cy="2216647"/>
          </a:xfrm>
          <a:prstGeom prst="rect">
            <a:avLst/>
          </a:prstGeom>
        </p:spPr>
      </p:pic>
      <p:pic>
        <p:nvPicPr>
          <p:cNvPr id="4" name="Billede 30">
            <a:extLst>
              <a:ext uri="{FF2B5EF4-FFF2-40B4-BE49-F238E27FC236}">
                <a16:creationId xmlns:a16="http://schemas.microsoft.com/office/drawing/2014/main" id="{FF5155F0-D18A-5DFF-78C2-A795C68F7258}"/>
              </a:ext>
            </a:extLst>
          </p:cNvPr>
          <p:cNvPicPr>
            <a:picLocks noChangeAspect="1"/>
          </p:cNvPicPr>
          <p:nvPr/>
        </p:nvPicPr>
        <p:blipFill>
          <a:blip r:embed="rId6"/>
          <a:srcRect r="36319"/>
          <a:stretch>
            <a:fillRect/>
          </a:stretch>
        </p:blipFill>
        <p:spPr>
          <a:xfrm>
            <a:off x="4147320" y="1982470"/>
            <a:ext cx="3897353" cy="1446530"/>
          </a:xfrm>
          <a:prstGeom prst="rect">
            <a:avLst/>
          </a:prstGeom>
        </p:spPr>
      </p:pic>
      <p:pic>
        <p:nvPicPr>
          <p:cNvPr id="5" name="Billede 36">
            <a:extLst>
              <a:ext uri="{FF2B5EF4-FFF2-40B4-BE49-F238E27FC236}">
                <a16:creationId xmlns:a16="http://schemas.microsoft.com/office/drawing/2014/main" id="{9F63AFD3-AE95-F8F7-2A43-DD34EC802856}"/>
              </a:ext>
            </a:extLst>
          </p:cNvPr>
          <p:cNvPicPr>
            <a:picLocks noChangeAspect="1"/>
          </p:cNvPicPr>
          <p:nvPr/>
        </p:nvPicPr>
        <p:blipFill>
          <a:blip r:embed="rId7"/>
          <a:stretch>
            <a:fillRect/>
          </a:stretch>
        </p:blipFill>
        <p:spPr>
          <a:xfrm>
            <a:off x="7468179" y="3772343"/>
            <a:ext cx="4581894" cy="2425960"/>
          </a:xfrm>
          <a:prstGeom prst="rect">
            <a:avLst/>
          </a:prstGeom>
        </p:spPr>
      </p:pic>
    </p:spTree>
    <p:extLst>
      <p:ext uri="{BB962C8B-B14F-4D97-AF65-F5344CB8AC3E}">
        <p14:creationId xmlns:p14="http://schemas.microsoft.com/office/powerpoint/2010/main" val="176847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F7F5-54F2-0758-7E47-6CFB17C26E0D}"/>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AECDCDB1-A9C7-B7EF-B39C-00E5F5D79E89}"/>
              </a:ext>
            </a:extLst>
          </p:cNvPr>
          <p:cNvSpPr txBox="1"/>
          <p:nvPr/>
        </p:nvSpPr>
        <p:spPr>
          <a:xfrm>
            <a:off x="8252072" y="3429000"/>
            <a:ext cx="3798000" cy="310609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xx</a:t>
            </a:r>
          </a:p>
        </p:txBody>
      </p:sp>
      <p:sp>
        <p:nvSpPr>
          <p:cNvPr id="20" name="TextBox 3">
            <a:extLst>
              <a:ext uri="{FF2B5EF4-FFF2-40B4-BE49-F238E27FC236}">
                <a16:creationId xmlns:a16="http://schemas.microsoft.com/office/drawing/2014/main" id="{A7098B49-9D29-63E3-BC81-431409966845}"/>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A useful tool for visual identification of earthquakes and explosions is by comparing the seismic energy of the p-wave relative to the s-wave, in a spectrogram. The example below shows the relative seismic energy in the seismic signal on the seismic record in the figure to the left.</a:t>
            </a:r>
            <a:endParaRPr lang="en-GB" sz="1200" noProof="0" dirty="0"/>
          </a:p>
        </p:txBody>
      </p:sp>
      <p:sp>
        <p:nvSpPr>
          <p:cNvPr id="7" name="TextBox 3">
            <a:extLst>
              <a:ext uri="{FF2B5EF4-FFF2-40B4-BE49-F238E27FC236}">
                <a16:creationId xmlns:a16="http://schemas.microsoft.com/office/drawing/2014/main" id="{8CBACCB0-455B-4F7D-3048-6D8867937B2A}"/>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A343E5F3-F7F4-5D99-7482-6E75FC919316}"/>
              </a:ext>
            </a:extLst>
          </p:cNvPr>
          <p:cNvSpPr txBox="1"/>
          <p:nvPr/>
        </p:nvSpPr>
        <p:spPr>
          <a:xfrm>
            <a:off x="160019" y="1520829"/>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a:t>Once waveform data has been downloaded from CTBTO, they can be plotted in SEISAN. The example below show the SEISAN GUI for waveform plotting, with the data from a small seismic event recorded and the Icelandic station BORG on three components.</a:t>
            </a:r>
            <a:endParaRPr lang="en-US" sz="1200" dirty="0"/>
          </a:p>
        </p:txBody>
      </p:sp>
      <p:sp>
        <p:nvSpPr>
          <p:cNvPr id="15" name="TextBox 3">
            <a:extLst>
              <a:ext uri="{FF2B5EF4-FFF2-40B4-BE49-F238E27FC236}">
                <a16:creationId xmlns:a16="http://schemas.microsoft.com/office/drawing/2014/main" id="{7DCCCCE6-FC82-E17A-7FED-6BB2ADDBB1B6}"/>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C63DB105-3605-B330-994E-12A4EBC27A8F}"/>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06BD3A0D-F2CC-47B5-CF48-5A096C8A650E}"/>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Waveform Data plotting</a:t>
            </a:r>
            <a:endParaRPr lang="en-GB" dirty="0"/>
          </a:p>
        </p:txBody>
      </p:sp>
      <p:sp>
        <p:nvSpPr>
          <p:cNvPr id="26" name="TextBox 3">
            <a:extLst>
              <a:ext uri="{FF2B5EF4-FFF2-40B4-BE49-F238E27FC236}">
                <a16:creationId xmlns:a16="http://schemas.microsoft.com/office/drawing/2014/main" id="{1634B24B-D26B-C7BB-DE3A-3039F7791111}"/>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Waveform spectrogram</a:t>
            </a:r>
          </a:p>
        </p:txBody>
      </p:sp>
      <p:sp>
        <p:nvSpPr>
          <p:cNvPr id="27" name="TextBox 3">
            <a:extLst>
              <a:ext uri="{FF2B5EF4-FFF2-40B4-BE49-F238E27FC236}">
                <a16:creationId xmlns:a16="http://schemas.microsoft.com/office/drawing/2014/main" id="{2BEEA49A-A084-BCDF-B0C0-BB99A364893B}"/>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Waveform Azimuth</a:t>
            </a:r>
          </a:p>
        </p:txBody>
      </p:sp>
      <p:sp>
        <p:nvSpPr>
          <p:cNvPr id="2" name="Title 1">
            <a:extLst>
              <a:ext uri="{FF2B5EF4-FFF2-40B4-BE49-F238E27FC236}">
                <a16:creationId xmlns:a16="http://schemas.microsoft.com/office/drawing/2014/main" id="{28BFAB65-6D6F-8832-171E-5E95A50EB7CF}"/>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Billede 10">
            <a:extLst>
              <a:ext uri="{FF2B5EF4-FFF2-40B4-BE49-F238E27FC236}">
                <a16:creationId xmlns:a16="http://schemas.microsoft.com/office/drawing/2014/main" id="{99D14870-9C07-F444-3CF5-3F59A22A23E6}"/>
              </a:ext>
            </a:extLst>
          </p:cNvPr>
          <p:cNvPicPr>
            <a:picLocks noChangeAspect="1"/>
          </p:cNvPicPr>
          <p:nvPr/>
        </p:nvPicPr>
        <p:blipFill>
          <a:blip r:embed="rId2"/>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F8752AB7-B206-9861-43BA-1820EC67B624}"/>
              </a:ext>
            </a:extLst>
          </p:cNvPr>
          <p:cNvPicPr>
            <a:picLocks noChangeAspect="1"/>
          </p:cNvPicPr>
          <p:nvPr/>
        </p:nvPicPr>
        <p:blipFill>
          <a:blip r:embed="rId3"/>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AFA9D58F-8509-EAB8-0E9F-133C7EFF9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39">
            <a:extLst>
              <a:ext uri="{FF2B5EF4-FFF2-40B4-BE49-F238E27FC236}">
                <a16:creationId xmlns:a16="http://schemas.microsoft.com/office/drawing/2014/main" id="{42FCB4DF-ED70-49E5-5F8D-71828534E7D3}"/>
              </a:ext>
            </a:extLst>
          </p:cNvPr>
          <p:cNvPicPr>
            <a:picLocks noChangeAspect="1"/>
          </p:cNvPicPr>
          <p:nvPr/>
        </p:nvPicPr>
        <p:blipFill>
          <a:blip r:embed="rId5"/>
          <a:stretch>
            <a:fillRect/>
          </a:stretch>
        </p:blipFill>
        <p:spPr>
          <a:xfrm>
            <a:off x="160019" y="2605318"/>
            <a:ext cx="3589405" cy="2817001"/>
          </a:xfrm>
          <a:prstGeom prst="rect">
            <a:avLst/>
          </a:prstGeom>
        </p:spPr>
      </p:pic>
      <p:pic>
        <p:nvPicPr>
          <p:cNvPr id="4" name="Billede 42">
            <a:extLst>
              <a:ext uri="{FF2B5EF4-FFF2-40B4-BE49-F238E27FC236}">
                <a16:creationId xmlns:a16="http://schemas.microsoft.com/office/drawing/2014/main" id="{866BF6F9-CFF0-7FD2-B5C3-74DE64BA3B8A}"/>
              </a:ext>
            </a:extLst>
          </p:cNvPr>
          <p:cNvPicPr>
            <a:picLocks noChangeAspect="1"/>
          </p:cNvPicPr>
          <p:nvPr/>
        </p:nvPicPr>
        <p:blipFill>
          <a:blip r:embed="rId6"/>
          <a:stretch>
            <a:fillRect/>
          </a:stretch>
        </p:blipFill>
        <p:spPr>
          <a:xfrm>
            <a:off x="8386048" y="2641180"/>
            <a:ext cx="3493855" cy="2745275"/>
          </a:xfrm>
          <a:prstGeom prst="rect">
            <a:avLst/>
          </a:prstGeom>
        </p:spPr>
      </p:pic>
      <p:pic>
        <p:nvPicPr>
          <p:cNvPr id="11" name="Billede 32">
            <a:extLst>
              <a:ext uri="{FF2B5EF4-FFF2-40B4-BE49-F238E27FC236}">
                <a16:creationId xmlns:a16="http://schemas.microsoft.com/office/drawing/2014/main" id="{8837D591-34CA-CC7F-F438-4ABC3EE4E3BE}"/>
              </a:ext>
            </a:extLst>
          </p:cNvPr>
          <p:cNvPicPr>
            <a:picLocks noChangeAspect="1"/>
          </p:cNvPicPr>
          <p:nvPr/>
        </p:nvPicPr>
        <p:blipFill>
          <a:blip r:embed="rId7"/>
          <a:stretch>
            <a:fillRect/>
          </a:stretch>
        </p:blipFill>
        <p:spPr>
          <a:xfrm>
            <a:off x="4215092" y="2817593"/>
            <a:ext cx="3619794" cy="2844231"/>
          </a:xfrm>
          <a:prstGeom prst="rect">
            <a:avLst/>
          </a:prstGeom>
        </p:spPr>
      </p:pic>
    </p:spTree>
    <p:extLst>
      <p:ext uri="{BB962C8B-B14F-4D97-AF65-F5344CB8AC3E}">
        <p14:creationId xmlns:p14="http://schemas.microsoft.com/office/powerpoint/2010/main" val="31413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0D14-5E7B-C028-954D-C424E75FA115}"/>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F4E6ABF6-1049-4E5F-2754-50495204BF4E}"/>
              </a:ext>
            </a:extLst>
          </p:cNvPr>
          <p:cNvSpPr txBox="1"/>
          <p:nvPr/>
        </p:nvSpPr>
        <p:spPr>
          <a:xfrm>
            <a:off x="8282381" y="1572355"/>
            <a:ext cx="3798000" cy="496273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Professor Lars </a:t>
            </a:r>
            <a:r>
              <a:rPr lang="en-US" sz="1200" noProof="0" dirty="0" err="1"/>
              <a:t>Ottemoller</a:t>
            </a:r>
            <a:r>
              <a:rPr lang="en-US" sz="1200" noProof="0" dirty="0"/>
              <a:t>, University of Bergen, and all the SEISAN users, including many from NDCs, that for more than 30 yrs have provided feedback and helping to improve the SEISAN software. The SHI NDC-in-a-Box team for enabling access to IMS and IDC data via FDSN web services.</a:t>
            </a:r>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noProof="0" dirty="0"/>
          </a:p>
          <a:p>
            <a:r>
              <a:rPr lang="en-US" sz="2000" noProof="0" dirty="0"/>
              <a:t>Thank you for your attention</a:t>
            </a:r>
          </a:p>
        </p:txBody>
      </p:sp>
      <p:sp>
        <p:nvSpPr>
          <p:cNvPr id="20" name="TextBox 3">
            <a:extLst>
              <a:ext uri="{FF2B5EF4-FFF2-40B4-BE49-F238E27FC236}">
                <a16:creationId xmlns:a16="http://schemas.microsoft.com/office/drawing/2014/main" id="{D1BC7878-E80E-E325-B7AC-2BCE8D8A5FCD}"/>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At the NDC Forum used the </a:t>
            </a:r>
            <a:r>
              <a:rPr lang="en-US" sz="1200" dirty="0" err="1"/>
              <a:t>seisan</a:t>
            </a:r>
            <a:r>
              <a:rPr lang="en-US" sz="1200" dirty="0"/>
              <a:t> tag to list the many </a:t>
            </a:r>
            <a:r>
              <a:rPr lang="en-US" sz="1200" dirty="0" err="1"/>
              <a:t>tutorails</a:t>
            </a:r>
            <a:r>
              <a:rPr lang="en-US" sz="1200" dirty="0"/>
              <a:t> as seen below</a:t>
            </a:r>
            <a:endParaRPr lang="en-GB" sz="1200" noProof="0" dirty="0"/>
          </a:p>
        </p:txBody>
      </p:sp>
      <p:sp>
        <p:nvSpPr>
          <p:cNvPr id="7" name="TextBox 3">
            <a:extLst>
              <a:ext uri="{FF2B5EF4-FFF2-40B4-BE49-F238E27FC236}">
                <a16:creationId xmlns:a16="http://schemas.microsoft.com/office/drawing/2014/main" id="{1C825847-F8F1-81F1-B465-B7375693A749}"/>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 event processing using the IDC FDSN webservice and SEISAN</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5084904A-A2BF-7E30-874A-04AD71D55332}"/>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noProof="0" dirty="0"/>
          </a:p>
          <a:p>
            <a:r>
              <a:rPr lang="en-US" sz="1200" dirty="0"/>
              <a:t>Much more information is provided as tutorials and video presentation at the NDC Forum:</a:t>
            </a:r>
          </a:p>
          <a:p>
            <a:endParaRPr lang="en-US" sz="1200" dirty="0"/>
          </a:p>
          <a:p>
            <a:endParaRPr lang="en-US" sz="1200" dirty="0"/>
          </a:p>
          <a:p>
            <a:endParaRPr lang="en-US" sz="1200" dirty="0"/>
          </a:p>
          <a:p>
            <a:endParaRPr lang="en-US" sz="1200" dirty="0"/>
          </a:p>
          <a:p>
            <a:r>
              <a:rPr lang="en-US" sz="2000" dirty="0"/>
              <a:t>https://ndc-forum.ctbto.org/</a:t>
            </a:r>
          </a:p>
        </p:txBody>
      </p:sp>
      <p:sp>
        <p:nvSpPr>
          <p:cNvPr id="15" name="TextBox 3">
            <a:extLst>
              <a:ext uri="{FF2B5EF4-FFF2-40B4-BE49-F238E27FC236}">
                <a16:creationId xmlns:a16="http://schemas.microsoft.com/office/drawing/2014/main" id="{3329C126-FAA7-BF02-9D4C-CBC063A28A23}"/>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Peter Voss, Gonzalo Antonio Fernandez, Jens Havskov and Tine B. Larsen</a:t>
            </a:r>
          </a:p>
        </p:txBody>
      </p:sp>
      <p:sp>
        <p:nvSpPr>
          <p:cNvPr id="19" name="Rechteck 18">
            <a:extLst>
              <a:ext uri="{FF2B5EF4-FFF2-40B4-BE49-F238E27FC236}">
                <a16:creationId xmlns:a16="http://schemas.microsoft.com/office/drawing/2014/main" id="{A8BE064D-31C1-02B3-63D5-C04460465A7A}"/>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2CB3927-E1DF-DBE7-98CF-E41A0BC95F68}"/>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Tutorials</a:t>
            </a:r>
            <a:endParaRPr lang="en-GB" dirty="0"/>
          </a:p>
        </p:txBody>
      </p:sp>
      <p:sp>
        <p:nvSpPr>
          <p:cNvPr id="26" name="TextBox 3">
            <a:extLst>
              <a:ext uri="{FF2B5EF4-FFF2-40B4-BE49-F238E27FC236}">
                <a16:creationId xmlns:a16="http://schemas.microsoft.com/office/drawing/2014/main" id="{EC802BD7-7AA1-2AAA-B83B-C2AE6AA5B8F4}"/>
              </a:ext>
            </a:extLst>
          </p:cNvPr>
          <p:cNvSpPr txBox="1"/>
          <p:nvPr/>
        </p:nvSpPr>
        <p:spPr>
          <a:xfrm>
            <a:off x="4196999"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#SEISAN</a:t>
            </a:r>
          </a:p>
        </p:txBody>
      </p:sp>
      <p:sp>
        <p:nvSpPr>
          <p:cNvPr id="27" name="TextBox 3">
            <a:extLst>
              <a:ext uri="{FF2B5EF4-FFF2-40B4-BE49-F238E27FC236}">
                <a16:creationId xmlns:a16="http://schemas.microsoft.com/office/drawing/2014/main" id="{AD966912-F4C4-2747-9386-B65764288EAF}"/>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Acknowledgement</a:t>
            </a:r>
            <a:endParaRPr lang="da-DK" dirty="0"/>
          </a:p>
        </p:txBody>
      </p:sp>
      <p:sp>
        <p:nvSpPr>
          <p:cNvPr id="2" name="Title 1">
            <a:extLst>
              <a:ext uri="{FF2B5EF4-FFF2-40B4-BE49-F238E27FC236}">
                <a16:creationId xmlns:a16="http://schemas.microsoft.com/office/drawing/2014/main" id="{443C8CA9-538F-7A2C-2D7A-EF68174C0B7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P3.5-628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Billede 10">
            <a:extLst>
              <a:ext uri="{FF2B5EF4-FFF2-40B4-BE49-F238E27FC236}">
                <a16:creationId xmlns:a16="http://schemas.microsoft.com/office/drawing/2014/main" id="{EEDB9B75-7613-F70E-8654-9B6A871B4FD9}"/>
              </a:ext>
            </a:extLst>
          </p:cNvPr>
          <p:cNvPicPr>
            <a:picLocks noChangeAspect="1"/>
          </p:cNvPicPr>
          <p:nvPr/>
        </p:nvPicPr>
        <p:blipFill>
          <a:blip r:embed="rId2"/>
          <a:stretch>
            <a:fillRect/>
          </a:stretch>
        </p:blipFill>
        <p:spPr>
          <a:xfrm>
            <a:off x="10181381" y="6270723"/>
            <a:ext cx="419877" cy="557958"/>
          </a:xfrm>
          <a:prstGeom prst="rect">
            <a:avLst/>
          </a:prstGeom>
        </p:spPr>
      </p:pic>
      <p:pic>
        <p:nvPicPr>
          <p:cNvPr id="9" name="Billede 7">
            <a:extLst>
              <a:ext uri="{FF2B5EF4-FFF2-40B4-BE49-F238E27FC236}">
                <a16:creationId xmlns:a16="http://schemas.microsoft.com/office/drawing/2014/main" id="{377224FF-7199-C285-B682-BE2F17091ED4}"/>
              </a:ext>
            </a:extLst>
          </p:cNvPr>
          <p:cNvPicPr>
            <a:picLocks noChangeAspect="1"/>
          </p:cNvPicPr>
          <p:nvPr/>
        </p:nvPicPr>
        <p:blipFill>
          <a:blip r:embed="rId3"/>
          <a:stretch>
            <a:fillRect/>
          </a:stretch>
        </p:blipFill>
        <p:spPr>
          <a:xfrm>
            <a:off x="10639358" y="6272211"/>
            <a:ext cx="928691" cy="557214"/>
          </a:xfrm>
          <a:prstGeom prst="rect">
            <a:avLst/>
          </a:prstGeom>
        </p:spPr>
      </p:pic>
      <p:pic>
        <p:nvPicPr>
          <p:cNvPr id="10" name="Picture 9">
            <a:extLst>
              <a:ext uri="{FF2B5EF4-FFF2-40B4-BE49-F238E27FC236}">
                <a16:creationId xmlns:a16="http://schemas.microsoft.com/office/drawing/2014/main" id="{EAD1BAAF-8ECB-7004-39DC-5D3BC49AB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292" y="6267538"/>
            <a:ext cx="566608" cy="5618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E1F2F16-8E5B-80C1-4A0B-956E7E9CA97A}"/>
              </a:ext>
            </a:extLst>
          </p:cNvPr>
          <p:cNvPicPr>
            <a:picLocks noChangeAspect="1"/>
          </p:cNvPicPr>
          <p:nvPr/>
        </p:nvPicPr>
        <p:blipFill>
          <a:blip r:embed="rId5"/>
          <a:stretch>
            <a:fillRect/>
          </a:stretch>
        </p:blipFill>
        <p:spPr>
          <a:xfrm>
            <a:off x="4477733" y="2007270"/>
            <a:ext cx="2978868" cy="4821411"/>
          </a:xfrm>
          <a:prstGeom prst="rect">
            <a:avLst/>
          </a:prstGeom>
        </p:spPr>
      </p:pic>
    </p:spTree>
    <p:extLst>
      <p:ext uri="{BB962C8B-B14F-4D97-AF65-F5344CB8AC3E}">
        <p14:creationId xmlns:p14="http://schemas.microsoft.com/office/powerpoint/2010/main" val="196783410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2879</TotalTime>
  <Words>1467</Words>
  <Application>Microsoft Office PowerPoint</Application>
  <PresentationFormat>Widescreen</PresentationFormat>
  <Paragraphs>180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Courier New</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Voss</dc:creator>
  <cp:lastModifiedBy>Peter Voss</cp:lastModifiedBy>
  <cp:revision>9</cp:revision>
  <dcterms:created xsi:type="dcterms:W3CDTF">2025-07-07T09:19:41Z</dcterms:created>
  <dcterms:modified xsi:type="dcterms:W3CDTF">2025-08-29T08:23:50Z</dcterms:modified>
</cp:coreProperties>
</file>