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6"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5" autoAdjust="0"/>
    <p:restoredTop sz="94676"/>
  </p:normalViewPr>
  <p:slideViewPr>
    <p:cSldViewPr snapToGrid="0">
      <p:cViewPr varScale="1">
        <p:scale>
          <a:sx n="51" d="100"/>
          <a:sy n="51" d="100"/>
        </p:scale>
        <p:origin x="5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773FA-0DFA-415C-A5B9-BA9CA096B5D0}" type="datetimeFigureOut">
              <a:rPr lang="en-AU" smtClean="0"/>
              <a:t>1/09/2025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DAC94-7193-43C3-A030-C10873F61220}" type="slidenum">
              <a:rPr lang="en-AU" smtClean="0"/>
              <a:t>‹#›</a:t>
            </a:fld>
            <a:endParaRPr lang="en-AU"/>
          </a:p>
        </p:txBody>
      </p:sp>
    </p:spTree>
    <p:extLst>
      <p:ext uri="{BB962C8B-B14F-4D97-AF65-F5344CB8AC3E}">
        <p14:creationId xmlns:p14="http://schemas.microsoft.com/office/powerpoint/2010/main" val="269033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05DAC94-7193-43C3-A030-C10873F61220}" type="slidenum">
              <a:rPr lang="en-AU" smtClean="0"/>
              <a:t>2</a:t>
            </a:fld>
            <a:endParaRPr lang="en-AU"/>
          </a:p>
        </p:txBody>
      </p:sp>
    </p:spTree>
    <p:extLst>
      <p:ext uri="{BB962C8B-B14F-4D97-AF65-F5344CB8AC3E}">
        <p14:creationId xmlns:p14="http://schemas.microsoft.com/office/powerpoint/2010/main" val="98206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4"/>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AU" sz="2400" b="1" dirty="0"/>
              <a:t>Influence of Event Definition Criteria (EDC) on IDC SHI products and possible approaches to optimize it </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Svetlana Nikolova, Spiro Spiliopoulos</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Geoscience Australia</a:t>
            </a:r>
          </a:p>
          <a:p>
            <a:endParaRPr lang="en-GB" sz="1400" noProof="0" dirty="0"/>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AU" dirty="0"/>
              <a:t>We present results of our study on replicating the EDC criteria and applying it to the Late Event Bulletin (LEB). Accuracy of replication is 99.99%, enabling systematic analysis of the weights of the LEB events below the EDC threshold. 26.5% (±1%) of LEB events failed to meet EDC in the last 5 years. We propose an optimized EDC to include events fulfilling core requirements of IDC products  – to include primary stations (at least 2 stations) and to account for quality of location. </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P3.5-818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descr="A black background with a black square&#10;&#10;AI-generated content may be incorrect.">
            <a:extLst>
              <a:ext uri="{FF2B5EF4-FFF2-40B4-BE49-F238E27FC236}">
                <a16:creationId xmlns:a16="http://schemas.microsoft.com/office/drawing/2014/main" id="{8741A150-AB71-D217-5672-5EE2C30CE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663" y="2896605"/>
            <a:ext cx="2275296" cy="553072"/>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98933" y="1415144"/>
            <a:ext cx="3798000" cy="515260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AU" sz="1200" noProof="0" dirty="0"/>
              <a:t>Figure 2 shows total LEB events by technology and percentage not meeting EDC</a:t>
            </a:r>
            <a:r>
              <a:rPr lang="en-GB" sz="1200" noProof="0" dirty="0"/>
              <a:t> We present also separately SHI mixed events showing the best performance from all (seismic, infrasound, hydro) indicating the importance of integrated approach in processing and analyses. The 3 primary stations requirement is </a:t>
            </a:r>
            <a:r>
              <a:rPr lang="en-GB" sz="1200" dirty="0"/>
              <a:t>difficult to meet for purely </a:t>
            </a:r>
            <a:r>
              <a:rPr lang="en-GB" sz="1200" dirty="0" err="1"/>
              <a:t>i</a:t>
            </a:r>
            <a:r>
              <a:rPr lang="en-GB" sz="1200" noProof="0" dirty="0" err="1"/>
              <a:t>nfrasound</a:t>
            </a:r>
            <a:r>
              <a:rPr lang="en-GB" sz="1200" dirty="0"/>
              <a:t>  often and </a:t>
            </a:r>
            <a:r>
              <a:rPr lang="en-GB" sz="1200" noProof="0" dirty="0"/>
              <a:t>hydroacoustic events  as the propagation of signal may depend on various external conditions.</a:t>
            </a:r>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r>
              <a:rPr lang="en-GB" sz="1200" noProof="0" dirty="0"/>
              <a:t> </a:t>
            </a:r>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382486"/>
            <a:ext cx="3798000" cy="515260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AU" sz="1200" dirty="0"/>
              <a:t>The IMS network has grown over time and reached 92% of SHI IMS network. Automatic infrasound processing has been in operations since 2010-2011, Global Association (GA) and  NET-VISA (Network Processing Vertically Integrated Seismic Analysis) packages are currently in use at the CTBTO to build the automatic bulletins of </a:t>
            </a:r>
            <a:r>
              <a:rPr lang="en-AU" sz="1200" dirty="0" err="1"/>
              <a:t>Seismo</a:t>
            </a:r>
            <a:r>
              <a:rPr lang="en-AU" sz="1200" dirty="0"/>
              <a:t>-Acoustic (SHI)  events. Plans are to promote NET-VISA as primary associator soon.</a:t>
            </a:r>
          </a:p>
          <a:p>
            <a:r>
              <a:rPr lang="en-AU" sz="1200" dirty="0"/>
              <a:t>These changes have impacted the number of located events which grew from 24114(LEB) 23082(REB)  in 2002 to 47553(LEB) 34849(REB) in 2024. The portion of LEB events not meeting EDC grew from 4.5% to ~26.5+/-1% for last 5 years. Figure 1 presents this tendency with the increase of the SHI stations by technology and type of technology/network.</a:t>
            </a: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AU" sz="1600" b="1" noProof="0" dirty="0">
                <a:solidFill>
                  <a:schemeClr val="bg1"/>
                </a:solidFill>
                <a:latin typeface="Arial" panose="020B0604020202020204" pitchFamily="34" charset="0"/>
                <a:cs typeface="Arial" panose="020B0604020202020204" pitchFamily="34" charset="0"/>
              </a:rPr>
              <a:t>Influence of Event Definition Criteria (EDC) on IDC SHI products and possible approaches to optimize it </a:t>
            </a:r>
          </a:p>
        </p:txBody>
      </p:sp>
      <p:sp>
        <p:nvSpPr>
          <p:cNvPr id="8" name="TextBox 3">
            <a:extLst>
              <a:ext uri="{FF2B5EF4-FFF2-40B4-BE49-F238E27FC236}">
                <a16:creationId xmlns:a16="http://schemas.microsoft.com/office/drawing/2014/main" id="{E90810EB-C9FE-C1F2-4CE1-32C95CB36FE8}"/>
              </a:ext>
            </a:extLst>
          </p:cNvPr>
          <p:cNvSpPr txBox="1"/>
          <p:nvPr/>
        </p:nvSpPr>
        <p:spPr>
          <a:xfrm>
            <a:off x="270462" y="1382486"/>
            <a:ext cx="3798000" cy="515260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Event definition Criteria (EDC) control which events from the Late Event Bulletin (LEB) will become an event in the Reviewed Event Bulletin (REB) - the official SHI product of IDC. Developed in late 1990s, this criteria attempts to </a:t>
            </a:r>
            <a:r>
              <a:rPr lang="en-AU" sz="1200" b="1" dirty="0"/>
              <a:t>‘… </a:t>
            </a:r>
            <a:r>
              <a:rPr lang="en-AU" sz="1200" dirty="0"/>
              <a:t>control the balance between the detection threshold and the quality and reliability of the event list or bulletin.’ as specified in the IDC operational manual.  Current EDC criteria are :</a:t>
            </a:r>
          </a:p>
          <a:p>
            <a:pPr marL="171450" indent="-171450">
              <a:buFontTx/>
              <a:buChar char="-"/>
            </a:pPr>
            <a:r>
              <a:rPr lang="en-GB" sz="1200" dirty="0"/>
              <a:t>e</a:t>
            </a:r>
            <a:r>
              <a:rPr lang="en-GB" sz="1200" noProof="0" dirty="0"/>
              <a:t>vent to be located with at least 3 primary stations;</a:t>
            </a:r>
          </a:p>
          <a:p>
            <a:pPr marL="171450" indent="-171450">
              <a:buFontTx/>
              <a:buChar char="-"/>
            </a:pPr>
            <a:r>
              <a:rPr lang="en-GB" sz="1200" dirty="0"/>
              <a:t>Weight of the event should be &gt;4.5, the weight of each phase is listed in the table below;</a:t>
            </a:r>
          </a:p>
          <a:p>
            <a:pPr marL="171450" indent="-171450">
              <a:buFontTx/>
              <a:buChar char="-"/>
            </a:pPr>
            <a:r>
              <a:rPr lang="en-GB" sz="1200" noProof="0" dirty="0"/>
              <a:t>Additional r</a:t>
            </a:r>
            <a:r>
              <a:rPr lang="en-GB" sz="1200" dirty="0"/>
              <a:t>ules related to making specific phase time, azimuth or slowness defining are listed in </a:t>
            </a:r>
            <a:r>
              <a:rPr lang="en-AU" sz="1200" dirty="0"/>
              <a:t>IDC/OPS/SOP/301/Rev.1. </a:t>
            </a:r>
          </a:p>
          <a:p>
            <a:r>
              <a:rPr lang="en-AU" sz="1200" dirty="0"/>
              <a:t>Increased number of SHI stations and development in SHI processing require a review of EDC parameters and adapting them to current conditions. </a:t>
            </a:r>
            <a:endParaRPr lang="en-GB"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Svetlana Nikolova, Spiro Spiliopoulos</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Current status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Technology impact</a:t>
            </a:r>
          </a:p>
        </p:txBody>
      </p:sp>
      <p:sp>
        <p:nvSpPr>
          <p:cNvPr id="3" name="Title 1">
            <a:extLst>
              <a:ext uri="{FF2B5EF4-FFF2-40B4-BE49-F238E27FC236}">
                <a16:creationId xmlns:a16="http://schemas.microsoft.com/office/drawing/2014/main" id="{BCA43DA9-B7E2-8474-9103-5A712313B32A}"/>
              </a:ext>
            </a:extLst>
          </p:cNvPr>
          <p:cNvSpPr txBox="1">
            <a:spLocks/>
          </p:cNvSpPr>
          <p:nvPr/>
        </p:nvSpPr>
        <p:spPr>
          <a:xfrm>
            <a:off x="11490959" y="-298693"/>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P3.5-818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5" name="Picture 4" descr="A black background with a black square&#10;&#10;AI-generated content may be incorrect.">
            <a:extLst>
              <a:ext uri="{FF2B5EF4-FFF2-40B4-BE49-F238E27FC236}">
                <a16:creationId xmlns:a16="http://schemas.microsoft.com/office/drawing/2014/main" id="{CCDDD71E-D39F-8D7E-AC36-091690616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2296" y="6200716"/>
            <a:ext cx="2275296" cy="553072"/>
          </a:xfrm>
          <a:prstGeom prst="rect">
            <a:avLst/>
          </a:prstGeom>
        </p:spPr>
      </p:pic>
      <p:pic>
        <p:nvPicPr>
          <p:cNvPr id="9" name="Picture 8">
            <a:extLst>
              <a:ext uri="{FF2B5EF4-FFF2-40B4-BE49-F238E27FC236}">
                <a16:creationId xmlns:a16="http://schemas.microsoft.com/office/drawing/2014/main" id="{3DD92B65-B652-4240-61F3-A8E655BC2B91}"/>
              </a:ext>
            </a:extLst>
          </p:cNvPr>
          <p:cNvPicPr>
            <a:picLocks noChangeAspect="1"/>
          </p:cNvPicPr>
          <p:nvPr/>
        </p:nvPicPr>
        <p:blipFill>
          <a:blip r:embed="rId4"/>
          <a:stretch>
            <a:fillRect/>
          </a:stretch>
        </p:blipFill>
        <p:spPr>
          <a:xfrm>
            <a:off x="276470" y="4477104"/>
            <a:ext cx="3165226" cy="2106396"/>
          </a:xfrm>
          <a:prstGeom prst="rect">
            <a:avLst/>
          </a:prstGeom>
        </p:spPr>
      </p:pic>
      <p:pic>
        <p:nvPicPr>
          <p:cNvPr id="22" name="Picture 21">
            <a:extLst>
              <a:ext uri="{FF2B5EF4-FFF2-40B4-BE49-F238E27FC236}">
                <a16:creationId xmlns:a16="http://schemas.microsoft.com/office/drawing/2014/main" id="{CAF04496-DCDB-059D-C829-50DAF3D17519}"/>
              </a:ext>
            </a:extLst>
          </p:cNvPr>
          <p:cNvPicPr>
            <a:picLocks noChangeAspect="1"/>
          </p:cNvPicPr>
          <p:nvPr/>
        </p:nvPicPr>
        <p:blipFill>
          <a:blip r:embed="rId5"/>
          <a:stretch>
            <a:fillRect/>
          </a:stretch>
        </p:blipFill>
        <p:spPr>
          <a:xfrm>
            <a:off x="4154551" y="4185454"/>
            <a:ext cx="3968989" cy="2568334"/>
          </a:xfrm>
          <a:prstGeom prst="rect">
            <a:avLst/>
          </a:prstGeom>
        </p:spPr>
      </p:pic>
      <p:pic>
        <p:nvPicPr>
          <p:cNvPr id="25" name="Picture 24" descr="A graph of different colored lines&#10;&#10;AI-generated content may be incorrect.">
            <a:extLst>
              <a:ext uri="{FF2B5EF4-FFF2-40B4-BE49-F238E27FC236}">
                <a16:creationId xmlns:a16="http://schemas.microsoft.com/office/drawing/2014/main" id="{556155D2-49BE-A23F-A264-81988FA05C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4677" y="3248923"/>
            <a:ext cx="3616597" cy="2726053"/>
          </a:xfrm>
          <a:prstGeom prst="rect">
            <a:avLst/>
          </a:prstGeom>
        </p:spPr>
      </p:pic>
      <p:sp>
        <p:nvSpPr>
          <p:cNvPr id="28" name="TextBox 27">
            <a:extLst>
              <a:ext uri="{FF2B5EF4-FFF2-40B4-BE49-F238E27FC236}">
                <a16:creationId xmlns:a16="http://schemas.microsoft.com/office/drawing/2014/main" id="{BF05DD02-84BE-587E-957F-14F914AA7FC9}"/>
              </a:ext>
            </a:extLst>
          </p:cNvPr>
          <p:cNvSpPr txBox="1"/>
          <p:nvPr/>
        </p:nvSpPr>
        <p:spPr>
          <a:xfrm>
            <a:off x="8324677" y="6031157"/>
            <a:ext cx="747320" cy="276999"/>
          </a:xfrm>
          <a:prstGeom prst="rect">
            <a:avLst/>
          </a:prstGeom>
          <a:noFill/>
        </p:spPr>
        <p:txBody>
          <a:bodyPr wrap="none" rtlCol="0">
            <a:spAutoFit/>
          </a:bodyPr>
          <a:lstStyle/>
          <a:p>
            <a:r>
              <a:rPr lang="en-AU" sz="1200" dirty="0">
                <a:latin typeface="Arial" panose="020B0604020202020204" pitchFamily="34" charset="0"/>
                <a:cs typeface="Arial" panose="020B0604020202020204" pitchFamily="34" charset="0"/>
              </a:rPr>
              <a:t>Figure.2</a:t>
            </a:r>
          </a:p>
        </p:txBody>
      </p:sp>
      <p:sp>
        <p:nvSpPr>
          <p:cNvPr id="29" name="TextBox 28">
            <a:extLst>
              <a:ext uri="{FF2B5EF4-FFF2-40B4-BE49-F238E27FC236}">
                <a16:creationId xmlns:a16="http://schemas.microsoft.com/office/drawing/2014/main" id="{96E93678-7897-C57F-AB16-123225D43CFC}"/>
              </a:ext>
            </a:extLst>
          </p:cNvPr>
          <p:cNvSpPr txBox="1"/>
          <p:nvPr/>
        </p:nvSpPr>
        <p:spPr>
          <a:xfrm>
            <a:off x="3407224" y="4495795"/>
            <a:ext cx="744691" cy="369332"/>
          </a:xfrm>
          <a:prstGeom prst="rect">
            <a:avLst/>
          </a:prstGeom>
          <a:noFill/>
        </p:spPr>
        <p:txBody>
          <a:bodyPr wrap="none" rtlCol="0">
            <a:spAutoFit/>
          </a:bodyPr>
          <a:lstStyle/>
          <a:p>
            <a:r>
              <a:rPr lang="en-AU" sz="1200" dirty="0">
                <a:latin typeface="Arial" panose="020B0604020202020204" pitchFamily="34" charset="0"/>
                <a:cs typeface="Arial" panose="020B0604020202020204" pitchFamily="34" charset="0"/>
              </a:rPr>
              <a:t>Table 1</a:t>
            </a:r>
            <a:r>
              <a:rPr lang="en-AU" dirty="0"/>
              <a:t>.</a:t>
            </a:r>
          </a:p>
        </p:txBody>
      </p:sp>
      <p:sp>
        <p:nvSpPr>
          <p:cNvPr id="30" name="TextBox 29">
            <a:extLst>
              <a:ext uri="{FF2B5EF4-FFF2-40B4-BE49-F238E27FC236}">
                <a16:creationId xmlns:a16="http://schemas.microsoft.com/office/drawing/2014/main" id="{7DFB6A3F-18D5-54B5-DC1B-99FB7F5037C0}"/>
              </a:ext>
            </a:extLst>
          </p:cNvPr>
          <p:cNvSpPr txBox="1"/>
          <p:nvPr/>
        </p:nvSpPr>
        <p:spPr>
          <a:xfrm>
            <a:off x="3461653" y="6298690"/>
            <a:ext cx="790601" cy="276999"/>
          </a:xfrm>
          <a:prstGeom prst="rect">
            <a:avLst/>
          </a:prstGeom>
          <a:noFill/>
        </p:spPr>
        <p:txBody>
          <a:bodyPr wrap="none" rtlCol="0">
            <a:spAutoFit/>
          </a:bodyPr>
          <a:lstStyle/>
          <a:p>
            <a:r>
              <a:rPr lang="en-AU" sz="1200" dirty="0">
                <a:latin typeface="Arial" panose="020B0604020202020204" pitchFamily="34" charset="0"/>
                <a:cs typeface="Arial" panose="020B0604020202020204" pitchFamily="34" charset="0"/>
              </a:rPr>
              <a:t>Figure 1.</a:t>
            </a:r>
          </a:p>
        </p:txBody>
      </p:sp>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4CA74E79-6A01-EAE2-01A8-D782E847891C}"/>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AU" sz="1600" b="1" noProof="0" dirty="0">
                <a:solidFill>
                  <a:schemeClr val="bg1"/>
                </a:solidFill>
                <a:latin typeface="Arial" panose="020B0604020202020204" pitchFamily="34" charset="0"/>
                <a:cs typeface="Arial" panose="020B0604020202020204" pitchFamily="34" charset="0"/>
              </a:rPr>
              <a:t>Influence of Event Definition Criteria (EDC) on IDC SHI products and possible approaches to optimize it </a:t>
            </a:r>
          </a:p>
        </p:txBody>
      </p:sp>
      <p:sp>
        <p:nvSpPr>
          <p:cNvPr id="3" name="Title 1">
            <a:extLst>
              <a:ext uri="{FF2B5EF4-FFF2-40B4-BE49-F238E27FC236}">
                <a16:creationId xmlns:a16="http://schemas.microsoft.com/office/drawing/2014/main" id="{528CC5B8-A445-1AB1-66EC-866C98D5FC32}"/>
              </a:ext>
            </a:extLst>
          </p:cNvPr>
          <p:cNvSpPr txBox="1">
            <a:spLocks/>
          </p:cNvSpPr>
          <p:nvPr/>
        </p:nvSpPr>
        <p:spPr>
          <a:xfrm>
            <a:off x="11490959" y="-298693"/>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P3.5-818</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1EBAEEC-E73B-E5F7-41BA-009ADF06CA0D}"/>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Svetlana Nikolova, Spiro Spiliopoulos</a:t>
            </a:r>
          </a:p>
        </p:txBody>
      </p:sp>
      <p:sp>
        <p:nvSpPr>
          <p:cNvPr id="5" name="TextBox 3">
            <a:extLst>
              <a:ext uri="{FF2B5EF4-FFF2-40B4-BE49-F238E27FC236}">
                <a16:creationId xmlns:a16="http://schemas.microsoft.com/office/drawing/2014/main" id="{1CAF75DF-E8CA-F5AC-D277-69B6076BB3DF}"/>
              </a:ext>
            </a:extLst>
          </p:cNvPr>
          <p:cNvSpPr txBox="1"/>
          <p:nvPr/>
        </p:nvSpPr>
        <p:spPr>
          <a:xfrm>
            <a:off x="270462" y="1382486"/>
            <a:ext cx="3798000" cy="515260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We focused on 2015 - 2024 as most representative of  the current network status and main components of the processing software. A query to replicate REB was developed; it calculates weight of events according </a:t>
            </a:r>
            <a:r>
              <a:rPr lang="en-GB" sz="1200" dirty="0" err="1"/>
              <a:t>static.weight</a:t>
            </a:r>
            <a:r>
              <a:rPr lang="en-GB" sz="1200" dirty="0"/>
              <a:t> table in IDC DB and accounts for stations of different technologies and phases and their use in event location. Results were stored in new table in the DB. </a:t>
            </a:r>
          </a:p>
          <a:p>
            <a:r>
              <a:rPr lang="en-GB" sz="1200" b="1" dirty="0"/>
              <a:t>Validation. </a:t>
            </a:r>
            <a:r>
              <a:rPr lang="en-GB" sz="1200" dirty="0"/>
              <a:t>After applying EDC thresholds (N primary stations&gt;=3 and weight &gt;4.5) it was possible to replicate IDC results with accuracy 99.9996% over this period (13 more events to 363133 REB events in our REB bulletin). </a:t>
            </a:r>
          </a:p>
          <a:p>
            <a:r>
              <a:rPr lang="en-GB" sz="1200" dirty="0"/>
              <a:t>This enabled detail investigation of weight distribution of weights below current EDC and to search for threshold that allows more quality LEB events to pass EDC. The distribution of LEB events with weight &gt;=3.5 are in table 2.</a:t>
            </a:r>
          </a:p>
        </p:txBody>
      </p:sp>
      <p:sp>
        <p:nvSpPr>
          <p:cNvPr id="6" name="TextBox 3">
            <a:extLst>
              <a:ext uri="{FF2B5EF4-FFF2-40B4-BE49-F238E27FC236}">
                <a16:creationId xmlns:a16="http://schemas.microsoft.com/office/drawing/2014/main" id="{8091827D-81B2-8140-73E3-234C780D2C3A}"/>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Approach to EDC replication and results </a:t>
            </a:r>
          </a:p>
        </p:txBody>
      </p:sp>
      <p:grpSp>
        <p:nvGrpSpPr>
          <p:cNvPr id="17" name="Group 16">
            <a:extLst>
              <a:ext uri="{FF2B5EF4-FFF2-40B4-BE49-F238E27FC236}">
                <a16:creationId xmlns:a16="http://schemas.microsoft.com/office/drawing/2014/main" id="{5730A943-2829-CE34-8215-3F1C7895647A}"/>
              </a:ext>
            </a:extLst>
          </p:cNvPr>
          <p:cNvGrpSpPr/>
          <p:nvPr/>
        </p:nvGrpSpPr>
        <p:grpSpPr>
          <a:xfrm>
            <a:off x="4404664" y="1729970"/>
            <a:ext cx="7677176" cy="4272681"/>
            <a:chOff x="4404664" y="1414281"/>
            <a:chExt cx="7677176" cy="4272681"/>
          </a:xfrm>
        </p:grpSpPr>
        <p:pic>
          <p:nvPicPr>
            <p:cNvPr id="10" name="Picture 9" descr="A map of the world&#10;&#10;AI-generated content may be incorrect.">
              <a:extLst>
                <a:ext uri="{FF2B5EF4-FFF2-40B4-BE49-F238E27FC236}">
                  <a16:creationId xmlns:a16="http://schemas.microsoft.com/office/drawing/2014/main" id="{215C29CB-A6F5-5B1C-30CE-6960264F2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664" y="1414281"/>
              <a:ext cx="3829319" cy="2098686"/>
            </a:xfrm>
            <a:prstGeom prst="rect">
              <a:avLst/>
            </a:prstGeom>
          </p:spPr>
        </p:pic>
        <p:pic>
          <p:nvPicPr>
            <p:cNvPr id="12" name="Picture 11" descr="A map of the world&#10;&#10;AI-generated content may be incorrect.">
              <a:extLst>
                <a:ext uri="{FF2B5EF4-FFF2-40B4-BE49-F238E27FC236}">
                  <a16:creationId xmlns:a16="http://schemas.microsoft.com/office/drawing/2014/main" id="{459E7D96-4D6A-60EF-EB52-F7325C8BE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664" y="3578117"/>
              <a:ext cx="3829319" cy="2098685"/>
            </a:xfrm>
            <a:prstGeom prst="rect">
              <a:avLst/>
            </a:prstGeom>
          </p:spPr>
        </p:pic>
        <p:pic>
          <p:nvPicPr>
            <p:cNvPr id="14" name="Picture 13" descr="A map of the world&#10;&#10;AI-generated content may be incorrect.">
              <a:extLst>
                <a:ext uri="{FF2B5EF4-FFF2-40B4-BE49-F238E27FC236}">
                  <a16:creationId xmlns:a16="http://schemas.microsoft.com/office/drawing/2014/main" id="{536FD4F2-52F7-754A-C4C4-3CE65F159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521" y="1414281"/>
              <a:ext cx="3829319" cy="2098686"/>
            </a:xfrm>
            <a:prstGeom prst="rect">
              <a:avLst/>
            </a:prstGeom>
          </p:spPr>
        </p:pic>
        <p:pic>
          <p:nvPicPr>
            <p:cNvPr id="16" name="Picture 15" descr="A map of the world&#10;&#10;AI-generated content may be incorrect.">
              <a:extLst>
                <a:ext uri="{FF2B5EF4-FFF2-40B4-BE49-F238E27FC236}">
                  <a16:creationId xmlns:a16="http://schemas.microsoft.com/office/drawing/2014/main" id="{7464DC6D-A860-DCBB-95D8-6E8C41C4F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3984" y="3578117"/>
              <a:ext cx="3847856" cy="2108845"/>
            </a:xfrm>
            <a:prstGeom prst="rect">
              <a:avLst/>
            </a:prstGeom>
          </p:spPr>
        </p:pic>
      </p:grpSp>
      <p:pic>
        <p:nvPicPr>
          <p:cNvPr id="18" name="Picture 17" descr="A black background with a black square&#10;&#10;AI-generated content may be incorrect.">
            <a:extLst>
              <a:ext uri="{FF2B5EF4-FFF2-40B4-BE49-F238E27FC236}">
                <a16:creationId xmlns:a16="http://schemas.microsoft.com/office/drawing/2014/main" id="{96624CE5-ACF5-CA9D-EE63-75A6F67172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6544" y="6198303"/>
            <a:ext cx="2275296" cy="553072"/>
          </a:xfrm>
          <a:prstGeom prst="rect">
            <a:avLst/>
          </a:prstGeom>
        </p:spPr>
      </p:pic>
      <p:sp>
        <p:nvSpPr>
          <p:cNvPr id="21" name="TextBox 20">
            <a:extLst>
              <a:ext uri="{FF2B5EF4-FFF2-40B4-BE49-F238E27FC236}">
                <a16:creationId xmlns:a16="http://schemas.microsoft.com/office/drawing/2014/main" id="{D938127F-93B0-9F37-8090-5AABDF6DC7F3}"/>
              </a:ext>
            </a:extLst>
          </p:cNvPr>
          <p:cNvSpPr txBox="1"/>
          <p:nvPr/>
        </p:nvSpPr>
        <p:spPr>
          <a:xfrm>
            <a:off x="229905" y="6095996"/>
            <a:ext cx="3925645" cy="276999"/>
          </a:xfrm>
          <a:prstGeom prst="rect">
            <a:avLst/>
          </a:prstGeom>
          <a:noFill/>
        </p:spPr>
        <p:txBody>
          <a:bodyPr wrap="square" rtlCol="0">
            <a:spAutoFit/>
          </a:bodyPr>
          <a:lstStyle/>
          <a:p>
            <a:r>
              <a:rPr lang="en-AU" sz="1200" dirty="0"/>
              <a:t>Table2. Weight analysis. </a:t>
            </a:r>
          </a:p>
        </p:txBody>
      </p:sp>
      <p:sp>
        <p:nvSpPr>
          <p:cNvPr id="22" name="TextBox 21">
            <a:extLst>
              <a:ext uri="{FF2B5EF4-FFF2-40B4-BE49-F238E27FC236}">
                <a16:creationId xmlns:a16="http://schemas.microsoft.com/office/drawing/2014/main" id="{7309167D-467C-2090-250C-6428E2ADB480}"/>
              </a:ext>
            </a:extLst>
          </p:cNvPr>
          <p:cNvSpPr txBox="1"/>
          <p:nvPr/>
        </p:nvSpPr>
        <p:spPr>
          <a:xfrm>
            <a:off x="4356920" y="1150469"/>
            <a:ext cx="5762591" cy="461665"/>
          </a:xfrm>
          <a:prstGeom prst="rect">
            <a:avLst/>
          </a:prstGeom>
          <a:noFill/>
        </p:spPr>
        <p:txBody>
          <a:bodyPr wrap="square" rtlCol="0">
            <a:spAutoFit/>
          </a:bodyPr>
          <a:lstStyle/>
          <a:p>
            <a:r>
              <a:rPr lang="en-AU" sz="1200" dirty="0"/>
              <a:t>Figure 3: Potential REB events under proposed EDC (weight &gt;3.5, ≥2 primary stations, error ellipse &lt;10,000 km²). </a:t>
            </a:r>
          </a:p>
        </p:txBody>
      </p:sp>
      <p:graphicFrame>
        <p:nvGraphicFramePr>
          <p:cNvPr id="23" name="Table 22">
            <a:extLst>
              <a:ext uri="{FF2B5EF4-FFF2-40B4-BE49-F238E27FC236}">
                <a16:creationId xmlns:a16="http://schemas.microsoft.com/office/drawing/2014/main" id="{F73339F2-5DFA-08CC-C614-D59B89112915}"/>
              </a:ext>
            </a:extLst>
          </p:cNvPr>
          <p:cNvGraphicFramePr>
            <a:graphicFrameLocks noGrp="1"/>
          </p:cNvGraphicFramePr>
          <p:nvPr>
            <p:extLst>
              <p:ext uri="{D42A27DB-BD31-4B8C-83A1-F6EECF244321}">
                <p14:modId xmlns:p14="http://schemas.microsoft.com/office/powerpoint/2010/main" val="134840971"/>
              </p:ext>
            </p:extLst>
          </p:nvPr>
        </p:nvGraphicFramePr>
        <p:xfrm>
          <a:off x="279699" y="4537508"/>
          <a:ext cx="3829320" cy="1558488"/>
        </p:xfrm>
        <a:graphic>
          <a:graphicData uri="http://schemas.openxmlformats.org/drawingml/2006/table">
            <a:tbl>
              <a:tblPr firstRow="1" bandRow="1">
                <a:tableStyleId>{1E171933-4619-4E11-9A3F-F7608DF75F80}</a:tableStyleId>
              </a:tblPr>
              <a:tblGrid>
                <a:gridCol w="1276440">
                  <a:extLst>
                    <a:ext uri="{9D8B030D-6E8A-4147-A177-3AD203B41FA5}">
                      <a16:colId xmlns:a16="http://schemas.microsoft.com/office/drawing/2014/main" val="2801737992"/>
                    </a:ext>
                  </a:extLst>
                </a:gridCol>
                <a:gridCol w="1276440">
                  <a:extLst>
                    <a:ext uri="{9D8B030D-6E8A-4147-A177-3AD203B41FA5}">
                      <a16:colId xmlns:a16="http://schemas.microsoft.com/office/drawing/2014/main" val="1021880239"/>
                    </a:ext>
                  </a:extLst>
                </a:gridCol>
                <a:gridCol w="1276440">
                  <a:extLst>
                    <a:ext uri="{9D8B030D-6E8A-4147-A177-3AD203B41FA5}">
                      <a16:colId xmlns:a16="http://schemas.microsoft.com/office/drawing/2014/main" val="3829457848"/>
                    </a:ext>
                  </a:extLst>
                </a:gridCol>
              </a:tblGrid>
              <a:tr h="389622">
                <a:tc>
                  <a:txBody>
                    <a:bodyPr/>
                    <a:lstStyle/>
                    <a:p>
                      <a:pPr algn="r" fontAlgn="b"/>
                      <a:r>
                        <a:rPr lang="en-AU" sz="1200" b="0" u="none" strike="noStrike" dirty="0">
                          <a:solidFill>
                            <a:srgbClr val="000000"/>
                          </a:solidFill>
                          <a:effectLst/>
                        </a:rPr>
                        <a:t>Weight range</a:t>
                      </a:r>
                      <a:endParaRPr lang="en-A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AU" sz="1200" b="0" u="none" strike="noStrike" dirty="0">
                          <a:solidFill>
                            <a:srgbClr val="000000"/>
                          </a:solidFill>
                          <a:effectLst/>
                        </a:rPr>
                        <a:t>Events</a:t>
                      </a:r>
                      <a:endParaRPr lang="en-A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AU" sz="1200" b="0" u="none" strike="noStrike" dirty="0">
                          <a:solidFill>
                            <a:srgbClr val="000000"/>
                          </a:solidFill>
                          <a:effectLst/>
                        </a:rPr>
                        <a:t>Percentage</a:t>
                      </a:r>
                      <a:endParaRPr lang="en-A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130394312"/>
                  </a:ext>
                </a:extLst>
              </a:tr>
              <a:tr h="389622">
                <a:tc>
                  <a:txBody>
                    <a:bodyPr/>
                    <a:lstStyle/>
                    <a:p>
                      <a:pPr algn="r" fontAlgn="b"/>
                      <a:r>
                        <a:rPr lang="en-AU" sz="1200" b="0" u="none" strike="noStrike" dirty="0">
                          <a:solidFill>
                            <a:srgbClr val="000000"/>
                          </a:solidFill>
                          <a:effectLst/>
                        </a:rPr>
                        <a:t>3.6-3.7</a:t>
                      </a:r>
                      <a:endParaRPr lang="en-A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AU" sz="1200" b="0" u="none" strike="noStrike" dirty="0">
                          <a:solidFill>
                            <a:srgbClr val="000000"/>
                          </a:solidFill>
                          <a:effectLst/>
                        </a:rPr>
                        <a:t>59389</a:t>
                      </a:r>
                      <a:endParaRPr lang="en-A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AU" sz="1200" b="0" u="none" strike="noStrike">
                          <a:solidFill>
                            <a:srgbClr val="000000"/>
                          </a:solidFill>
                          <a:effectLst/>
                        </a:rPr>
                        <a:t>70%</a:t>
                      </a:r>
                      <a:endParaRPr lang="en-A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139420038"/>
                  </a:ext>
                </a:extLst>
              </a:tr>
              <a:tr h="389622">
                <a:tc>
                  <a:txBody>
                    <a:bodyPr/>
                    <a:lstStyle/>
                    <a:p>
                      <a:pPr algn="r" fontAlgn="b"/>
                      <a:r>
                        <a:rPr lang="en-AU" sz="1200" b="0" u="none" strike="noStrike">
                          <a:solidFill>
                            <a:srgbClr val="000000"/>
                          </a:solidFill>
                          <a:effectLst/>
                        </a:rPr>
                        <a:t>3.9-4.0</a:t>
                      </a:r>
                      <a:endParaRPr lang="en-A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AU" sz="1200" b="0" u="none" strike="noStrike" dirty="0">
                          <a:solidFill>
                            <a:srgbClr val="000000"/>
                          </a:solidFill>
                          <a:effectLst/>
                        </a:rPr>
                        <a:t>15665</a:t>
                      </a:r>
                      <a:endParaRPr lang="en-A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AU" sz="1200" b="0" u="none" strike="noStrike">
                          <a:solidFill>
                            <a:srgbClr val="000000"/>
                          </a:solidFill>
                          <a:effectLst/>
                        </a:rPr>
                        <a:t>18.5</a:t>
                      </a:r>
                      <a:endParaRPr lang="en-A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10458180"/>
                  </a:ext>
                </a:extLst>
              </a:tr>
              <a:tr h="389622">
                <a:tc>
                  <a:txBody>
                    <a:bodyPr/>
                    <a:lstStyle/>
                    <a:p>
                      <a:pPr algn="r" fontAlgn="b"/>
                      <a:r>
                        <a:rPr lang="en-AU" sz="1200" b="0" u="none" strike="noStrike">
                          <a:solidFill>
                            <a:srgbClr val="000000"/>
                          </a:solidFill>
                          <a:effectLst/>
                        </a:rPr>
                        <a:t>All other</a:t>
                      </a:r>
                      <a:endParaRPr lang="en-AU"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AU" sz="1200" b="0" u="none" strike="noStrike" dirty="0">
                          <a:solidFill>
                            <a:srgbClr val="000000"/>
                          </a:solidFill>
                          <a:effectLst/>
                        </a:rPr>
                        <a:t>9771</a:t>
                      </a:r>
                      <a:endParaRPr lang="en-A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AU" sz="1200" b="0" u="none" strike="noStrike" dirty="0">
                          <a:solidFill>
                            <a:srgbClr val="000000"/>
                          </a:solidFill>
                          <a:effectLst/>
                        </a:rPr>
                        <a:t>11.5</a:t>
                      </a:r>
                      <a:endParaRPr lang="en-AU"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559661987"/>
                  </a:ext>
                </a:extLst>
              </a:tr>
            </a:tbl>
          </a:graphicData>
        </a:graphic>
      </p:graphicFrame>
    </p:spTree>
    <p:extLst>
      <p:ext uri="{BB962C8B-B14F-4D97-AF65-F5344CB8AC3E}">
        <p14:creationId xmlns:p14="http://schemas.microsoft.com/office/powerpoint/2010/main" val="400868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1CBCD-664C-213F-914B-C2C9A2BD63F5}"/>
              </a:ext>
            </a:extLst>
          </p:cNvPr>
          <p:cNvSpPr txBox="1"/>
          <p:nvPr/>
        </p:nvSpPr>
        <p:spPr>
          <a:xfrm>
            <a:off x="270462" y="1382486"/>
            <a:ext cx="3798000" cy="515260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One of the criteria for quality of SHI events is area of the location error ellipse. These parameters are calculated for all SHI events but are not considered in EDC. We propose to set this as one criteria in EDC. Figure 3 presents potential REB events if new proposed EDC (&gt;3.5, at least 2 primary stations is applied). We additionally set maximum error ellipse </a:t>
            </a:r>
            <a:r>
              <a:rPr lang="en-AU" sz="1200" dirty="0"/>
              <a:t>&lt;10,000 km²</a:t>
            </a:r>
            <a:r>
              <a:rPr lang="en-GB" sz="1200" dirty="0"/>
              <a:t>. With these parameters the number or REB events will grow with ~ 10-17% and will provide more information to the member states about SHI events in the world.</a:t>
            </a:r>
          </a:p>
          <a:p>
            <a:r>
              <a:rPr lang="en-AU" sz="1200" b="1" dirty="0"/>
              <a:t>Proposed Quality Controls:</a:t>
            </a:r>
          </a:p>
          <a:p>
            <a:pPr marL="171450" indent="-171450">
              <a:buFont typeface="Wingdings" panose="05000000000000000000" pitchFamily="2" charset="2"/>
              <a:buChar char="§"/>
            </a:pPr>
            <a:r>
              <a:rPr lang="en-AU" sz="1200" dirty="0"/>
              <a:t>Error ellipse area &lt;10,000 km² (can be further  elaborated) ;</a:t>
            </a:r>
          </a:p>
          <a:p>
            <a:pPr marL="171450" indent="-171450">
              <a:buFont typeface="Wingdings" panose="05000000000000000000" pitchFamily="2" charset="2"/>
              <a:buChar char="§"/>
            </a:pPr>
            <a:r>
              <a:rPr lang="en-AU" sz="1200" dirty="0"/>
              <a:t>Eccentricity constraints for location reliability. </a:t>
            </a:r>
          </a:p>
          <a:p>
            <a:r>
              <a:rPr lang="en-AU" sz="1200" b="1" dirty="0"/>
              <a:t>Proposed new EDC:</a:t>
            </a:r>
          </a:p>
          <a:p>
            <a:pPr marL="171450" indent="-171450">
              <a:buFont typeface="Wingdings" panose="05000000000000000000" pitchFamily="2" charset="2"/>
              <a:buChar char="§"/>
            </a:pPr>
            <a:r>
              <a:rPr lang="en-AU" sz="1200" dirty="0"/>
              <a:t>≥2 primary stations (accommodating infrasound/hydroacoustic limitations); </a:t>
            </a:r>
          </a:p>
          <a:p>
            <a:pPr marL="171450" indent="-171450">
              <a:buFont typeface="Wingdings" panose="05000000000000000000" pitchFamily="2" charset="2"/>
              <a:buChar char="§"/>
            </a:pPr>
            <a:r>
              <a:rPr lang="en-AU" sz="1200" dirty="0"/>
              <a:t>Weight &gt;3.5 (recovering 70% of excluded events in 3.6-3.7 range) ;</a:t>
            </a:r>
          </a:p>
          <a:p>
            <a:pPr marL="171450" indent="-171450">
              <a:buFont typeface="Wingdings" panose="05000000000000000000" pitchFamily="2" charset="2"/>
              <a:buChar char="§"/>
            </a:pPr>
            <a:r>
              <a:rPr lang="en-AU" sz="1200" dirty="0"/>
              <a:t>Location quality controls (error ellipse area and eccentricity) .</a:t>
            </a:r>
          </a:p>
          <a:p>
            <a:r>
              <a:rPr lang="en-AU" sz="1200" b="1" dirty="0"/>
              <a:t>Technological Impact: </a:t>
            </a:r>
            <a:r>
              <a:rPr lang="en-AU" sz="1200" dirty="0"/>
              <a:t>Location of infrasound and hydroacoustic events is frequently limited to 2-station detection due to atmospheric/oceanic propagation physics, not signal quality. Current 3-station requirement systematically excludes otherwise real events from these technologies.</a:t>
            </a:r>
          </a:p>
          <a:p>
            <a:endParaRPr lang="en-GB" sz="1200" dirty="0"/>
          </a:p>
          <a:p>
            <a:r>
              <a:rPr lang="en-AU" sz="1200" dirty="0"/>
              <a:t>.</a:t>
            </a:r>
          </a:p>
        </p:txBody>
      </p:sp>
      <p:sp>
        <p:nvSpPr>
          <p:cNvPr id="5" name="TextBox 3">
            <a:extLst>
              <a:ext uri="{FF2B5EF4-FFF2-40B4-BE49-F238E27FC236}">
                <a16:creationId xmlns:a16="http://schemas.microsoft.com/office/drawing/2014/main" id="{E51313D1-89D6-07BA-D4D5-7E601B79010B}"/>
              </a:ext>
            </a:extLst>
          </p:cNvPr>
          <p:cNvSpPr txBox="1"/>
          <p:nvPr/>
        </p:nvSpPr>
        <p:spPr>
          <a:xfrm>
            <a:off x="4325540" y="100509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Conclusions</a:t>
            </a:r>
          </a:p>
        </p:txBody>
      </p:sp>
      <p:sp>
        <p:nvSpPr>
          <p:cNvPr id="6" name="TextBox 3">
            <a:extLst>
              <a:ext uri="{FF2B5EF4-FFF2-40B4-BE49-F238E27FC236}">
                <a16:creationId xmlns:a16="http://schemas.microsoft.com/office/drawing/2014/main" id="{E96CA202-BF97-FD0B-716F-C8CAF1E7BCB0}"/>
              </a:ext>
            </a:extLst>
          </p:cNvPr>
          <p:cNvSpPr txBox="1"/>
          <p:nvPr/>
        </p:nvSpPr>
        <p:spPr>
          <a:xfrm>
            <a:off x="8828687" y="100509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References</a:t>
            </a:r>
          </a:p>
        </p:txBody>
      </p:sp>
      <p:sp>
        <p:nvSpPr>
          <p:cNvPr id="7" name="Title 1">
            <a:extLst>
              <a:ext uri="{FF2B5EF4-FFF2-40B4-BE49-F238E27FC236}">
                <a16:creationId xmlns:a16="http://schemas.microsoft.com/office/drawing/2014/main" id="{B76B5F2C-AB5D-EEDA-A73D-3ED89D3285D6}"/>
              </a:ext>
            </a:extLst>
          </p:cNvPr>
          <p:cNvSpPr txBox="1">
            <a:spLocks/>
          </p:cNvSpPr>
          <p:nvPr/>
        </p:nvSpPr>
        <p:spPr>
          <a:xfrm>
            <a:off x="11490959" y="-298693"/>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P3.5-818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8" name="Picture 7" descr="A black background with a black square&#10;&#10;AI-generated content may be incorrect.">
            <a:extLst>
              <a:ext uri="{FF2B5EF4-FFF2-40B4-BE49-F238E27FC236}">
                <a16:creationId xmlns:a16="http://schemas.microsoft.com/office/drawing/2014/main" id="{C73ACD00-6497-33C7-73D0-8CCBB3DDB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544" y="6198303"/>
            <a:ext cx="2275296" cy="553072"/>
          </a:xfrm>
          <a:prstGeom prst="rect">
            <a:avLst/>
          </a:prstGeom>
        </p:spPr>
      </p:pic>
      <p:sp>
        <p:nvSpPr>
          <p:cNvPr id="9" name="TextBox 8">
            <a:extLst>
              <a:ext uri="{FF2B5EF4-FFF2-40B4-BE49-F238E27FC236}">
                <a16:creationId xmlns:a16="http://schemas.microsoft.com/office/drawing/2014/main" id="{46F17DF8-F1B3-7AAA-AF2A-B40EE0632B15}"/>
              </a:ext>
            </a:extLst>
          </p:cNvPr>
          <p:cNvSpPr txBox="1"/>
          <p:nvPr/>
        </p:nvSpPr>
        <p:spPr>
          <a:xfrm>
            <a:off x="8123540" y="1440536"/>
            <a:ext cx="3798000" cy="515260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28600" indent="-228600">
              <a:buFont typeface="+mj-lt"/>
              <a:buAutoNum type="arabicPeriod"/>
            </a:pPr>
            <a:r>
              <a:rPr lang="en-AU" sz="1200" dirty="0">
                <a:latin typeface="Arial" panose="020B0604020202020204" pitchFamily="34" charset="0"/>
                <a:cs typeface="Arial" panose="020B0604020202020204" pitchFamily="34" charset="0"/>
              </a:rPr>
              <a:t>Event definition criteria for waveform technologies. CTBT/PTS/INF.984, 28 January 2009. https://ecs.ctbto.org/document/10869</a:t>
            </a:r>
          </a:p>
          <a:p>
            <a:pPr marL="228600" indent="-228600">
              <a:buFont typeface="+mj-lt"/>
              <a:buAutoNum type="arabicPeriod"/>
            </a:pPr>
            <a:r>
              <a:rPr lang="en-AU" sz="1200" dirty="0">
                <a:latin typeface="Arial" panose="020B0604020202020204" pitchFamily="34" charset="0"/>
                <a:cs typeface="Arial" panose="020B0604020202020204" pitchFamily="34" charset="0"/>
              </a:rPr>
              <a:t>Analyst Instructions for Seismic, Hydroacoustic and Infrasonic Data. IDC/OPS/SOP/301/Rev.1. https://swp.ctbto.org/web/swp/manuals </a:t>
            </a:r>
          </a:p>
          <a:p>
            <a:pPr marL="228600" indent="-228600">
              <a:buFont typeface="+mj-lt"/>
              <a:buAutoNum type="arabicPeriod"/>
            </a:pPr>
            <a:r>
              <a:rPr lang="en-AU" sz="1200" dirty="0">
                <a:latin typeface="Arial" panose="020B0604020202020204" pitchFamily="34" charset="0"/>
                <a:cs typeface="Arial" panose="020B0604020202020204" pitchFamily="34" charset="0"/>
              </a:rPr>
              <a:t>Pearce R., </a:t>
            </a:r>
            <a:r>
              <a:rPr lang="en-AU" sz="1200" dirty="0" err="1">
                <a:latin typeface="Arial" panose="020B0604020202020204" pitchFamily="34" charset="0"/>
                <a:cs typeface="Arial" panose="020B0604020202020204" pitchFamily="34" charset="0"/>
              </a:rPr>
              <a:t>Kitov</a:t>
            </a:r>
            <a:r>
              <a:rPr lang="en-AU" sz="1200" dirty="0">
                <a:latin typeface="Arial" panose="020B0604020202020204" pitchFamily="34" charset="0"/>
                <a:cs typeface="Arial" panose="020B0604020202020204" pitchFamily="34" charset="0"/>
              </a:rPr>
              <a:t> I. and J. Coyne. An alternative approach to event definition criteria. S&amp;T2011 poster T4-P30.</a:t>
            </a:r>
          </a:p>
          <a:p>
            <a:pPr marL="228600" indent="-228600">
              <a:buFont typeface="+mj-lt"/>
              <a:buAutoNum type="arabicPeriod"/>
            </a:pPr>
            <a:r>
              <a:rPr lang="en-AU" sz="1200" dirty="0">
                <a:latin typeface="Arial" panose="020B0604020202020204" pitchFamily="34" charset="0"/>
                <a:cs typeface="Arial" panose="020B0604020202020204" pitchFamily="34" charset="0"/>
              </a:rPr>
              <a:t>S. Nippress.  Analysis of the NET-VISA full pipeline offline test. WEG 60, Feb.2023 </a:t>
            </a:r>
            <a:r>
              <a:rPr lang="en-AU" sz="1200" dirty="0" err="1">
                <a:latin typeface="Arial" panose="020B0604020202020204" pitchFamily="34" charset="0"/>
                <a:cs typeface="Arial" panose="020B0604020202020204" pitchFamily="34" charset="0"/>
              </a:rPr>
              <a:t>blob:https</a:t>
            </a:r>
            <a:r>
              <a:rPr lang="en-AU" sz="1200" dirty="0">
                <a:latin typeface="Arial" panose="020B0604020202020204" pitchFamily="34" charset="0"/>
                <a:cs typeface="Arial" panose="020B0604020202020204" pitchFamily="34" charset="0"/>
              </a:rPr>
              <a:t>://ecs.ctbto.org/aa01ee23-e9eb-403d-9494-7757867330d4</a:t>
            </a:r>
          </a:p>
        </p:txBody>
      </p:sp>
      <p:sp>
        <p:nvSpPr>
          <p:cNvPr id="10" name="TextBox 3">
            <a:extLst>
              <a:ext uri="{FF2B5EF4-FFF2-40B4-BE49-F238E27FC236}">
                <a16:creationId xmlns:a16="http://schemas.microsoft.com/office/drawing/2014/main" id="{CA5005EA-5626-6745-2C50-8A15A2F04A68}"/>
              </a:ext>
            </a:extLst>
          </p:cNvPr>
          <p:cNvSpPr txBox="1"/>
          <p:nvPr/>
        </p:nvSpPr>
        <p:spPr>
          <a:xfrm>
            <a:off x="4283616" y="1382486"/>
            <a:ext cx="3798000" cy="515260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AU" sz="1200" dirty="0"/>
              <a:t>There is a clear trend of an increasing number of LEB events not qualifying for the CTBTO final product REB (reaching 26.5%± 1%  of LEB events over last 5 years). It is result of increased number of contributing stations and IDC processing. All LEB events have been reviewed by expert analysts which ensures the quality of locations.</a:t>
            </a:r>
          </a:p>
          <a:p>
            <a:pPr marL="171450" indent="-171450">
              <a:buFont typeface="Arial" panose="020B0604020202020204" pitchFamily="34" charset="0"/>
              <a:buChar char="•"/>
            </a:pPr>
            <a:r>
              <a:rPr lang="en-AU" sz="1200" dirty="0"/>
              <a:t>Further reliance on NET-VISA software for building automatic bulletins may further increase this discrepancy as the software makes greater use of auxiliary seismic stations (Nippress, 2023)</a:t>
            </a:r>
          </a:p>
          <a:p>
            <a:pPr marL="171450" indent="-171450">
              <a:buFont typeface="Arial" panose="020B0604020202020204" pitchFamily="34" charset="0"/>
              <a:buChar char="•"/>
            </a:pPr>
            <a:r>
              <a:rPr lang="en-AU" sz="1200" b="1" dirty="0"/>
              <a:t>Recommendation:</a:t>
            </a:r>
            <a:r>
              <a:rPr lang="en-AU" sz="1200" dirty="0"/>
              <a:t> EDC review should decrease excluded LEB proportion by applying location quality criteria and accounting for technology-specific propagation constraints, bringing ~10% more quality events into official IDC products."</a:t>
            </a:r>
          </a:p>
        </p:txBody>
      </p:sp>
      <p:sp>
        <p:nvSpPr>
          <p:cNvPr id="11" name="TextBox 3">
            <a:extLst>
              <a:ext uri="{FF2B5EF4-FFF2-40B4-BE49-F238E27FC236}">
                <a16:creationId xmlns:a16="http://schemas.microsoft.com/office/drawing/2014/main" id="{17AA1089-BDF0-6CF3-0276-8765DF824DF0}"/>
              </a:ext>
            </a:extLst>
          </p:cNvPr>
          <p:cNvSpPr txBox="1"/>
          <p:nvPr/>
        </p:nvSpPr>
        <p:spPr>
          <a:xfrm>
            <a:off x="270462" y="100509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Conclusions</a:t>
            </a:r>
          </a:p>
        </p:txBody>
      </p:sp>
      <p:sp>
        <p:nvSpPr>
          <p:cNvPr id="12" name="TextBox 3">
            <a:extLst>
              <a:ext uri="{FF2B5EF4-FFF2-40B4-BE49-F238E27FC236}">
                <a16:creationId xmlns:a16="http://schemas.microsoft.com/office/drawing/2014/main" id="{A74FD63A-8FC5-94DE-BE04-7508158CFDD8}"/>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AU" sz="1600" b="1" noProof="0" dirty="0">
                <a:solidFill>
                  <a:schemeClr val="bg1"/>
                </a:solidFill>
                <a:latin typeface="Arial" panose="020B0604020202020204" pitchFamily="34" charset="0"/>
                <a:cs typeface="Arial" panose="020B0604020202020204" pitchFamily="34" charset="0"/>
              </a:rPr>
              <a:t>Influence of Event Definition Criteria (EDC) on IDC SHI products and possible approaches to optimize it </a:t>
            </a:r>
          </a:p>
        </p:txBody>
      </p:sp>
    </p:spTree>
    <p:extLst>
      <p:ext uri="{BB962C8B-B14F-4D97-AF65-F5344CB8AC3E}">
        <p14:creationId xmlns:p14="http://schemas.microsoft.com/office/powerpoint/2010/main" val="143589968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6057</TotalTime>
  <Words>1287</Words>
  <Application>Microsoft Office PowerPoint</Application>
  <PresentationFormat>Widescreen</PresentationFormat>
  <Paragraphs>82</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Wingdings</vt:lpstr>
      <vt:lpstr>Office</vt:lpstr>
      <vt:lpstr>PowerPoint Presentation</vt:lpstr>
      <vt:lpstr>PowerPoint Presentation</vt:lpstr>
      <vt:lpstr>PowerPoint Presentation</vt:lpstr>
      <vt:lpstr>PowerPoint Presentation</vt:lpstr>
    </vt:vector>
  </TitlesOfParts>
  <Company>Geoscience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Svetlana Nikolova</dc:creator>
  <cp:lastModifiedBy>Svetlana Nikolova</cp:lastModifiedBy>
  <cp:revision>27</cp:revision>
  <dcterms:created xsi:type="dcterms:W3CDTF">2025-08-27T17:05:17Z</dcterms:created>
  <dcterms:modified xsi:type="dcterms:W3CDTF">2025-09-01T12:24:37Z</dcterms:modified>
</cp:coreProperties>
</file>