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CBC6"/>
    <a:srgbClr val="1A3A64"/>
    <a:srgbClr val="EEEE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1" autoAdjust="0"/>
    <p:restoredTop sz="94660"/>
  </p:normalViewPr>
  <p:slideViewPr>
    <p:cSldViewPr snapToGrid="0">
      <p:cViewPr varScale="1">
        <p:scale>
          <a:sx n="110" d="100"/>
          <a:sy n="110" d="100"/>
        </p:scale>
        <p:origin x="381"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1462BB-03C6-EC18-DD8B-B019ACC251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Untertitel 2">
            <a:extLst>
              <a:ext uri="{FF2B5EF4-FFF2-40B4-BE49-F238E27FC236}">
                <a16:creationId xmlns:a16="http://schemas.microsoft.com/office/drawing/2014/main" id="{D1D143D7-35CC-8239-8541-451308221B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umsplatzhalter 3">
            <a:extLst>
              <a:ext uri="{FF2B5EF4-FFF2-40B4-BE49-F238E27FC236}">
                <a16:creationId xmlns:a16="http://schemas.microsoft.com/office/drawing/2014/main" id="{ABF5C86A-FEB6-6444-674D-878883DCEBCD}"/>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5" name="Fußzeilenplatzhalter 4">
            <a:extLst>
              <a:ext uri="{FF2B5EF4-FFF2-40B4-BE49-F238E27FC236}">
                <a16:creationId xmlns:a16="http://schemas.microsoft.com/office/drawing/2014/main" id="{371CABDE-322F-BEF9-CE09-389D73314B0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DA56BCE-43DE-E833-B09E-49095A0A9C1D}"/>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2092568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066274-3BEF-8BAF-BC4E-87A6E0E86576}"/>
              </a:ext>
            </a:extLst>
          </p:cNvPr>
          <p:cNvSpPr>
            <a:spLocks noGrp="1"/>
          </p:cNvSpPr>
          <p:nvPr>
            <p:ph type="title"/>
          </p:nvPr>
        </p:nvSpPr>
        <p:spPr/>
        <p:txBody>
          <a:bodyPr/>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0C36D3D2-0BAB-7582-0453-DC097926D9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59853E14-BE89-BA00-2215-5CE8E731706C}"/>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5" name="Fußzeilenplatzhalter 4">
            <a:extLst>
              <a:ext uri="{FF2B5EF4-FFF2-40B4-BE49-F238E27FC236}">
                <a16:creationId xmlns:a16="http://schemas.microsoft.com/office/drawing/2014/main" id="{CAEAC353-AFEC-A877-175D-AD16A3368C27}"/>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892B817A-90B0-87BB-3773-B749B79C67A1}"/>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35015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AACDB85-D685-A4FE-8887-E0A65165F5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CD4C6333-3169-CB92-6347-C46F289D24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53E2F9E1-81EB-628C-1E94-FE42B2B80A51}"/>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5" name="Fußzeilenplatzhalter 4">
            <a:extLst>
              <a:ext uri="{FF2B5EF4-FFF2-40B4-BE49-F238E27FC236}">
                <a16:creationId xmlns:a16="http://schemas.microsoft.com/office/drawing/2014/main" id="{34339DDA-8407-93A9-571C-A9233079AE8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02E4927B-6356-2DBF-A032-24862B5B4579}"/>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86439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3E03E7-FB47-BA05-B0A0-ADBE5334C0D5}"/>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B5580C84-DBB9-33B0-6C98-E1B6F91720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DE736A48-FCA0-7673-504B-CEAFF55DE940}"/>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5" name="Fußzeilenplatzhalter 4">
            <a:extLst>
              <a:ext uri="{FF2B5EF4-FFF2-40B4-BE49-F238E27FC236}">
                <a16:creationId xmlns:a16="http://schemas.microsoft.com/office/drawing/2014/main" id="{8D9A3569-8E67-891D-9FE8-BED2384745A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77793BB-56D7-CC34-A0F2-7EF172F4910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413218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F11894-1C15-1E9F-28E5-316B45AD4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platzhalter 2">
            <a:extLst>
              <a:ext uri="{FF2B5EF4-FFF2-40B4-BE49-F238E27FC236}">
                <a16:creationId xmlns:a16="http://schemas.microsoft.com/office/drawing/2014/main" id="{76D4B307-C9AC-DBB0-8A3D-7031E3EF883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umsplatzhalter 3">
            <a:extLst>
              <a:ext uri="{FF2B5EF4-FFF2-40B4-BE49-F238E27FC236}">
                <a16:creationId xmlns:a16="http://schemas.microsoft.com/office/drawing/2014/main" id="{718A328A-243B-0CD0-FAAE-F3E0C629CD6E}"/>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5" name="Fußzeilenplatzhalter 4">
            <a:extLst>
              <a:ext uri="{FF2B5EF4-FFF2-40B4-BE49-F238E27FC236}">
                <a16:creationId xmlns:a16="http://schemas.microsoft.com/office/drawing/2014/main" id="{0517B5C8-F1D1-7128-9E71-4D419E0B3CF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AC7738D1-BEA9-FE1B-A844-E29DBB5AE66B}"/>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1109062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E7ACEC-C195-5184-C2AC-59F93B6403B1}"/>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D8073810-6858-8B47-50B0-70DA6C2CC2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Inhaltsplatzhalter 3">
            <a:extLst>
              <a:ext uri="{FF2B5EF4-FFF2-40B4-BE49-F238E27FC236}">
                <a16:creationId xmlns:a16="http://schemas.microsoft.com/office/drawing/2014/main" id="{792AC868-6701-9AF5-75C3-C62873144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umsplatzhalter 4">
            <a:extLst>
              <a:ext uri="{FF2B5EF4-FFF2-40B4-BE49-F238E27FC236}">
                <a16:creationId xmlns:a16="http://schemas.microsoft.com/office/drawing/2014/main" id="{0A366C38-9DA6-B135-10CE-DEB561CC534F}"/>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6" name="Fußzeilenplatzhalter 5">
            <a:extLst>
              <a:ext uri="{FF2B5EF4-FFF2-40B4-BE49-F238E27FC236}">
                <a16:creationId xmlns:a16="http://schemas.microsoft.com/office/drawing/2014/main" id="{4A415E0F-E2F2-9537-F4FA-582E36C57009}"/>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30A4C6A5-BCE7-713F-0688-395565F45E8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1010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282D99-D0B4-1D12-5E42-246B390163BD}"/>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platzhalter 2">
            <a:extLst>
              <a:ext uri="{FF2B5EF4-FFF2-40B4-BE49-F238E27FC236}">
                <a16:creationId xmlns:a16="http://schemas.microsoft.com/office/drawing/2014/main" id="{708595C7-19E6-C982-213E-0D06248C1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a:extLst>
              <a:ext uri="{FF2B5EF4-FFF2-40B4-BE49-F238E27FC236}">
                <a16:creationId xmlns:a16="http://schemas.microsoft.com/office/drawing/2014/main" id="{33C02A30-BFF3-2DF6-9043-F6405AC550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platzhalter 4">
            <a:extLst>
              <a:ext uri="{FF2B5EF4-FFF2-40B4-BE49-F238E27FC236}">
                <a16:creationId xmlns:a16="http://schemas.microsoft.com/office/drawing/2014/main" id="{FB1D9C90-1ED0-DDE6-1686-A02299F83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a:extLst>
              <a:ext uri="{FF2B5EF4-FFF2-40B4-BE49-F238E27FC236}">
                <a16:creationId xmlns:a16="http://schemas.microsoft.com/office/drawing/2014/main" id="{753F07DF-F537-1004-0982-F86591A883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umsplatzhalter 6">
            <a:extLst>
              <a:ext uri="{FF2B5EF4-FFF2-40B4-BE49-F238E27FC236}">
                <a16:creationId xmlns:a16="http://schemas.microsoft.com/office/drawing/2014/main" id="{767AFEF2-A9A9-826D-24E1-8991E02BC29A}"/>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8" name="Fußzeilenplatzhalter 7">
            <a:extLst>
              <a:ext uri="{FF2B5EF4-FFF2-40B4-BE49-F238E27FC236}">
                <a16:creationId xmlns:a16="http://schemas.microsoft.com/office/drawing/2014/main" id="{58915963-A1E2-2D74-B7B6-A32074D3E190}"/>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22FB518B-7722-E795-D367-463D6DCD91B5}"/>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616162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45AE4B-FBCE-323A-CDE9-B1E7B7982EE2}"/>
              </a:ext>
            </a:extLst>
          </p:cNvPr>
          <p:cNvSpPr>
            <a:spLocks noGrp="1"/>
          </p:cNvSpPr>
          <p:nvPr>
            <p:ph type="title"/>
          </p:nvPr>
        </p:nvSpPr>
        <p:spPr/>
        <p:txBody>
          <a:bodyPr/>
          <a:lstStyle/>
          <a:p>
            <a:r>
              <a:rPr lang="en-US"/>
              <a:t>Click to edit Master title style</a:t>
            </a:r>
            <a:endParaRPr lang="de-AT"/>
          </a:p>
        </p:txBody>
      </p:sp>
      <p:sp>
        <p:nvSpPr>
          <p:cNvPr id="3" name="Datumsplatzhalter 2">
            <a:extLst>
              <a:ext uri="{FF2B5EF4-FFF2-40B4-BE49-F238E27FC236}">
                <a16:creationId xmlns:a16="http://schemas.microsoft.com/office/drawing/2014/main" id="{6C063ACF-B377-5488-70A1-AC09ED3D0B8D}"/>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4" name="Fußzeilenplatzhalter 3">
            <a:extLst>
              <a:ext uri="{FF2B5EF4-FFF2-40B4-BE49-F238E27FC236}">
                <a16:creationId xmlns:a16="http://schemas.microsoft.com/office/drawing/2014/main" id="{A80F58A9-5DBB-3855-9D77-F4361CF2922B}"/>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496EB511-E18F-9BA2-4AA7-CCE4CC7D8CFE}"/>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673568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78B13EA-088E-8C10-C5DF-CF25760291D1}"/>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3" name="Fußzeilenplatzhalter 2">
            <a:extLst>
              <a:ext uri="{FF2B5EF4-FFF2-40B4-BE49-F238E27FC236}">
                <a16:creationId xmlns:a16="http://schemas.microsoft.com/office/drawing/2014/main" id="{1D24B357-3962-93FF-BBB6-9C54E10D308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B5C706DF-8C3E-E9B7-CD76-CD4BD6516C2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58776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2EF08-8D41-2117-D74E-AAFC27FE8B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Inhaltsplatzhalter 2">
            <a:extLst>
              <a:ext uri="{FF2B5EF4-FFF2-40B4-BE49-F238E27FC236}">
                <a16:creationId xmlns:a16="http://schemas.microsoft.com/office/drawing/2014/main" id="{8D409215-7806-A6A2-D933-D1A7F208E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platzhalter 3">
            <a:extLst>
              <a:ext uri="{FF2B5EF4-FFF2-40B4-BE49-F238E27FC236}">
                <a16:creationId xmlns:a16="http://schemas.microsoft.com/office/drawing/2014/main" id="{6B7C0884-3B5C-3540-0FEE-C786FFA018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CE68EF75-1282-4936-D7C7-35858B145890}"/>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6" name="Fußzeilenplatzhalter 5">
            <a:extLst>
              <a:ext uri="{FF2B5EF4-FFF2-40B4-BE49-F238E27FC236}">
                <a16:creationId xmlns:a16="http://schemas.microsoft.com/office/drawing/2014/main" id="{558B69D3-756B-1744-31BD-0DA6BE9599B7}"/>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542EC043-162F-EC88-57C0-A36F9B9D77E2}"/>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727388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FD2273-9C95-2BA1-8244-B32F5C77BD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Bildplatzhalter 2">
            <a:extLst>
              <a:ext uri="{FF2B5EF4-FFF2-40B4-BE49-F238E27FC236}">
                <a16:creationId xmlns:a16="http://schemas.microsoft.com/office/drawing/2014/main" id="{F800F816-0156-86E6-1725-5C77689723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de-AT"/>
          </a:p>
        </p:txBody>
      </p:sp>
      <p:sp>
        <p:nvSpPr>
          <p:cNvPr id="4" name="Textplatzhalter 3">
            <a:extLst>
              <a:ext uri="{FF2B5EF4-FFF2-40B4-BE49-F238E27FC236}">
                <a16:creationId xmlns:a16="http://schemas.microsoft.com/office/drawing/2014/main" id="{8A63B92B-CE93-CF24-C7B9-8496629586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95A43AC3-ACBC-416B-C40A-3E60F04E5DD2}"/>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6" name="Fußzeilenplatzhalter 5">
            <a:extLst>
              <a:ext uri="{FF2B5EF4-FFF2-40B4-BE49-F238E27FC236}">
                <a16:creationId xmlns:a16="http://schemas.microsoft.com/office/drawing/2014/main" id="{2F70FAB3-6CF7-5AA4-093E-325A19B9DCD1}"/>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5B5E49B-8673-315B-7F9C-D1C1C7942CFE}"/>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682797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3EADE16-7830-8AB3-8BEE-03A2B4B6B1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B6C3F146-67D8-AFC2-C996-9C93BAAFC8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7B0F9612-DC19-0B52-BA6C-1DBE0DD437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4DC3642-44F9-4841-A39A-061A9EDE6E17}" type="datetimeFigureOut">
              <a:rPr lang="de-AT" smtClean="0"/>
              <a:t>04.09.2025</a:t>
            </a:fld>
            <a:endParaRPr lang="de-AT"/>
          </a:p>
        </p:txBody>
      </p:sp>
      <p:sp>
        <p:nvSpPr>
          <p:cNvPr id="5" name="Fußzeilenplatzhalter 4">
            <a:extLst>
              <a:ext uri="{FF2B5EF4-FFF2-40B4-BE49-F238E27FC236}">
                <a16:creationId xmlns:a16="http://schemas.microsoft.com/office/drawing/2014/main" id="{6F60AB3D-3E8F-AC2D-0E19-9A9F8F8BC6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C30C9E6F-842B-9480-CFB7-C9B01239D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B08867C-00FA-4FB4-8195-B9DF9AF80F0F}" type="slidenum">
              <a:rPr lang="de-AT" smtClean="0"/>
              <a:t>‹#›</a:t>
            </a:fld>
            <a:endParaRPr lang="de-AT"/>
          </a:p>
        </p:txBody>
      </p:sp>
    </p:spTree>
    <p:extLst>
      <p:ext uri="{BB962C8B-B14F-4D97-AF65-F5344CB8AC3E}">
        <p14:creationId xmlns:p14="http://schemas.microsoft.com/office/powerpoint/2010/main" val="2340728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3">
            <a:extLst>
              <a:ext uri="{FF2B5EF4-FFF2-40B4-BE49-F238E27FC236}">
                <a16:creationId xmlns:a16="http://schemas.microsoft.com/office/drawing/2014/main" id="{D5AE4295-86D6-0ED9-4F2B-A8BCD338E5F5}"/>
              </a:ext>
            </a:extLst>
          </p:cNvPr>
          <p:cNvSpPr txBox="1"/>
          <p:nvPr/>
        </p:nvSpPr>
        <p:spPr>
          <a:xfrm>
            <a:off x="187156" y="6440942"/>
            <a:ext cx="3798000" cy="369332"/>
          </a:xfrm>
          <a:prstGeom prst="rect">
            <a:avLst/>
          </a:prstGeom>
          <a:noFill/>
        </p:spPr>
        <p:txBody>
          <a:bodyPr wrap="square" lIns="0" tIns="0" rIns="0" bIns="0" anchor="ctr">
            <a:normAutofit fontScale="62500" lnSpcReduction="20000"/>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800" noProof="0" dirty="0">
                <a:solidFill>
                  <a:schemeClr val="bg1">
                    <a:lumMod val="65000"/>
                  </a:schemeClr>
                </a:solidFill>
              </a:rPr>
              <a:t>ACKNOWLEDGMENTS: Sandia National Laboratories is a </a:t>
            </a:r>
            <a:r>
              <a:rPr lang="en-US" sz="800" noProof="0" dirty="0" err="1">
                <a:solidFill>
                  <a:schemeClr val="bg1">
                    <a:lumMod val="65000"/>
                  </a:schemeClr>
                </a:solidFill>
              </a:rPr>
              <a:t>multimission</a:t>
            </a:r>
            <a:r>
              <a:rPr lang="en-US" sz="800" noProof="0" dirty="0">
                <a:solidFill>
                  <a:schemeClr val="bg1">
                    <a:lumMod val="65000"/>
                  </a:schemeClr>
                </a:solidFill>
              </a:rPr>
              <a:t> laboratory managed and operated by National Technology and Engineering Solutions of Sandia, LLC, a wholly owned subsidiary of Honeywell International, Inc., for the U.S. Department of Energy’s National Nuclear Security Administration under contract DE-NA-0003525. The views expressed here do not necessarily reflect the views of the United States Government, the United States Department of Energy. This research was funded by the National Nuclear Security Administration, Defense Nuclear Nonproliferation Research and Development (NNSA DNN R&amp;D). </a:t>
            </a:r>
            <a:r>
              <a:rPr lang="en-US" sz="800" b="1" noProof="0"/>
              <a:t>SAND2025-11154C</a:t>
            </a:r>
            <a:endParaRPr lang="en-US" sz="800" b="1" noProof="0" dirty="0"/>
          </a:p>
          <a:p>
            <a:r>
              <a:rPr lang="en-GB" sz="800" noProof="0" dirty="0">
                <a:solidFill>
                  <a:schemeClr val="bg1">
                    <a:lumMod val="65000"/>
                  </a:schemeClr>
                </a:solidFill>
              </a:rPr>
              <a:t>.</a:t>
            </a:r>
          </a:p>
        </p:txBody>
      </p:sp>
      <p:pic>
        <p:nvPicPr>
          <p:cNvPr id="2" name="Grafik 1" descr="Ein Bild, das Text, Screenshot, Brief, Briefumschlag enthält.&#10;&#10;KI-generierte Inhalte können fehlerhaft sein.">
            <a:extLst>
              <a:ext uri="{FF2B5EF4-FFF2-40B4-BE49-F238E27FC236}">
                <a16:creationId xmlns:a16="http://schemas.microsoft.com/office/drawing/2014/main" id="{12132E0B-E116-9D7D-3E94-CE25DE0CD618}"/>
              </a:ext>
            </a:extLst>
          </p:cNvPr>
          <p:cNvPicPr>
            <a:picLocks noChangeAspect="1"/>
          </p:cNvPicPr>
          <p:nvPr/>
        </p:nvPicPr>
        <p:blipFill>
          <a:blip r:embed="rId2">
            <a:extLst>
              <a:ext uri="{28A0092B-C50C-407E-A947-70E740481C1C}">
                <a14:useLocalDpi xmlns:a14="http://schemas.microsoft.com/office/drawing/2010/main" val="0"/>
              </a:ext>
            </a:extLst>
          </a:blip>
          <a:srcRect l="82137" t="58098" r="764" b="5248"/>
          <a:stretch>
            <a:fillRect/>
          </a:stretch>
        </p:blipFill>
        <p:spPr>
          <a:xfrm>
            <a:off x="0" y="673101"/>
            <a:ext cx="2022237" cy="2438400"/>
          </a:xfrm>
          <a:prstGeom prst="rect">
            <a:avLst/>
          </a:prstGeom>
        </p:spPr>
      </p:pic>
      <p:pic>
        <p:nvPicPr>
          <p:cNvPr id="11" name="Grafik 10" descr="Ein Bild, das Text, Screenshot, Brief, Briefumschlag enthält.&#10;&#10;KI-generierte Inhalte können fehlerhaft sein.">
            <a:extLst>
              <a:ext uri="{FF2B5EF4-FFF2-40B4-BE49-F238E27FC236}">
                <a16:creationId xmlns:a16="http://schemas.microsoft.com/office/drawing/2014/main" id="{0A982369-6EB6-234C-C0A7-58E556ED17AC}"/>
              </a:ext>
            </a:extLst>
          </p:cNvPr>
          <p:cNvPicPr>
            <a:picLocks noChangeAspect="1"/>
          </p:cNvPicPr>
          <p:nvPr/>
        </p:nvPicPr>
        <p:blipFill>
          <a:blip r:embed="rId2">
            <a:extLst>
              <a:ext uri="{28A0092B-C50C-407E-A947-70E740481C1C}">
                <a14:useLocalDpi xmlns:a14="http://schemas.microsoft.com/office/drawing/2010/main" val="0"/>
              </a:ext>
            </a:extLst>
          </a:blip>
          <a:srcRect l="97167" t="61204" r="764" b="5248"/>
          <a:stretch>
            <a:fillRect/>
          </a:stretch>
        </p:blipFill>
        <p:spPr>
          <a:xfrm>
            <a:off x="1993680" y="881061"/>
            <a:ext cx="244695" cy="2231535"/>
          </a:xfrm>
          <a:prstGeom prst="rect">
            <a:avLst/>
          </a:prstGeom>
        </p:spPr>
      </p:pic>
      <p:pic>
        <p:nvPicPr>
          <p:cNvPr id="14" name="Grafik 13" descr="Ein Bild, das Text, Screenshot, Brief, Briefumschlag enthält.&#10;&#10;KI-generierte Inhalte können fehlerhaft sein.">
            <a:extLst>
              <a:ext uri="{FF2B5EF4-FFF2-40B4-BE49-F238E27FC236}">
                <a16:creationId xmlns:a16="http://schemas.microsoft.com/office/drawing/2014/main" id="{DF35B26D-BD9A-11F3-E5E5-FEB1BDE26698}"/>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238375" y="1275898"/>
            <a:ext cx="589234" cy="212384"/>
          </a:xfrm>
          <a:prstGeom prst="rect">
            <a:avLst/>
          </a:prstGeom>
        </p:spPr>
      </p:pic>
      <p:pic>
        <p:nvPicPr>
          <p:cNvPr id="15" name="Grafik 14" descr="Ein Bild, das Text, Screenshot, Brief, Briefumschlag enthält.&#10;&#10;KI-generierte Inhalte können fehlerhaft sein.">
            <a:extLst>
              <a:ext uri="{FF2B5EF4-FFF2-40B4-BE49-F238E27FC236}">
                <a16:creationId xmlns:a16="http://schemas.microsoft.com/office/drawing/2014/main" id="{F744C5CF-ABA7-8191-B25E-DC7835232A90}"/>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801699" y="1275897"/>
            <a:ext cx="589234" cy="212384"/>
          </a:xfrm>
          <a:prstGeom prst="rect">
            <a:avLst/>
          </a:prstGeom>
        </p:spPr>
      </p:pic>
      <p:pic>
        <p:nvPicPr>
          <p:cNvPr id="16" name="Grafik 15" descr="Ein Bild, das Text, Screenshot, Brief, Briefumschlag enthält.&#10;&#10;KI-generierte Inhalte können fehlerhaft sein.">
            <a:extLst>
              <a:ext uri="{FF2B5EF4-FFF2-40B4-BE49-F238E27FC236}">
                <a16:creationId xmlns:a16="http://schemas.microsoft.com/office/drawing/2014/main" id="{ECE73A0F-CB91-0545-6D23-F3B16FF6ADC9}"/>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903990" y="1275896"/>
            <a:ext cx="589234" cy="212384"/>
          </a:xfrm>
          <a:prstGeom prst="rect">
            <a:avLst/>
          </a:prstGeom>
        </p:spPr>
      </p:pic>
      <p:sp>
        <p:nvSpPr>
          <p:cNvPr id="9" name="TextBox 3">
            <a:extLst>
              <a:ext uri="{FF2B5EF4-FFF2-40B4-BE49-F238E27FC236}">
                <a16:creationId xmlns:a16="http://schemas.microsoft.com/office/drawing/2014/main" id="{89EA74CD-7C66-4B77-605D-E0D86DB56FF2}"/>
              </a:ext>
            </a:extLst>
          </p:cNvPr>
          <p:cNvSpPr txBox="1"/>
          <p:nvPr/>
        </p:nvSpPr>
        <p:spPr>
          <a:xfrm>
            <a:off x="3595515" y="1136649"/>
            <a:ext cx="7793154" cy="4930775"/>
          </a:xfrm>
          <a:prstGeom prst="rect">
            <a:avLst/>
          </a:prstGeom>
          <a:noFill/>
          <a:ln w="9525">
            <a:noFill/>
          </a:ln>
        </p:spPr>
        <p:txBody>
          <a:bodyPr wrap="square" lIns="0" tIns="0" rIns="0" bIns="0" rtlCol="0" anchor="t">
            <a:noAutofit/>
          </a:bodyPr>
          <a:lstStyle/>
          <a:p>
            <a:pPr>
              <a:lnSpc>
                <a:spcPct val="200000"/>
              </a:lnSpc>
              <a:buClr>
                <a:srgbClr val="1A3A64"/>
              </a:buClr>
            </a:pPr>
            <a:r>
              <a:rPr lang="en-GB" sz="1400" dirty="0">
                <a:solidFill>
                  <a:srgbClr val="1A3A64"/>
                </a:solidFill>
                <a:latin typeface="Arial" panose="020B0604020202020204" pitchFamily="34" charset="0"/>
                <a:cs typeface="Arial" panose="020B0604020202020204" pitchFamily="34" charset="0"/>
              </a:rPr>
              <a:t>Come over to see our poster if you would like to find more about:</a:t>
            </a:r>
            <a:endParaRPr lang="en-GB" sz="1400" noProof="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r>
              <a:rPr lang="en-GB" sz="1400" dirty="0">
                <a:solidFill>
                  <a:srgbClr val="1A3A64"/>
                </a:solidFill>
                <a:latin typeface="Arial" panose="020B0604020202020204" pitchFamily="34" charset="0"/>
                <a:cs typeface="Arial" panose="020B0604020202020204" pitchFamily="34" charset="0"/>
              </a:rPr>
              <a:t>Mathematical morphological filtering (MMF) as a viable method for noise suppression in seismic data,</a:t>
            </a:r>
            <a:endParaRPr lang="en-GB" sz="1400" noProof="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r>
              <a:rPr lang="en-GB" sz="1400" dirty="0">
                <a:solidFill>
                  <a:srgbClr val="1A3A64"/>
                </a:solidFill>
                <a:latin typeface="Arial" panose="020B0604020202020204" pitchFamily="34" charset="0"/>
                <a:cs typeface="Arial" panose="020B0604020202020204" pitchFamily="34" charset="0"/>
              </a:rPr>
              <a:t>The advantage of MMF over established noise suppression methods, and</a:t>
            </a:r>
          </a:p>
          <a:p>
            <a:pPr marL="285750" indent="-285750">
              <a:lnSpc>
                <a:spcPct val="200000"/>
              </a:lnSpc>
              <a:buClr>
                <a:srgbClr val="1A3A64"/>
              </a:buClr>
              <a:buFont typeface="Kabel LT Std Book" panose="020D0402020204020903" pitchFamily="34" charset="0"/>
              <a:buChar char="•"/>
            </a:pPr>
            <a:r>
              <a:rPr lang="en-GB" sz="1400" dirty="0">
                <a:solidFill>
                  <a:srgbClr val="1A3A64"/>
                </a:solidFill>
                <a:latin typeface="Arial" panose="020B0604020202020204" pitchFamily="34" charset="0"/>
                <a:cs typeface="Arial" panose="020B0604020202020204" pitchFamily="34" charset="0"/>
              </a:rPr>
              <a:t>Why MMF </a:t>
            </a:r>
            <a:r>
              <a:rPr lang="en-US" sz="1400" dirty="0">
                <a:solidFill>
                  <a:srgbClr val="1A3A64"/>
                </a:solidFill>
                <a:latin typeface="Arial" panose="020B0604020202020204" pitchFamily="34" charset="0"/>
                <a:cs typeface="Arial" panose="020B0604020202020204" pitchFamily="34" charset="0"/>
              </a:rPr>
              <a:t>could help detect signals in problematic low-SNR data, which are currently being missed particularly when using FF alone.</a:t>
            </a:r>
            <a:r>
              <a:rPr lang="en-GB" sz="1400" dirty="0">
                <a:solidFill>
                  <a:srgbClr val="1A3A64"/>
                </a:solidFill>
                <a:latin typeface="Arial" panose="020B0604020202020204" pitchFamily="34" charset="0"/>
                <a:cs typeface="Arial" panose="020B0604020202020204" pitchFamily="34" charset="0"/>
              </a:rPr>
              <a:t> </a:t>
            </a:r>
          </a:p>
          <a:p>
            <a:pPr>
              <a:lnSpc>
                <a:spcPct val="200000"/>
              </a:lnSpc>
              <a:buClr>
                <a:srgbClr val="1A3A64"/>
              </a:buCl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a:p>
            <a:pPr>
              <a:lnSpc>
                <a:spcPct val="200000"/>
              </a:lnSpc>
              <a:buClr>
                <a:srgbClr val="1A3A64"/>
              </a:buCl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p:txBody>
      </p:sp>
      <p:sp>
        <p:nvSpPr>
          <p:cNvPr id="5" name="TextBox 3">
            <a:extLst>
              <a:ext uri="{FF2B5EF4-FFF2-40B4-BE49-F238E27FC236}">
                <a16:creationId xmlns:a16="http://schemas.microsoft.com/office/drawing/2014/main" id="{85BEB553-B80A-F162-FB89-86C2A440C13A}"/>
              </a:ext>
            </a:extLst>
          </p:cNvPr>
          <p:cNvSpPr txBox="1"/>
          <p:nvPr/>
        </p:nvSpPr>
        <p:spPr>
          <a:xfrm>
            <a:off x="3756661" y="61299"/>
            <a:ext cx="6606540" cy="492443"/>
          </a:xfrm>
          <a:prstGeom prst="rect">
            <a:avLst/>
          </a:prstGeom>
          <a:noFill/>
        </p:spPr>
        <p:txBody>
          <a:bodyPr wrap="square" lIns="0" tIns="0" rIns="0" bIns="0" rtlCol="0" anchor="ctr">
            <a:normAutofit/>
          </a:bodyPr>
          <a:lstStyle/>
          <a:p>
            <a:r>
              <a:rPr lang="en-US" sz="1600" b="1" noProof="0" dirty="0">
                <a:solidFill>
                  <a:schemeClr val="bg1"/>
                </a:solidFill>
                <a:latin typeface="Arial" panose="020B0604020202020204" pitchFamily="34" charset="0"/>
                <a:cs typeface="Arial" panose="020B0604020202020204" pitchFamily="34" charset="0"/>
              </a:rPr>
              <a:t>Mathematical Morphological Filtering with a Self-adaptive Reconstruction Technique and Application to Local Seismic Data</a:t>
            </a:r>
            <a:endParaRPr lang="en-GB" sz="1600" b="1" noProof="0" dirty="0">
              <a:solidFill>
                <a:schemeClr val="bg1"/>
              </a:solidFill>
              <a:latin typeface="Arial" panose="020B0604020202020204" pitchFamily="34" charset="0"/>
              <a:cs typeface="Arial" panose="020B0604020202020204" pitchFamily="34" charset="0"/>
            </a:endParaRPr>
          </a:p>
        </p:txBody>
      </p:sp>
      <p:sp>
        <p:nvSpPr>
          <p:cNvPr id="28" name="TextBox 3">
            <a:extLst>
              <a:ext uri="{FF2B5EF4-FFF2-40B4-BE49-F238E27FC236}">
                <a16:creationId xmlns:a16="http://schemas.microsoft.com/office/drawing/2014/main" id="{B80091A9-21A6-ACE8-7D0F-BF92C1995514}"/>
              </a:ext>
            </a:extLst>
          </p:cNvPr>
          <p:cNvSpPr txBox="1"/>
          <p:nvPr/>
        </p:nvSpPr>
        <p:spPr>
          <a:xfrm>
            <a:off x="3756661" y="646416"/>
            <a:ext cx="7445839" cy="396586"/>
          </a:xfrm>
          <a:prstGeom prst="rect">
            <a:avLst/>
          </a:prstGeom>
          <a:noFill/>
        </p:spPr>
        <p:txBody>
          <a:bodyPr wrap="square" lIns="0" tIns="0" rIns="0" bIns="0" rtlCol="0" anchor="t">
            <a:normAutofit/>
          </a:bodyPr>
          <a:lstStyle/>
          <a:p>
            <a:r>
              <a:rPr lang="en-GB" sz="1200" noProof="0" dirty="0">
                <a:solidFill>
                  <a:srgbClr val="1A3A64"/>
                </a:solidFill>
                <a:latin typeface="Arial" panose="020B0604020202020204" pitchFamily="34" charset="0"/>
                <a:cs typeface="Arial" panose="020B0604020202020204" pitchFamily="34" charset="0"/>
              </a:rPr>
              <a:t>Rigobert Tibi</a:t>
            </a:r>
          </a:p>
          <a:p>
            <a:r>
              <a:rPr lang="en-GB" sz="1200" noProof="0" dirty="0">
                <a:solidFill>
                  <a:srgbClr val="1A3A64"/>
                </a:solidFill>
                <a:latin typeface="Arial" panose="020B0604020202020204" pitchFamily="34" charset="0"/>
                <a:cs typeface="Arial" panose="020B0604020202020204" pitchFamily="34" charset="0"/>
              </a:rPr>
              <a:t>Sandia National Laboratories (SNL)</a:t>
            </a:r>
          </a:p>
          <a:p>
            <a:endParaRPr lang="en-GB" sz="1200" noProof="0" dirty="0">
              <a:solidFill>
                <a:srgbClr val="1A3A64"/>
              </a:solidFill>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1545F3E5-D3CC-F39D-D5A4-E99C5076F250}"/>
              </a:ext>
            </a:extLst>
          </p:cNvPr>
          <p:cNvSpPr txBox="1">
            <a:spLocks/>
          </p:cNvSpPr>
          <p:nvPr/>
        </p:nvSpPr>
        <p:spPr>
          <a:xfrm>
            <a:off x="11490959" y="567459"/>
            <a:ext cx="701041" cy="492443"/>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sz="800" dirty="0">
              <a:solidFill>
                <a:srgbClr val="1A3A64"/>
              </a:solidFill>
              <a:highlight>
                <a:srgbClr val="BCCBD9"/>
              </a:highlight>
              <a:latin typeface="Arial" panose="020B0604020202020204" pitchFamily="34" charset="0"/>
              <a:cs typeface="Arial" panose="020B0604020202020204" pitchFamily="34" charset="0"/>
            </a:endParaRPr>
          </a:p>
          <a:p>
            <a:r>
              <a:rPr lang="en-GB" sz="1050" b="1" noProof="0" dirty="0">
                <a:solidFill>
                  <a:srgbClr val="1B3B65"/>
                </a:solidFill>
                <a:latin typeface="Arial" panose="020B0604020202020204" pitchFamily="34" charset="0"/>
                <a:cs typeface="Arial" panose="020B0604020202020204" pitchFamily="34" charset="0"/>
              </a:rPr>
              <a:t>P3.5-177</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DBEF52FE-18DD-A775-FFF2-F0F635A3CFF4}"/>
              </a:ext>
            </a:extLst>
          </p:cNvPr>
          <p:cNvPicPr>
            <a:picLocks noChangeAspect="1"/>
          </p:cNvPicPr>
          <p:nvPr/>
        </p:nvPicPr>
        <p:blipFill>
          <a:blip r:embed="rId3">
            <a:extLst>
              <a:ext uri="{28A0092B-C50C-407E-A947-70E740481C1C}">
                <a14:useLocalDpi xmlns:a14="http://schemas.microsoft.com/office/drawing/2010/main" val="0"/>
              </a:ext>
            </a:extLst>
          </a:blip>
          <a:srcRect l="7880" t="14298" r="8714" b="19109"/>
          <a:stretch/>
        </p:blipFill>
        <p:spPr>
          <a:xfrm>
            <a:off x="9669780" y="6255632"/>
            <a:ext cx="1055508" cy="433684"/>
          </a:xfrm>
          <a:prstGeom prst="rect">
            <a:avLst/>
          </a:prstGeom>
        </p:spPr>
      </p:pic>
      <p:pic>
        <p:nvPicPr>
          <p:cNvPr id="6" name="Picture 5">
            <a:extLst>
              <a:ext uri="{FF2B5EF4-FFF2-40B4-BE49-F238E27FC236}">
                <a16:creationId xmlns:a16="http://schemas.microsoft.com/office/drawing/2014/main" id="{0C13B86C-02CE-8882-0FE3-F144A0A5CDA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05381" y="6338309"/>
            <a:ext cx="1226600" cy="355714"/>
          </a:xfrm>
          <a:prstGeom prst="rect">
            <a:avLst/>
          </a:prstGeom>
        </p:spPr>
      </p:pic>
      <p:pic>
        <p:nvPicPr>
          <p:cNvPr id="8" name="Picture 7">
            <a:extLst>
              <a:ext uri="{FF2B5EF4-FFF2-40B4-BE49-F238E27FC236}">
                <a16:creationId xmlns:a16="http://schemas.microsoft.com/office/drawing/2014/main" id="{31A0C7DC-D9E5-0B05-02E7-A290F9B9950C}"/>
              </a:ext>
            </a:extLst>
          </p:cNvPr>
          <p:cNvPicPr>
            <a:picLocks noChangeAspect="1"/>
          </p:cNvPicPr>
          <p:nvPr/>
        </p:nvPicPr>
        <p:blipFill>
          <a:blip r:embed="rId5"/>
          <a:stretch>
            <a:fillRect/>
          </a:stretch>
        </p:blipFill>
        <p:spPr>
          <a:xfrm>
            <a:off x="7773390" y="3285464"/>
            <a:ext cx="1649133" cy="2611128"/>
          </a:xfrm>
          <a:prstGeom prst="rect">
            <a:avLst/>
          </a:prstGeom>
        </p:spPr>
      </p:pic>
      <p:pic>
        <p:nvPicPr>
          <p:cNvPr id="12" name="Picture 11">
            <a:extLst>
              <a:ext uri="{FF2B5EF4-FFF2-40B4-BE49-F238E27FC236}">
                <a16:creationId xmlns:a16="http://schemas.microsoft.com/office/drawing/2014/main" id="{EDEA7684-5B5D-E14F-D4FF-4CDDA06E6BB8}"/>
              </a:ext>
            </a:extLst>
          </p:cNvPr>
          <p:cNvPicPr>
            <a:picLocks noChangeAspect="1"/>
          </p:cNvPicPr>
          <p:nvPr/>
        </p:nvPicPr>
        <p:blipFill>
          <a:blip r:embed="rId6"/>
          <a:stretch>
            <a:fillRect/>
          </a:stretch>
        </p:blipFill>
        <p:spPr>
          <a:xfrm>
            <a:off x="9524814" y="3285464"/>
            <a:ext cx="1863855" cy="2611128"/>
          </a:xfrm>
          <a:prstGeom prst="rect">
            <a:avLst/>
          </a:prstGeom>
        </p:spPr>
      </p:pic>
    </p:spTree>
    <p:extLst>
      <p:ext uri="{BB962C8B-B14F-4D97-AF65-F5344CB8AC3E}">
        <p14:creationId xmlns:p14="http://schemas.microsoft.com/office/powerpoint/2010/main" val="364986061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äsentation10" id="{B10BD66C-21F9-4157-B933-30628F4A9519}" vid="{DD404FFB-B75E-47E1-8111-81B4DCD92254}"/>
    </a:ext>
  </a:extLst>
</a:theme>
</file>

<file path=docMetadata/LabelInfo.xml><?xml version="1.0" encoding="utf-8"?>
<clbl:labelList xmlns:clbl="http://schemas.microsoft.com/office/2020/mipLabelMetadata">
  <clbl:label id="{beb0b889-53f4-4e3a-9b3f-a04468ed6d76}" enabled="0" method="" siteId="{beb0b889-53f4-4e3a-9b3f-a04468ed6d76}" removed="1"/>
</clbl:labelList>
</file>

<file path=docProps/app.xml><?xml version="1.0" encoding="utf-8"?>
<Properties xmlns="http://schemas.openxmlformats.org/officeDocument/2006/extended-properties" xmlns:vt="http://schemas.openxmlformats.org/officeDocument/2006/docPropsVTypes">
  <Template>P3.5-177_Tibi_Lightning</Template>
  <TotalTime>1536</TotalTime>
  <Words>187</Words>
  <Application>Microsoft Office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Kabel LT Std Book</vt:lpstr>
      <vt:lpstr>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Tibi, Rigo</dc:creator>
  <cp:lastModifiedBy>Tibi, Rigo</cp:lastModifiedBy>
  <cp:revision>3</cp:revision>
  <dcterms:created xsi:type="dcterms:W3CDTF">2025-07-16T20:01:31Z</dcterms:created>
  <dcterms:modified xsi:type="dcterms:W3CDTF">2025-09-05T21:01:35Z</dcterms:modified>
</cp:coreProperties>
</file>