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110" d="100"/>
          <a:sy n="110" d="100"/>
        </p:scale>
        <p:origin x="3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05.09.2025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05.09.2025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Mathematical Morphological Filtering with a Self-adaptive Reconstruction Technique and Application to Local Seismic Data</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Rigobert Tibi</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Sandia National Laboratories (SNL)</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fontScale="850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ACKNOWLEDGMENTS: </a:t>
            </a:r>
            <a:r>
              <a:rPr lang="en-US" sz="800" noProof="0" dirty="0">
                <a:solidFill>
                  <a:schemeClr val="bg1">
                    <a:lumMod val="65000"/>
                  </a:schemeClr>
                </a:solidFill>
              </a:rPr>
              <a:t>Sandia National Laboratories is a </a:t>
            </a:r>
            <a:r>
              <a:rPr lang="en-US" sz="800" noProof="0" dirty="0" err="1">
                <a:solidFill>
                  <a:schemeClr val="bg1">
                    <a:lumMod val="65000"/>
                  </a:schemeClr>
                </a:solidFill>
              </a:rPr>
              <a:t>multimission</a:t>
            </a:r>
            <a:r>
              <a:rPr lang="en-US" sz="800" noProof="0" dirty="0">
                <a:solidFill>
                  <a:schemeClr val="bg1">
                    <a:lumMod val="65000"/>
                  </a:schemeClr>
                </a:solidFill>
              </a:rPr>
              <a:t> laboratory managed and operated by National Technology and Engineering Solutions of Sandia, LLC, a wholly owned subsidiary of Honeywell International, Inc., for the U.S. Department of Energy’s National Nuclear Security Administration under contract DE-NA-0003525. The views expressed here do not necessarily reflect the views of the United States Government, the United States Department of Energy. This research was funded by the National Nuclear Security Administration, Defense Nuclear Nonproliferation Research and Development (NNSA DNN R&amp;D). </a:t>
            </a:r>
            <a:r>
              <a:rPr lang="en-US" sz="800" b="1" noProof="0" dirty="0"/>
              <a:t>SAND2025-11155C</a:t>
            </a:r>
            <a:endParaRPr lang="en-GB" sz="800" b="1" noProof="0" dirty="0"/>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Mathematical morphological filtering (MMF) stems from the branch of mathematics referred to as mathematical morphology, which is based on set-theoretic concepts. MMF is efficient for low SNR data, and significantly outperforms frequency filtering (FF) in that SNR range. The results suggest that in an operational setting, MMF cannot replace FF; however, detection can be improved if MMF is used to supplement FF in some scenarios.</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868101"/>
            <a:ext cx="701041" cy="191801"/>
          </a:xfrm>
          <a:prstGeom prst="rect">
            <a:avLst/>
          </a:prstGeom>
        </p:spPr>
        <p:txBody>
          <a:bodyPr lIns="0" tIns="0" rIns="0" bIns="0" anchor="b" anchorCtr="0">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P3.5-177</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F7E34FF3-96A2-4F47-AF40-E3D36DAD910A}"/>
              </a:ext>
            </a:extLst>
          </p:cNvPr>
          <p:cNvPicPr>
            <a:picLocks noChangeAspect="1"/>
          </p:cNvPicPr>
          <p:nvPr/>
        </p:nvPicPr>
        <p:blipFill>
          <a:blip r:embed="rId3"/>
          <a:stretch>
            <a:fillRect/>
          </a:stretch>
        </p:blipFill>
        <p:spPr>
          <a:xfrm>
            <a:off x="10188379" y="3082983"/>
            <a:ext cx="1134097" cy="318343"/>
          </a:xfrm>
          <a:prstGeom prst="rect">
            <a:avLst/>
          </a:prstGeom>
        </p:spPr>
      </p:pic>
      <p:pic>
        <p:nvPicPr>
          <p:cNvPr id="8" name="Picture 7">
            <a:extLst>
              <a:ext uri="{FF2B5EF4-FFF2-40B4-BE49-F238E27FC236}">
                <a16:creationId xmlns:a16="http://schemas.microsoft.com/office/drawing/2014/main" id="{0E77BEFB-94C6-E5C0-F36A-4E334E84E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667" y="3108676"/>
            <a:ext cx="1009138" cy="292650"/>
          </a:xfrm>
          <a:prstGeom prst="rect">
            <a:avLst/>
          </a:prstGeom>
        </p:spPr>
      </p:pic>
      <p:pic>
        <p:nvPicPr>
          <p:cNvPr id="11" name="Picture 10">
            <a:extLst>
              <a:ext uri="{FF2B5EF4-FFF2-40B4-BE49-F238E27FC236}">
                <a16:creationId xmlns:a16="http://schemas.microsoft.com/office/drawing/2014/main" id="{F4213EAC-EB38-04C2-12A5-DF8632F883E1}"/>
              </a:ext>
            </a:extLst>
          </p:cNvPr>
          <p:cNvPicPr>
            <a:picLocks noChangeAspect="1"/>
          </p:cNvPicPr>
          <p:nvPr/>
        </p:nvPicPr>
        <p:blipFill>
          <a:blip r:embed="rId5">
            <a:extLst>
              <a:ext uri="{28A0092B-C50C-407E-A947-70E740481C1C}">
                <a14:useLocalDpi xmlns:a14="http://schemas.microsoft.com/office/drawing/2010/main" val="0"/>
              </a:ext>
            </a:extLst>
          </a:blip>
          <a:srcRect l="7880" t="14298" r="8714" b="19109"/>
          <a:stretch/>
        </p:blipFill>
        <p:spPr>
          <a:xfrm>
            <a:off x="9181223" y="3040032"/>
            <a:ext cx="879324" cy="361294"/>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noProof="0" dirty="0"/>
              <a:t>Multi-scale Morphological Decomposition</a:t>
            </a:r>
          </a:p>
          <a:p>
            <a:endParaRPr lang="en-GB" sz="1200" dirty="0"/>
          </a:p>
          <a:p>
            <a:endParaRPr lang="en-GB" sz="1200" noProof="0" dirty="0"/>
          </a:p>
          <a:p>
            <a:endParaRPr lang="en-GB" sz="1200" dirty="0"/>
          </a:p>
          <a:p>
            <a:endParaRPr lang="en-GB" sz="1200" noProof="0" dirty="0"/>
          </a:p>
          <a:p>
            <a:endParaRPr lang="en-GB" sz="1200" dirty="0"/>
          </a:p>
          <a:p>
            <a:endParaRPr lang="en-GB" sz="1200" noProof="0" dirty="0"/>
          </a:p>
        </p:txBody>
      </p:sp>
      <mc:AlternateContent xmlns:mc="http://schemas.openxmlformats.org/markup-compatibility/2006" xmlns:a14="http://schemas.microsoft.com/office/drawing/2010/main">
        <mc:Choice Requires="a14">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noProof="0" dirty="0"/>
                  <a:t>Morphological Operations</a:t>
                </a:r>
              </a:p>
              <a:p>
                <a:pPr marL="171450" indent="-171450">
                  <a:buFont typeface="Wingdings" panose="05000000000000000000" pitchFamily="2" charset="2"/>
                  <a:buChar char="§"/>
                </a:pPr>
                <a:r>
                  <a:rPr lang="en-US" sz="1200" noProof="0" dirty="0"/>
                  <a:t>The key element of morphological operations is the structuring element (SE).</a:t>
                </a:r>
              </a:p>
              <a:p>
                <a:pPr marL="171450" indent="-171450">
                  <a:buFont typeface="Wingdings" panose="05000000000000000000" pitchFamily="2" charset="2"/>
                  <a:buChar char="§"/>
                </a:pPr>
                <a:r>
                  <a:rPr lang="en-US" sz="1200" noProof="0" dirty="0"/>
                  <a:t>The shape and size of SE determine the outcome of the morphological operation.</a:t>
                </a:r>
              </a:p>
              <a:p>
                <a:pPr marL="171450" indent="-171450">
                  <a:buFont typeface="Wingdings" panose="05000000000000000000" pitchFamily="2" charset="2"/>
                  <a:buChar char="§"/>
                </a:pPr>
                <a:r>
                  <a:rPr lang="en-US" sz="1200" noProof="0" dirty="0"/>
                  <a:t>MMF relies on 2 basic morphological operations (dilation &amp; erosion) and compound operations involving the two.</a:t>
                </a:r>
              </a:p>
              <a:p>
                <a:pPr marL="0" marR="0" lvl="0" indent="0" algn="ctr" defTabSz="914400" rtl="0" eaLnBrk="1" fontAlgn="auto" latinLnBrk="0" hangingPunct="1">
                  <a:lnSpc>
                    <a:spcPct val="90000"/>
                  </a:lnSpc>
                  <a:spcBef>
                    <a:spcPts val="1000"/>
                  </a:spcBef>
                  <a:spcAft>
                    <a:spcPts val="0"/>
                  </a:spcAft>
                  <a:buClr>
                    <a:srgbClr val="3C3C3C"/>
                  </a:buClr>
                  <a:buSzTx/>
                  <a:buFontTx/>
                  <a:buNone/>
                  <a:tabLst/>
                  <a:defRPr/>
                </a:pPr>
                <a:r>
                  <a:rPr kumimoji="0" lang="en-US" sz="1200" b="1" i="0" u="none" strike="noStrike" kern="1200" cap="none" spc="0" normalizeH="0" baseline="0" noProof="0" dirty="0">
                    <a:ln>
                      <a:noFill/>
                    </a:ln>
                    <a:solidFill>
                      <a:srgbClr val="3C3C3C"/>
                    </a:solidFill>
                    <a:effectLst/>
                    <a:uLnTx/>
                    <a:uFillTx/>
                    <a:ea typeface="Open Sans" panose="020B0606030504020204" pitchFamily="34" charset="0"/>
                  </a:rPr>
                  <a:t>Dilation: </a:t>
                </a:r>
                <a14:m>
                  <m:oMath xmlns:m="http://schemas.openxmlformats.org/officeDocument/2006/math">
                    <m:d>
                      <m:dPr>
                        <m:ctrlP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rPr>
                          <m:t>𝐹</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𝑆</m:t>
                        </m:r>
                      </m:e>
                    </m:d>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rPr>
                          <m:t>𝑛</m:t>
                        </m:r>
                      </m:e>
                    </m:d>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m:t>
                    </m:r>
                    <m:r>
                      <m:rPr>
                        <m:sty m:val="p"/>
                      </m:rPr>
                      <a:rPr kumimoji="0" lang="en-US" sz="1200" b="0" i="0" u="none" strike="noStrike" kern="1200" cap="none" spc="0" normalizeH="0" baseline="0" noProof="0" smtClean="0">
                        <a:ln>
                          <a:noFill/>
                        </a:ln>
                        <a:solidFill>
                          <a:srgbClr val="3C3C3C"/>
                        </a:solidFill>
                        <a:effectLst/>
                        <a:uLnTx/>
                        <a:uFillTx/>
                        <a:latin typeface="Cambria Math" panose="02040503050406030204" pitchFamily="18" charset="0"/>
                        <a:cs typeface="+mn-cs"/>
                      </a:rPr>
                      <m:t>max</m:t>
                    </m:r>
                    <m:r>
                      <a:rPr kumimoji="0" lang="en-US" sz="1200" b="0" i="0" u="none" strike="noStrike" kern="1200" cap="none" spc="0" normalizeH="0" baseline="0" noProof="0" smtClean="0">
                        <a:ln>
                          <a:noFill/>
                        </a:ln>
                        <a:solidFill>
                          <a:srgbClr val="3C3C3C"/>
                        </a:solidFill>
                        <a:effectLst/>
                        <a:uLnTx/>
                        <a:uFillTx/>
                        <a:latin typeface="Cambria Math" panose="02040503050406030204" pitchFamily="18" charset="0"/>
                        <a:cs typeface="+mn-cs"/>
                      </a:rPr>
                      <m:t> </m:t>
                    </m:r>
                    <m:d>
                      <m:dPr>
                        <m:begChr m:val="["/>
                        <m:endChr m:val="]"/>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𝐹</m:t>
                        </m:r>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𝑛</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𝑚</m:t>
                            </m:r>
                          </m:e>
                        </m:d>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𝑆</m:t>
                        </m:r>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𝑚</m:t>
                            </m:r>
                          </m:e>
                        </m:d>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 </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rPr>
                          <m:t>| </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𝑛</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𝑃</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 (</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𝑛</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𝑚</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𝑄</m:t>
                        </m:r>
                      </m:e>
                    </m:d>
                  </m:oMath>
                </a14:m>
                <a:endParaRPr kumimoji="0" lang="en-US" sz="1200" b="0" i="0" u="none" strike="noStrike" kern="1200" cap="none" spc="0" normalizeH="0" baseline="0" noProof="0" dirty="0">
                  <a:ln>
                    <a:noFill/>
                  </a:ln>
                  <a:solidFill>
                    <a:srgbClr val="3C3C3C"/>
                  </a:solidFill>
                  <a:effectLst/>
                  <a:uLnTx/>
                  <a:uFillTx/>
                  <a:latin typeface="Arial Narrow" panose="020B0606020202030204" pitchFamily="34" charset="0"/>
                  <a:cs typeface="+mn-cs"/>
                  <a:sym typeface="Symbol" panose="05050102010706020507" pitchFamily="18" charset="2"/>
                </a:endParaRPr>
              </a:p>
              <a:p>
                <a:pPr marL="0" marR="0" lvl="0" indent="0" algn="ctr" defTabSz="914400" rtl="0" eaLnBrk="1" fontAlgn="auto" latinLnBrk="0" hangingPunct="1">
                  <a:lnSpc>
                    <a:spcPct val="90000"/>
                  </a:lnSpc>
                  <a:spcBef>
                    <a:spcPts val="1000"/>
                  </a:spcBef>
                  <a:spcAft>
                    <a:spcPts val="0"/>
                  </a:spcAft>
                  <a:buClr>
                    <a:srgbClr val="3C3C3C"/>
                  </a:buClr>
                  <a:buSzTx/>
                  <a:buFontTx/>
                  <a:buNone/>
                  <a:tabLst/>
                  <a:defRPr/>
                </a:pPr>
                <a:r>
                  <a:rPr kumimoji="0" lang="en-US" sz="1200" b="1" i="0" u="none" strike="noStrike" kern="1200" cap="none" spc="0" normalizeH="0" baseline="0" noProof="0" dirty="0">
                    <a:ln>
                      <a:noFill/>
                    </a:ln>
                    <a:solidFill>
                      <a:srgbClr val="3C3C3C"/>
                    </a:solidFill>
                    <a:effectLst/>
                    <a:uLnTx/>
                    <a:uFillTx/>
                    <a:ea typeface="Open Sans" panose="020B0606030504020204" pitchFamily="34" charset="0"/>
                  </a:rPr>
                  <a:t>Erosion:</a:t>
                </a:r>
                <a:r>
                  <a:rPr kumimoji="0" lang="en-US" sz="1200" b="1" i="0" u="none" strike="noStrike" kern="1200" cap="none" spc="0" normalizeH="0" baseline="0" noProof="0" dirty="0">
                    <a:ln>
                      <a:noFill/>
                    </a:ln>
                    <a:solidFill>
                      <a:srgbClr val="3C3C3C"/>
                    </a:solidFill>
                    <a:effectLst/>
                    <a:uLnTx/>
                    <a:uFillTx/>
                    <a:latin typeface="Arial Narrow" panose="020B0606020202030204" pitchFamily="34" charset="0"/>
                    <a:ea typeface="Open Sans" panose="020B0606030504020204" pitchFamily="34" charset="0"/>
                    <a:cs typeface="Open Sans" panose="020B0606030504020204" pitchFamily="34" charset="0"/>
                  </a:rPr>
                  <a:t> </a:t>
                </a:r>
                <a14:m>
                  <m:oMath xmlns:m="http://schemas.openxmlformats.org/officeDocument/2006/math">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𝐹</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𝑆</m:t>
                        </m:r>
                      </m:e>
                    </m:d>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𝑛</m:t>
                        </m:r>
                      </m:e>
                    </m:d>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m:t>
                    </m:r>
                    <m:r>
                      <m:rPr>
                        <m:sty m:val="p"/>
                      </m:rPr>
                      <a:rPr kumimoji="0" lang="en-US" sz="1200" b="0" i="0" u="none" strike="noStrike" kern="1200" cap="none" spc="0" normalizeH="0" baseline="0" noProof="0" smtClean="0">
                        <a:ln>
                          <a:noFill/>
                        </a:ln>
                        <a:solidFill>
                          <a:srgbClr val="3C3C3C"/>
                        </a:solidFill>
                        <a:effectLst/>
                        <a:uLnTx/>
                        <a:uFillTx/>
                        <a:latin typeface="Cambria Math" panose="02040503050406030204" pitchFamily="18" charset="0"/>
                        <a:cs typeface="+mn-cs"/>
                      </a:rPr>
                      <m:t>min</m:t>
                    </m:r>
                    <m:r>
                      <a:rPr kumimoji="0" lang="en-US" sz="1200" b="0" i="0" u="none" strike="noStrike" kern="1200" cap="none" spc="0" normalizeH="0" baseline="0" noProof="0" smtClean="0">
                        <a:ln>
                          <a:noFill/>
                        </a:ln>
                        <a:solidFill>
                          <a:srgbClr val="3C3C3C"/>
                        </a:solidFill>
                        <a:effectLst/>
                        <a:uLnTx/>
                        <a:uFillTx/>
                        <a:latin typeface="Cambria Math" panose="02040503050406030204" pitchFamily="18" charset="0"/>
                        <a:cs typeface="+mn-cs"/>
                      </a:rPr>
                      <m:t> </m:t>
                    </m:r>
                    <m:d>
                      <m:dPr>
                        <m:begChr m:val="["/>
                        <m:endChr m:val="]"/>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𝐹</m:t>
                        </m:r>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𝑛</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𝑚</m:t>
                            </m:r>
                          </m:e>
                        </m:d>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rPr>
                          <m:t>𝑆</m:t>
                        </m:r>
                        <m:d>
                          <m:dPr>
                            <m:ctrlP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ctrlPr>
                          </m:dPr>
                          <m:e>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𝑚</m:t>
                            </m:r>
                          </m:e>
                        </m:d>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 | </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𝑛</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𝑃</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 (</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𝑛</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smtClean="0">
                            <a:ln>
                              <a:noFill/>
                            </a:ln>
                            <a:solidFill>
                              <a:srgbClr val="3C3C3C"/>
                            </a:solidFill>
                            <a:effectLst/>
                            <a:uLnTx/>
                            <a:uFillTx/>
                            <a:latin typeface="Cambria Math" panose="02040503050406030204" pitchFamily="18" charset="0"/>
                            <a:cs typeface="+mn-cs"/>
                            <a:sym typeface="Symbol" panose="05050102010706020507" pitchFamily="18" charset="2"/>
                          </a:rPr>
                          <m:t>𝑚</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m:t>
                        </m:r>
                        <m:r>
                          <a:rPr kumimoji="0" lang="en-US" sz="1200" b="0" i="1" u="none" strike="noStrike" kern="1200" cap="none" spc="0" normalizeH="0" baseline="0" noProof="0">
                            <a:ln>
                              <a:noFill/>
                            </a:ln>
                            <a:solidFill>
                              <a:srgbClr val="3C3C3C"/>
                            </a:solidFill>
                            <a:effectLst/>
                            <a:uLnTx/>
                            <a:uFillTx/>
                            <a:latin typeface="Cambria Math" panose="02040503050406030204" pitchFamily="18" charset="0"/>
                            <a:cs typeface="+mn-cs"/>
                            <a:sym typeface="Symbol" panose="05050102010706020507" pitchFamily="18" charset="2"/>
                          </a:rPr>
                          <m:t>𝑄</m:t>
                        </m:r>
                      </m:e>
                    </m:d>
                  </m:oMath>
                </a14:m>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
                </a:pPr>
                <a:endParaRPr lang="en-US" sz="1200" noProof="0" dirty="0"/>
              </a:p>
            </p:txBody>
          </p:sp>
        </mc:Choice>
        <mc:Fallback xmlns="">
          <p:sp>
            <p:nvSpPr>
              <p:cNvPr id="20" name="TextBox 3">
                <a:extLst>
                  <a:ext uri="{FF2B5EF4-FFF2-40B4-BE49-F238E27FC236}">
                    <a16:creationId xmlns:a16="http://schemas.microsoft.com/office/drawing/2014/main" id="{1E89CD43-FF80-3593-7026-BDF338BBFF94}"/>
                  </a:ext>
                </a:extLst>
              </p:cNvPr>
              <p:cNvSpPr txBox="1">
                <a:spLocks noRot="1" noChangeAspect="1" noMove="1" noResize="1" noEditPoints="1" noAdjustHandles="1" noChangeArrowheads="1" noChangeShapeType="1" noTextEdit="1"/>
              </p:cNvSpPr>
              <p:nvPr/>
            </p:nvSpPr>
            <p:spPr>
              <a:xfrm>
                <a:off x="4196999" y="1549110"/>
                <a:ext cx="3798000" cy="4985980"/>
              </a:xfrm>
              <a:prstGeom prst="rect">
                <a:avLst/>
              </a:prstGeom>
              <a:blipFill>
                <a:blip r:embed="rId2"/>
                <a:stretch>
                  <a:fillRect l="-2404" t="-1100" r="-2404"/>
                </a:stretch>
              </a:blipFill>
            </p:spPr>
            <p:txBody>
              <a:bodyPr/>
              <a:lstStyle/>
              <a:p>
                <a:r>
                  <a:rPr lang="en-US">
                    <a:noFill/>
                  </a:rPr>
                  <a:t> </a:t>
                </a:r>
              </a:p>
            </p:txBody>
          </p:sp>
        </mc:Fallback>
      </mc:AlternateContent>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Mathematical Morphological Filtering with a Self-adaptive Reconstruction Technique and Application to Local Seismic Data</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180693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Wingdings" panose="05000000000000000000" pitchFamily="2" charset="2"/>
              <a:buChar char="§"/>
            </a:pPr>
            <a:r>
              <a:rPr lang="en-US" sz="1200" noProof="0" dirty="0"/>
              <a:t>Mathematical morphological filtering (MMF) is a less known method of noise suppression.</a:t>
            </a:r>
          </a:p>
          <a:p>
            <a:pPr marL="171450" indent="-171450">
              <a:buFont typeface="Wingdings" panose="05000000000000000000" pitchFamily="2" charset="2"/>
              <a:buChar char="§"/>
            </a:pPr>
            <a:r>
              <a:rPr lang="en-US" sz="1200" noProof="0" dirty="0"/>
              <a:t>It stems from the branch of mathematics referred to as mathematical morphology, which is based on set-theoretic concepts.</a:t>
            </a:r>
          </a:p>
          <a:p>
            <a:pPr marL="171450" indent="-171450">
              <a:buFont typeface="Wingdings" panose="05000000000000000000" pitchFamily="2" charset="2"/>
              <a:buChar char="§"/>
            </a:pPr>
            <a:r>
              <a:rPr lang="en-US" sz="1200" noProof="0" dirty="0"/>
              <a:t>In contrast to frequency filtering (FF), which operates on frequency information and hence requires Fourier transforms, MMF leverages waveform shape and works entirely in the time domain.</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Rigobert Tibi</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6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ACKNOWLEDGMENTS: Sandia National Laboratories is a </a:t>
            </a:r>
            <a:r>
              <a:rPr lang="en-US" sz="800" noProof="0" dirty="0" err="1">
                <a:solidFill>
                  <a:schemeClr val="bg1">
                    <a:lumMod val="65000"/>
                  </a:schemeClr>
                </a:solidFill>
              </a:rPr>
              <a:t>multimission</a:t>
            </a:r>
            <a:r>
              <a:rPr lang="en-US" sz="800" noProof="0" dirty="0">
                <a:solidFill>
                  <a:schemeClr val="bg1">
                    <a:lumMod val="65000"/>
                  </a:schemeClr>
                </a:solidFill>
              </a:rPr>
              <a:t> laboratory managed and operated by National Technology and Engineering Solutions of Sandia, LLC, a wholly owned subsidiary of Honeywell International, Inc., for the U.S. Department of Energy’s National Nuclear Security Administration under contract DE-NA-0003525. The views expressed here do not necessarily reflect the views of the United States Government, the United States Department of Energy. This research was funded by the National Nuclear Security Administration, Defense Nuclear Nonproliferation Research and Development (NNSA DNN R&amp;D).</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(continued)</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690570"/>
            <a:ext cx="701041" cy="369332"/>
          </a:xfrm>
          <a:prstGeom prst="rect">
            <a:avLst/>
          </a:prstGeom>
        </p:spPr>
        <p:txBody>
          <a:bodyPr lIns="0" tIns="0" rIns="0" bIns="0" anchor="b"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endParaRPr lang="en-GB" sz="1050" b="1" noProof="0" dirty="0">
              <a:solidFill>
                <a:srgbClr val="1B3B65"/>
              </a:solidFill>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P3.5-177</a:t>
            </a:r>
          </a:p>
        </p:txBody>
      </p:sp>
      <p:pic>
        <p:nvPicPr>
          <p:cNvPr id="3" name="Picture 2">
            <a:extLst>
              <a:ext uri="{FF2B5EF4-FFF2-40B4-BE49-F238E27FC236}">
                <a16:creationId xmlns:a16="http://schemas.microsoft.com/office/drawing/2014/main" id="{3531EB2A-DC55-5E0F-7031-2864E578E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2463" y="6395868"/>
            <a:ext cx="1161876" cy="336944"/>
          </a:xfrm>
          <a:prstGeom prst="rect">
            <a:avLst/>
          </a:prstGeom>
        </p:spPr>
      </p:pic>
      <p:pic>
        <p:nvPicPr>
          <p:cNvPr id="4" name="Picture 3">
            <a:extLst>
              <a:ext uri="{FF2B5EF4-FFF2-40B4-BE49-F238E27FC236}">
                <a16:creationId xmlns:a16="http://schemas.microsoft.com/office/drawing/2014/main" id="{86D07222-3E19-C126-3642-01609A011C6D}"/>
              </a:ext>
            </a:extLst>
          </p:cNvPr>
          <p:cNvPicPr>
            <a:picLocks noChangeAspect="1"/>
          </p:cNvPicPr>
          <p:nvPr/>
        </p:nvPicPr>
        <p:blipFill>
          <a:blip r:embed="rId4">
            <a:extLst>
              <a:ext uri="{28A0092B-C50C-407E-A947-70E740481C1C}">
                <a14:useLocalDpi xmlns:a14="http://schemas.microsoft.com/office/drawing/2010/main" val="0"/>
              </a:ext>
            </a:extLst>
          </a:blip>
          <a:srcRect l="7880" t="14298" r="8714" b="19109"/>
          <a:stretch/>
        </p:blipFill>
        <p:spPr>
          <a:xfrm>
            <a:off x="9669175" y="6287526"/>
            <a:ext cx="1083745" cy="445286"/>
          </a:xfrm>
          <a:prstGeom prst="rect">
            <a:avLst/>
          </a:prstGeom>
        </p:spPr>
      </p:pic>
      <p:sp>
        <p:nvSpPr>
          <p:cNvPr id="5" name="TextBox 3">
            <a:extLst>
              <a:ext uri="{FF2B5EF4-FFF2-40B4-BE49-F238E27FC236}">
                <a16:creationId xmlns:a16="http://schemas.microsoft.com/office/drawing/2014/main" id="{D02EF37F-6BE7-A1F7-9943-F778FF5A02D9}"/>
              </a:ext>
            </a:extLst>
          </p:cNvPr>
          <p:cNvSpPr txBox="1"/>
          <p:nvPr/>
        </p:nvSpPr>
        <p:spPr>
          <a:xfrm>
            <a:off x="160017" y="320282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Objectives</a:t>
            </a:r>
          </a:p>
        </p:txBody>
      </p:sp>
      <p:sp>
        <p:nvSpPr>
          <p:cNvPr id="6" name="TextBox 3">
            <a:extLst>
              <a:ext uri="{FF2B5EF4-FFF2-40B4-BE49-F238E27FC236}">
                <a16:creationId xmlns:a16="http://schemas.microsoft.com/office/drawing/2014/main" id="{8ED1DB71-8D4D-5C17-8372-345369A78C5B}"/>
              </a:ext>
            </a:extLst>
          </p:cNvPr>
          <p:cNvSpPr txBox="1"/>
          <p:nvPr/>
        </p:nvSpPr>
        <p:spPr>
          <a:xfrm>
            <a:off x="141925" y="4481714"/>
            <a:ext cx="3798000" cy="191415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sz="1200" noProof="0" dirty="0"/>
          </a:p>
        </p:txBody>
      </p:sp>
      <p:graphicFrame>
        <p:nvGraphicFramePr>
          <p:cNvPr id="9" name="Table 8">
            <a:extLst>
              <a:ext uri="{FF2B5EF4-FFF2-40B4-BE49-F238E27FC236}">
                <a16:creationId xmlns:a16="http://schemas.microsoft.com/office/drawing/2014/main" id="{21CC7F5E-347C-685A-905A-AE2934C19E4C}"/>
              </a:ext>
            </a:extLst>
          </p:cNvPr>
          <p:cNvGraphicFramePr>
            <a:graphicFrameLocks noGrp="1"/>
          </p:cNvGraphicFramePr>
          <p:nvPr>
            <p:extLst>
              <p:ext uri="{D42A27DB-BD31-4B8C-83A1-F6EECF244321}">
                <p14:modId xmlns:p14="http://schemas.microsoft.com/office/powerpoint/2010/main" val="44263145"/>
              </p:ext>
            </p:extLst>
          </p:nvPr>
        </p:nvGraphicFramePr>
        <p:xfrm>
          <a:off x="169064" y="3572000"/>
          <a:ext cx="3770862" cy="2015406"/>
        </p:xfrm>
        <a:graphic>
          <a:graphicData uri="http://schemas.openxmlformats.org/drawingml/2006/table">
            <a:tbl>
              <a:tblPr firstRow="1" bandRow="1">
                <a:tableStyleId>{5C22544A-7EE6-4342-B048-85BDC9FD1C3A}</a:tableStyleId>
              </a:tblPr>
              <a:tblGrid>
                <a:gridCol w="1885431">
                  <a:extLst>
                    <a:ext uri="{9D8B030D-6E8A-4147-A177-3AD203B41FA5}">
                      <a16:colId xmlns:a16="http://schemas.microsoft.com/office/drawing/2014/main" val="1491095760"/>
                    </a:ext>
                  </a:extLst>
                </a:gridCol>
                <a:gridCol w="1885431">
                  <a:extLst>
                    <a:ext uri="{9D8B030D-6E8A-4147-A177-3AD203B41FA5}">
                      <a16:colId xmlns:a16="http://schemas.microsoft.com/office/drawing/2014/main" val="2774932370"/>
                    </a:ext>
                  </a:extLst>
                </a:gridCol>
              </a:tblGrid>
              <a:tr h="248663">
                <a:tc>
                  <a:txBody>
                    <a:bodyPr/>
                    <a:lstStyle/>
                    <a:p>
                      <a:pPr algn="ctr"/>
                      <a:r>
                        <a:rPr lang="en-US" sz="900" dirty="0">
                          <a:latin typeface="Arial" panose="020B0604020202020204" pitchFamily="34" charset="0"/>
                          <a:cs typeface="Arial" panose="020B0604020202020204" pitchFamily="34" charset="0"/>
                        </a:rPr>
                        <a:t>Noise Suppression Method</a:t>
                      </a:r>
                    </a:p>
                  </a:txBody>
                  <a:tcPr/>
                </a:tc>
                <a:tc>
                  <a:txBody>
                    <a:bodyPr/>
                    <a:lstStyle/>
                    <a:p>
                      <a:pPr algn="ctr"/>
                      <a:r>
                        <a:rPr lang="en-US" sz="900" dirty="0">
                          <a:latin typeface="Arial" panose="020B0604020202020204" pitchFamily="34" charset="0"/>
                          <a:cs typeface="Arial" panose="020B0604020202020204" pitchFamily="34" charset="0"/>
                        </a:rPr>
                        <a:t>Drawbacks</a:t>
                      </a:r>
                    </a:p>
                  </a:txBody>
                  <a:tcPr/>
                </a:tc>
                <a:extLst>
                  <a:ext uri="{0D108BD9-81ED-4DB2-BD59-A6C34878D82A}">
                    <a16:rowId xmlns:a16="http://schemas.microsoft.com/office/drawing/2014/main" val="2998631410"/>
                  </a:ext>
                </a:extLst>
              </a:tr>
              <a:tr h="674942">
                <a:tc>
                  <a:txBody>
                    <a:bodyPr/>
                    <a:lstStyle/>
                    <a:p>
                      <a:pPr algn="just"/>
                      <a:r>
                        <a:rPr lang="en-US" sz="900" dirty="0">
                          <a:latin typeface="Arial" panose="020B0604020202020204" pitchFamily="34" charset="0"/>
                          <a:cs typeface="Arial" panose="020B0604020202020204" pitchFamily="34" charset="0"/>
                        </a:rPr>
                        <a:t>Frequency filtering</a:t>
                      </a:r>
                    </a:p>
                  </a:txBody>
                  <a:tcPr/>
                </a:tc>
                <a:tc>
                  <a:txBody>
                    <a:bodyPr/>
                    <a:lstStyle/>
                    <a:p>
                      <a:pPr algn="just"/>
                      <a:r>
                        <a:rPr lang="en-US" sz="900" dirty="0">
                          <a:latin typeface="Arial" panose="020B0604020202020204" pitchFamily="34" charset="0"/>
                          <a:cs typeface="Arial" panose="020B0604020202020204" pitchFamily="34" charset="0"/>
                        </a:rPr>
                        <a:t>Inadequate when signal and noise share the same frequency band; causes significant distortion in amplitudes</a:t>
                      </a:r>
                    </a:p>
                  </a:txBody>
                  <a:tcPr/>
                </a:tc>
                <a:extLst>
                  <a:ext uri="{0D108BD9-81ED-4DB2-BD59-A6C34878D82A}">
                    <a16:rowId xmlns:a16="http://schemas.microsoft.com/office/drawing/2014/main" val="2119487672"/>
                  </a:ext>
                </a:extLst>
              </a:tr>
              <a:tr h="558952">
                <a:tc>
                  <a:txBody>
                    <a:bodyPr/>
                    <a:lstStyle/>
                    <a:p>
                      <a:pPr algn="just"/>
                      <a:r>
                        <a:rPr lang="en-US" sz="900" dirty="0">
                          <a:latin typeface="Arial" panose="020B0604020202020204" pitchFamily="34" charset="0"/>
                          <a:cs typeface="Arial" panose="020B0604020202020204" pitchFamily="34" charset="0"/>
                        </a:rPr>
                        <a:t>Machine learning denoising</a:t>
                      </a:r>
                    </a:p>
                  </a:txBody>
                  <a:tcPr/>
                </a:tc>
                <a:tc>
                  <a:txBody>
                    <a:bodyPr/>
                    <a:lstStyle/>
                    <a:p>
                      <a:pPr algn="just"/>
                      <a:r>
                        <a:rPr lang="en-US" sz="900" dirty="0">
                          <a:latin typeface="Arial" panose="020B0604020202020204" pitchFamily="34" charset="0"/>
                          <a:cs typeface="Arial" panose="020B0604020202020204" pitchFamily="34" charset="0"/>
                        </a:rPr>
                        <a:t>Requires pre-trained model for the region of interest, which necessitates a lot of resources</a:t>
                      </a:r>
                    </a:p>
                  </a:txBody>
                  <a:tcPr/>
                </a:tc>
                <a:extLst>
                  <a:ext uri="{0D108BD9-81ED-4DB2-BD59-A6C34878D82A}">
                    <a16:rowId xmlns:a16="http://schemas.microsoft.com/office/drawing/2014/main" val="470059004"/>
                  </a:ext>
                </a:extLst>
              </a:tr>
              <a:tr h="532849">
                <a:tc>
                  <a:txBody>
                    <a:bodyPr/>
                    <a:lstStyle/>
                    <a:p>
                      <a:pPr algn="just"/>
                      <a:r>
                        <a:rPr lang="en-US" sz="900" dirty="0">
                          <a:latin typeface="Arial" panose="020B0604020202020204" pitchFamily="34" charset="0"/>
                          <a:cs typeface="Arial" panose="020B0604020202020204" pitchFamily="34" charset="0"/>
                        </a:rPr>
                        <a:t>Wavelet-based thresholding</a:t>
                      </a:r>
                    </a:p>
                  </a:txBody>
                  <a:tcPr/>
                </a:tc>
                <a:tc>
                  <a:txBody>
                    <a:bodyPr/>
                    <a:lstStyle/>
                    <a:p>
                      <a:pPr algn="just"/>
                      <a:r>
                        <a:rPr lang="en-US" sz="900" dirty="0">
                          <a:latin typeface="Arial" panose="020B0604020202020204" pitchFamily="34" charset="0"/>
                          <a:cs typeface="Arial" panose="020B0604020202020204" pitchFamily="34" charset="0"/>
                        </a:rPr>
                        <a:t>Causes significant distortion in amplitudes; can introduce artefacts in the waveforms</a:t>
                      </a:r>
                    </a:p>
                  </a:txBody>
                  <a:tcPr/>
                </a:tc>
                <a:extLst>
                  <a:ext uri="{0D108BD9-81ED-4DB2-BD59-A6C34878D82A}">
                    <a16:rowId xmlns:a16="http://schemas.microsoft.com/office/drawing/2014/main" val="3779126402"/>
                  </a:ext>
                </a:extLst>
              </a:tr>
            </a:tbl>
          </a:graphicData>
        </a:graphic>
      </p:graphicFrame>
      <p:sp>
        <p:nvSpPr>
          <p:cNvPr id="10" name="TextBox 9">
            <a:extLst>
              <a:ext uri="{FF2B5EF4-FFF2-40B4-BE49-F238E27FC236}">
                <a16:creationId xmlns:a16="http://schemas.microsoft.com/office/drawing/2014/main" id="{0D5AAE5E-F4BB-2F04-2CFC-AA8927BE5925}"/>
              </a:ext>
            </a:extLst>
          </p:cNvPr>
          <p:cNvSpPr txBox="1"/>
          <p:nvPr/>
        </p:nvSpPr>
        <p:spPr>
          <a:xfrm>
            <a:off x="61916" y="5587407"/>
            <a:ext cx="3958017" cy="830997"/>
          </a:xfrm>
          <a:prstGeom prst="rect">
            <a:avLst/>
          </a:prstGeom>
          <a:noFill/>
        </p:spPr>
        <p:txBody>
          <a:bodyPr wrap="square">
            <a:spAutoFit/>
          </a:bodyPr>
          <a:lstStyle/>
          <a:p>
            <a:pPr marL="171450" indent="-1714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The purpose of this work is to improve signals from local-distance events (both earthquakes and explosions) and avoid issues associated with other noise suppression methods.</a:t>
            </a:r>
          </a:p>
        </p:txBody>
      </p:sp>
      <p:pic>
        <p:nvPicPr>
          <p:cNvPr id="13" name="Picture 12">
            <a:extLst>
              <a:ext uri="{FF2B5EF4-FFF2-40B4-BE49-F238E27FC236}">
                <a16:creationId xmlns:a16="http://schemas.microsoft.com/office/drawing/2014/main" id="{1ABD5BCD-4EA3-3240-143A-755CBB778FBE}"/>
              </a:ext>
            </a:extLst>
          </p:cNvPr>
          <p:cNvPicPr>
            <a:picLocks noChangeAspect="1"/>
          </p:cNvPicPr>
          <p:nvPr/>
        </p:nvPicPr>
        <p:blipFill rotWithShape="1">
          <a:blip r:embed="rId5">
            <a:extLst>
              <a:ext uri="{28A0092B-C50C-407E-A947-70E740481C1C}">
                <a14:useLocalDpi xmlns:a14="http://schemas.microsoft.com/office/drawing/2010/main" val="0"/>
              </a:ext>
            </a:extLst>
          </a:blip>
          <a:srcRect l="26724" t="30038" r="28276" b="32567"/>
          <a:stretch/>
        </p:blipFill>
        <p:spPr>
          <a:xfrm>
            <a:off x="4755637" y="3998583"/>
            <a:ext cx="2170457" cy="1014543"/>
          </a:xfrm>
          <a:prstGeom prst="rect">
            <a:avLst/>
          </a:prstGeom>
        </p:spPr>
      </p:pic>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FDA318D1-0D28-64A3-25F4-444CCD951FC6}"/>
                  </a:ext>
                </a:extLst>
              </p:cNvPr>
              <p:cNvSpPr txBox="1">
                <a:spLocks/>
              </p:cNvSpPr>
              <p:nvPr/>
            </p:nvSpPr>
            <p:spPr>
              <a:xfrm>
                <a:off x="4122261" y="5039258"/>
                <a:ext cx="2184430" cy="1495832"/>
              </a:xfrm>
              <a:prstGeom prst="rect">
                <a:avLst/>
              </a:prstGeom>
            </p:spPr>
            <p:txBody>
              <a:bodyPr>
                <a:no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4" defTabSz="4462084" fontAlgn="base">
                  <a:spcBef>
                    <a:spcPct val="0"/>
                  </a:spcBef>
                  <a:spcAft>
                    <a:spcPct val="0"/>
                  </a:spcAft>
                  <a:defRPr/>
                </a:pPr>
                <a:r>
                  <a:rPr lang="en-US" sz="1200" dirty="0">
                    <a:latin typeface="Arial" panose="020B0604020202020204" pitchFamily="34" charset="0"/>
                    <a:cs typeface="Arial" panose="020B0604020202020204" pitchFamily="34" charset="0"/>
                  </a:rPr>
                  <a:t>The selected SEs are symmetric elliptical, with the general form:  </a:t>
                </a:r>
                <a14:m>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panose="02040503050406030204" pitchFamily="18" charset="0"/>
                          </a:rPr>
                          <m:t>𝑆</m:t>
                        </m:r>
                      </m:e>
                      <m:sub>
                        <m:d>
                          <m:dPr>
                            <m:ctrlPr>
                              <a:rPr lang="en-US" sz="1200" i="1" smtClean="0">
                                <a:latin typeface="Cambria Math" panose="02040503050406030204" pitchFamily="18" charset="0"/>
                              </a:rPr>
                            </m:ctrlPr>
                          </m:dPr>
                          <m:e>
                            <m:r>
                              <a:rPr lang="en-US" sz="1200" i="1" smtClean="0">
                                <a:latin typeface="Cambria Math" panose="02040503050406030204" pitchFamily="18" charset="0"/>
                              </a:rPr>
                              <m:t>𝐴</m:t>
                            </m:r>
                            <m:r>
                              <a:rPr lang="en-US" sz="1200" i="1" smtClean="0">
                                <a:latin typeface="Cambria Math" panose="02040503050406030204" pitchFamily="18" charset="0"/>
                              </a:rPr>
                              <m:t>,</m:t>
                            </m:r>
                            <m:r>
                              <a:rPr lang="en-US" sz="1200" i="1" smtClean="0">
                                <a:latin typeface="Cambria Math" panose="02040503050406030204" pitchFamily="18" charset="0"/>
                              </a:rPr>
                              <m:t>𝐿</m:t>
                            </m:r>
                          </m:e>
                        </m:d>
                      </m:sub>
                    </m:sSub>
                    <m:r>
                      <a:rPr lang="en-US" sz="1200" i="1" smtClean="0">
                        <a:latin typeface="Cambria Math" panose="02040503050406030204" pitchFamily="18" charset="0"/>
                      </a:rPr>
                      <m:t>(</m:t>
                    </m:r>
                    <m:r>
                      <a:rPr lang="en-US" sz="1200" i="1" smtClean="0">
                        <a:latin typeface="Cambria Math" panose="02040503050406030204" pitchFamily="18" charset="0"/>
                      </a:rPr>
                      <m:t>𝑚</m:t>
                    </m:r>
                    <m:r>
                      <a:rPr lang="en-US" sz="1200" i="1" smtClean="0">
                        <a:latin typeface="Cambria Math" panose="02040503050406030204" pitchFamily="18" charset="0"/>
                      </a:rPr>
                      <m:t>)=</m:t>
                    </m:r>
                    <m:r>
                      <a:rPr lang="en-US" sz="1200" i="1" smtClean="0">
                        <a:latin typeface="Cambria Math" panose="02040503050406030204" pitchFamily="18" charset="0"/>
                      </a:rPr>
                      <m:t>𝐴</m:t>
                    </m:r>
                    <m:rad>
                      <m:radPr>
                        <m:degHide m:val="on"/>
                        <m:ctrlPr>
                          <a:rPr lang="en-US" sz="1200" i="1" smtClean="0">
                            <a:latin typeface="Cambria Math" panose="02040503050406030204" pitchFamily="18" charset="0"/>
                          </a:rPr>
                        </m:ctrlPr>
                      </m:radPr>
                      <m:deg/>
                      <m:e>
                        <m:r>
                          <a:rPr lang="en-US" sz="1200" i="1" smtClean="0">
                            <a:latin typeface="Cambria Math" panose="02040503050406030204" pitchFamily="18" charset="0"/>
                          </a:rPr>
                          <m:t>1−(</m:t>
                        </m:r>
                        <m:sSup>
                          <m:sSupPr>
                            <m:ctrlPr>
                              <a:rPr lang="en-US" sz="1200" i="1" smtClean="0">
                                <a:latin typeface="Cambria Math" panose="02040503050406030204" pitchFamily="18" charset="0"/>
                              </a:rPr>
                            </m:ctrlPr>
                          </m:sSupPr>
                          <m:e>
                            <m:f>
                              <m:fPr>
                                <m:type m:val="lin"/>
                                <m:ctrlPr>
                                  <a:rPr lang="en-US" sz="1200" i="1" smtClean="0">
                                    <a:latin typeface="Cambria Math" panose="02040503050406030204" pitchFamily="18" charset="0"/>
                                  </a:rPr>
                                </m:ctrlPr>
                              </m:fPr>
                              <m:num>
                                <m:r>
                                  <a:rPr lang="en-US" sz="1200" i="1" smtClean="0">
                                    <a:latin typeface="Cambria Math" panose="02040503050406030204" pitchFamily="18" charset="0"/>
                                  </a:rPr>
                                  <m:t>𝑚</m:t>
                                </m:r>
                              </m:num>
                              <m:den>
                                <m:r>
                                  <a:rPr lang="en-US" sz="1200" i="1" smtClean="0">
                                    <a:latin typeface="Cambria Math" panose="02040503050406030204" pitchFamily="18" charset="0"/>
                                  </a:rPr>
                                  <m:t>𝐿</m:t>
                                </m:r>
                              </m:den>
                            </m:f>
                            <m:r>
                              <a:rPr lang="en-US" sz="1200" i="1" smtClean="0">
                                <a:latin typeface="Cambria Math" panose="02040503050406030204" pitchFamily="18" charset="0"/>
                              </a:rPr>
                              <m:t>)</m:t>
                            </m:r>
                          </m:e>
                          <m:sup>
                            <m:r>
                              <a:rPr lang="en-US" sz="1200" i="1" smtClean="0">
                                <a:latin typeface="Cambria Math" panose="02040503050406030204" pitchFamily="18" charset="0"/>
                              </a:rPr>
                              <m:t>2</m:t>
                            </m:r>
                          </m:sup>
                        </m:sSup>
                      </m:e>
                    </m:rad>
                  </m:oMath>
                </a14:m>
                <a:r>
                  <a:rPr lang="en-US" sz="1200" dirty="0"/>
                  <a:t>,                         </a:t>
                </a:r>
              </a:p>
              <a:p>
                <a:pPr marL="0" lvl="4" defTabSz="4462084" fontAlgn="base">
                  <a:spcBef>
                    <a:spcPct val="0"/>
                  </a:spcBef>
                  <a:spcAft>
                    <a:spcPct val="0"/>
                  </a:spcAft>
                  <a:defRPr/>
                </a:pPr>
                <a:r>
                  <a:rPr lang="en-US" sz="1200" dirty="0">
                    <a:latin typeface="Arial" panose="020B0604020202020204" pitchFamily="34" charset="0"/>
                    <a:cs typeface="Arial" panose="020B0604020202020204" pitchFamily="34" charset="0"/>
                  </a:rPr>
                  <a:t>where</a:t>
                </a:r>
                <a:r>
                  <a:rPr lang="en-US" sz="1200" dirty="0"/>
                  <a:t> </a:t>
                </a:r>
                <a14:m>
                  <m:oMath xmlns:m="http://schemas.openxmlformats.org/officeDocument/2006/math">
                    <m:r>
                      <a:rPr lang="en-US" sz="1200" i="1">
                        <a:latin typeface="Cambria Math" panose="02040503050406030204" pitchFamily="18" charset="0"/>
                      </a:rPr>
                      <m:t>𝑚</m:t>
                    </m:r>
                    <m:r>
                      <a:rPr lang="en-US" sz="1200" i="1">
                        <a:latin typeface="Cambria Math" panose="02040503050406030204" pitchFamily="18" charset="0"/>
                      </a:rPr>
                      <m:t> </m:t>
                    </m:r>
                  </m:oMath>
                </a14:m>
                <a:r>
                  <a:rPr lang="en-US" sz="1200" dirty="0"/>
                  <a:t>∈ [−𝐿,𝐿], 𝐿 &gt; 0 </a:t>
                </a:r>
                <a:r>
                  <a:rPr lang="en-US" sz="1200" dirty="0">
                    <a:latin typeface="Arial" panose="020B0604020202020204" pitchFamily="34" charset="0"/>
                    <a:cs typeface="Arial" panose="020B0604020202020204" pitchFamily="34" charset="0"/>
                  </a:rPr>
                  <a:t>is the length (in samples), and </a:t>
                </a:r>
                <a14:m>
                  <m:oMath xmlns:m="http://schemas.openxmlformats.org/officeDocument/2006/math">
                    <m:r>
                      <m:rPr>
                        <m:sty m:val="p"/>
                      </m:rPr>
                      <a:rPr lang="en-US" sz="1200">
                        <a:solidFill>
                          <a:prstClr val="black"/>
                        </a:solidFill>
                        <a:latin typeface="Cambria Math" panose="02040503050406030204" pitchFamily="18" charset="0"/>
                      </a:rPr>
                      <m:t>A</m:t>
                    </m:r>
                  </m:oMath>
                </a14:m>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amplitude, with </a:t>
                </a:r>
                <a14:m>
                  <m:oMath xmlns:m="http://schemas.openxmlformats.org/officeDocument/2006/math">
                    <m:r>
                      <m:rPr>
                        <m:sty m:val="p"/>
                      </m:rPr>
                      <a:rPr lang="en-US" sz="1200" smtClean="0">
                        <a:latin typeface="Cambria Math" panose="02040503050406030204" pitchFamily="18" charset="0"/>
                      </a:rPr>
                      <m:t>A</m:t>
                    </m:r>
                    <m:r>
                      <a:rPr lang="en-US" sz="1200" i="1">
                        <a:latin typeface="Cambria Math" panose="02040503050406030204" pitchFamily="18" charset="0"/>
                      </a:rPr>
                      <m:t>=0.2</m:t>
                    </m:r>
                    <m:d>
                      <m:dPr>
                        <m:ctrlPr>
                          <a:rPr lang="en-US" sz="1200" i="1">
                            <a:latin typeface="Cambria Math" panose="02040503050406030204" pitchFamily="18" charset="0"/>
                          </a:rPr>
                        </m:ctrlPr>
                      </m:dPr>
                      <m:e>
                        <m:func>
                          <m:funcPr>
                            <m:ctrlPr>
                              <a:rPr lang="en-US" sz="1200" i="1">
                                <a:latin typeface="Cambria Math" panose="02040503050406030204" pitchFamily="18" charset="0"/>
                              </a:rPr>
                            </m:ctrlPr>
                          </m:funcPr>
                          <m:fName>
                            <m:r>
                              <m:rPr>
                                <m:sty m:val="p"/>
                              </m:rPr>
                              <a:rPr lang="en-US" sz="1200">
                                <a:latin typeface="Cambria Math" panose="02040503050406030204" pitchFamily="18" charset="0"/>
                              </a:rPr>
                              <m:t>max</m:t>
                            </m:r>
                          </m:fName>
                          <m:e>
                            <m:d>
                              <m:dPr>
                                <m:ctrlPr>
                                  <a:rPr lang="en-US" sz="1200" i="1">
                                    <a:latin typeface="Cambria Math" panose="02040503050406030204" pitchFamily="18" charset="0"/>
                                  </a:rPr>
                                </m:ctrlPr>
                              </m:dPr>
                              <m:e>
                                <m:d>
                                  <m:dPr>
                                    <m:begChr m:val="|"/>
                                    <m:endChr m:val="|"/>
                                    <m:ctrlPr>
                                      <a:rPr lang="en-US" sz="1200" i="1">
                                        <a:latin typeface="Cambria Math" panose="02040503050406030204" pitchFamily="18" charset="0"/>
                                      </a:rPr>
                                    </m:ctrlPr>
                                  </m:dPr>
                                  <m:e>
                                    <m:r>
                                      <a:rPr lang="en-US" sz="1200" i="1">
                                        <a:latin typeface="Cambria Math" panose="02040503050406030204" pitchFamily="18" charset="0"/>
                                      </a:rPr>
                                      <m:t>𝐹</m:t>
                                    </m:r>
                                    <m:d>
                                      <m:dPr>
                                        <m:ctrlPr>
                                          <a:rPr lang="en-US" sz="1200" i="1">
                                            <a:latin typeface="Cambria Math" panose="02040503050406030204" pitchFamily="18" charset="0"/>
                                          </a:rPr>
                                        </m:ctrlPr>
                                      </m:dPr>
                                      <m:e>
                                        <m:r>
                                          <a:rPr lang="en-US" sz="1200" i="1">
                                            <a:latin typeface="Cambria Math" panose="02040503050406030204" pitchFamily="18" charset="0"/>
                                          </a:rPr>
                                          <m:t>𝑛</m:t>
                                        </m:r>
                                      </m:e>
                                    </m:d>
                                  </m:e>
                                </m:d>
                              </m:e>
                            </m:d>
                          </m:e>
                        </m:func>
                      </m:e>
                    </m:d>
                  </m:oMath>
                </a14:m>
                <a:endParaRPr lang="en-US" sz="1200" dirty="0">
                  <a:latin typeface="Arial Narrow" panose="020B0606020202030204" pitchFamily="34" charset="0"/>
                </a:endParaRPr>
              </a:p>
              <a:p>
                <a:endParaRPr lang="en-US" sz="1400" dirty="0"/>
              </a:p>
            </p:txBody>
          </p:sp>
        </mc:Choice>
        <mc:Fallback xmlns="">
          <p:sp>
            <p:nvSpPr>
              <p:cNvPr id="14" name="Content Placeholder 3">
                <a:extLst>
                  <a:ext uri="{FF2B5EF4-FFF2-40B4-BE49-F238E27FC236}">
                    <a16:creationId xmlns:a16="http://schemas.microsoft.com/office/drawing/2014/main" id="{FDA318D1-0D28-64A3-25F4-444CCD951FC6}"/>
                  </a:ext>
                </a:extLst>
              </p:cNvPr>
              <p:cNvSpPr txBox="1">
                <a:spLocks noRot="1" noChangeAspect="1" noMove="1" noResize="1" noEditPoints="1" noAdjustHandles="1" noChangeArrowheads="1" noChangeShapeType="1" noTextEdit="1"/>
              </p:cNvSpPr>
              <p:nvPr/>
            </p:nvSpPr>
            <p:spPr>
              <a:xfrm>
                <a:off x="4122261" y="5039258"/>
                <a:ext cx="2184430" cy="1495832"/>
              </a:xfrm>
              <a:prstGeom prst="rect">
                <a:avLst/>
              </a:prstGeom>
              <a:blipFill>
                <a:blip r:embed="rId6"/>
                <a:stretch>
                  <a:fillRect t="-816" b="-5714"/>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34FDE2D-E59C-BB2F-EA30-4BBC183C43C5}"/>
              </a:ext>
            </a:extLst>
          </p:cNvPr>
          <p:cNvPicPr>
            <a:picLocks noChangeAspect="1"/>
          </p:cNvPicPr>
          <p:nvPr/>
        </p:nvPicPr>
        <p:blipFill>
          <a:blip r:embed="rId7">
            <a:extLst>
              <a:ext uri="{28A0092B-C50C-407E-A947-70E740481C1C}">
                <a14:useLocalDpi xmlns:a14="http://schemas.microsoft.com/office/drawing/2010/main" val="0"/>
              </a:ext>
            </a:extLst>
          </a:blip>
          <a:srcRect l="1955" t="4263" r="1497" b="3960"/>
          <a:stretch/>
        </p:blipFill>
        <p:spPr>
          <a:xfrm>
            <a:off x="6306691" y="5361258"/>
            <a:ext cx="1688308" cy="802453"/>
          </a:xfrm>
          <a:prstGeom prst="rect">
            <a:avLst/>
          </a:prstGeom>
        </p:spPr>
      </p:pic>
      <mc:AlternateContent xmlns:mc="http://schemas.openxmlformats.org/markup-compatibility/2006" xmlns:a14="http://schemas.microsoft.com/office/drawing/2010/main">
        <mc:Choice Requires="a14">
          <p:sp>
            <p:nvSpPr>
              <p:cNvPr id="18" name="Content Placeholder 3">
                <a:extLst>
                  <a:ext uri="{FF2B5EF4-FFF2-40B4-BE49-F238E27FC236}">
                    <a16:creationId xmlns:a16="http://schemas.microsoft.com/office/drawing/2014/main" id="{F3679A1A-73A5-8A73-03A3-9C7626E61D52}"/>
                  </a:ext>
                </a:extLst>
              </p:cNvPr>
              <p:cNvSpPr txBox="1">
                <a:spLocks/>
              </p:cNvSpPr>
              <p:nvPr/>
            </p:nvSpPr>
            <p:spPr>
              <a:xfrm>
                <a:off x="8252073" y="1770179"/>
                <a:ext cx="3703222" cy="963503"/>
              </a:xfrm>
              <a:prstGeom prst="rect">
                <a:avLst/>
              </a:prstGeom>
            </p:spPr>
            <p:txBody>
              <a:bodyPr vert="horz" lIns="0" tIns="45720" rIns="0" bIns="45720" rtlCol="0">
                <a:normAutofit fontScale="55000" lnSpcReduction="2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1" indent="-188913" algn="l" defTabSz="914400" rtl="0" eaLnBrk="1" fontAlgn="auto" latinLnBrk="0" hangingPunct="1">
                  <a:lnSpc>
                    <a:spcPct val="90000"/>
                  </a:lnSpc>
                  <a:spcBef>
                    <a:spcPts val="200"/>
                  </a:spcBef>
                  <a:spcAft>
                    <a:spcPts val="400"/>
                  </a:spcAft>
                  <a:buClr>
                    <a:srgbClr val="3C3C3C"/>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FFFFFF">
                        <a:lumMod val="25000"/>
                      </a:srgbClr>
                    </a:solidFill>
                    <a:effectLst/>
                    <a:uLnTx/>
                    <a:uFillTx/>
                    <a:latin typeface="Arial" panose="020B0604020202020204" pitchFamily="34" charset="0"/>
                    <a:cs typeface="Arial" panose="020B0604020202020204" pitchFamily="34" charset="0"/>
                  </a:rPr>
                  <a:t>Opening:</a:t>
                </a:r>
                <a:r>
                  <a:rPr kumimoji="0" lang="en-US" sz="2200" b="0" i="0" u="none" strike="noStrike" kern="1200" cap="none" spc="0" normalizeH="0" baseline="0" noProof="0" dirty="0">
                    <a:ln>
                      <a:noFill/>
                    </a:ln>
                    <a:solidFill>
                      <a:srgbClr val="FFFFFF">
                        <a:lumMod val="25000"/>
                      </a:srgbClr>
                    </a:solidFill>
                    <a:effectLst/>
                    <a:uLnTx/>
                    <a:uFillTx/>
                    <a:latin typeface="Arial Narrow" panose="020B0606020202030204" pitchFamily="34" charset="0"/>
                  </a:rPr>
                  <a:t> </a:t>
                </a:r>
                <a14:m>
                  <m:oMath xmlns:m="http://schemas.openxmlformats.org/officeDocument/2006/math">
                    <m:d>
                      <m:dPr>
                        <m:ctrlPr>
                          <a:rPr kumimoji="0" lang="en-US" sz="2200" b="0" i="1" u="none" strike="noStrike" kern="1200" cap="none" spc="0" normalizeH="0" baseline="0" noProof="0" smtClean="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m:t>
                    </m:r>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oMath>
                </a14:m>
                <a:r>
                  <a:rPr kumimoji="0" lang="en-US" sz="2200" b="0" i="0" u="none" strike="noStrike" kern="1200" cap="none" spc="0" normalizeH="0" baseline="0" noProof="0" dirty="0">
                    <a:ln>
                      <a:noFill/>
                    </a:ln>
                    <a:solidFill>
                      <a:srgbClr val="FFFFFF">
                        <a:lumMod val="25000"/>
                      </a:srgbClr>
                    </a:solidFill>
                    <a:effectLst/>
                    <a:uLnTx/>
                    <a:uFillTx/>
                    <a:latin typeface="Arial Narrow" panose="020B0606020202030204" pitchFamily="34" charset="0"/>
                  </a:rPr>
                  <a:t> </a:t>
                </a:r>
              </a:p>
              <a:p>
                <a:pPr marL="571500" marR="0" lvl="1" indent="-188913" algn="l" defTabSz="914400" rtl="0" eaLnBrk="1" fontAlgn="auto" latinLnBrk="0" hangingPunct="1">
                  <a:lnSpc>
                    <a:spcPct val="90000"/>
                  </a:lnSpc>
                  <a:spcBef>
                    <a:spcPts val="200"/>
                  </a:spcBef>
                  <a:spcAft>
                    <a:spcPts val="400"/>
                  </a:spcAft>
                  <a:buClr>
                    <a:srgbClr val="3C3C3C"/>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FFFFFF">
                        <a:lumMod val="25000"/>
                      </a:srgbClr>
                    </a:solidFill>
                    <a:effectLst/>
                    <a:uLnTx/>
                    <a:uFillTx/>
                    <a:latin typeface="Arial" panose="020B0604020202020204" pitchFamily="34" charset="0"/>
                    <a:cs typeface="Arial" panose="020B0604020202020204" pitchFamily="34" charset="0"/>
                  </a:rPr>
                  <a:t>Closing:</a:t>
                </a:r>
                <a:r>
                  <a:rPr kumimoji="0" lang="en-US" sz="2200" b="1" i="0" u="none" strike="noStrike" kern="1200" cap="none" spc="0" normalizeH="0" baseline="0" noProof="0" dirty="0">
                    <a:ln>
                      <a:noFill/>
                    </a:ln>
                    <a:solidFill>
                      <a:srgbClr val="FFFFFF">
                        <a:lumMod val="25000"/>
                      </a:srgbClr>
                    </a:solidFill>
                    <a:effectLst/>
                    <a:uLnTx/>
                    <a:uFillTx/>
                    <a:latin typeface="Arial Narrow" panose="020B0606020202030204" pitchFamily="34" charset="0"/>
                  </a:rPr>
                  <a:t> </a:t>
                </a:r>
                <a14:m>
                  <m:oMath xmlns:m="http://schemas.openxmlformats.org/officeDocument/2006/math">
                    <m:d>
                      <m:dPr>
                        <m:ctrlPr>
                          <a:rPr kumimoji="0" lang="en-US" sz="2200" b="0" i="1" u="none" strike="noStrike" kern="1200" cap="none" spc="0" normalizeH="0" baseline="0" noProof="0" smtClean="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0"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2200" b="0" i="0"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 </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m:t>
                    </m:r>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oMath>
                </a14:m>
                <a:endParaRPr kumimoji="0" lang="en-US" sz="2200" b="0" i="0" u="none" strike="noStrike" kern="1200" cap="none" spc="0" normalizeH="0" baseline="0" noProof="0" dirty="0">
                  <a:ln>
                    <a:noFill/>
                  </a:ln>
                  <a:solidFill>
                    <a:srgbClr val="FFFFFF">
                      <a:lumMod val="25000"/>
                    </a:srgbClr>
                  </a:solidFill>
                  <a:effectLst/>
                  <a:uLnTx/>
                  <a:uFillTx/>
                  <a:latin typeface="Arial Narrow" panose="020B0606020202030204" pitchFamily="34" charset="0"/>
                </a:endParaRPr>
              </a:p>
              <a:p>
                <a:pPr marL="571500" marR="0" lvl="1" indent="-188913" algn="l" defTabSz="914400" rtl="0" eaLnBrk="1" fontAlgn="auto" latinLnBrk="0" hangingPunct="1">
                  <a:lnSpc>
                    <a:spcPct val="90000"/>
                  </a:lnSpc>
                  <a:spcBef>
                    <a:spcPts val="200"/>
                  </a:spcBef>
                  <a:spcAft>
                    <a:spcPts val="400"/>
                  </a:spcAft>
                  <a:buClr>
                    <a:srgbClr val="3C3C3C"/>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FFFFFF">
                        <a:lumMod val="25000"/>
                      </a:srgbClr>
                    </a:solidFill>
                    <a:effectLst/>
                    <a:uLnTx/>
                    <a:uFillTx/>
                    <a:latin typeface="Arial" panose="020B0604020202020204" pitchFamily="34" charset="0"/>
                    <a:cs typeface="Arial" panose="020B0604020202020204" pitchFamily="34" charset="0"/>
                  </a:rPr>
                  <a:t>Open-closing:</a:t>
                </a:r>
                <a:r>
                  <a:rPr kumimoji="0" lang="en-US" sz="2200" b="0" i="0" u="none" strike="noStrike" kern="1200" cap="none" spc="0" normalizeH="0" baseline="0" noProof="0" dirty="0">
                    <a:ln>
                      <a:noFill/>
                    </a:ln>
                    <a:solidFill>
                      <a:srgbClr val="FFFFFF">
                        <a:lumMod val="25000"/>
                      </a:srgbClr>
                    </a:solidFill>
                    <a:effectLst/>
                    <a:uLnTx/>
                    <a:uFillTx/>
                    <a:latin typeface="Arial Narrow" panose="020B0606020202030204" pitchFamily="34" charset="0"/>
                  </a:rPr>
                  <a:t> </a:t>
                </a:r>
                <a14:m>
                  <m:oMath xmlns:m="http://schemas.openxmlformats.org/officeDocument/2006/math">
                    <m:d>
                      <m:dPr>
                        <m:ctrlPr>
                          <a:rPr kumimoji="0" lang="en-US" sz="2200" b="0" i="1" u="none" strike="noStrike" kern="1200" cap="none" spc="0" normalizeH="0" baseline="0" noProof="0" smtClean="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 ⊔</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m:t>
                    </m:r>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 </m:t>
                        </m:r>
                        <m:r>
                          <a:rPr kumimoji="0" lang="en-US" sz="2200" b="0" i="0"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 </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oMath>
                </a14:m>
                <a:endParaRPr kumimoji="0" lang="en-US" sz="2200" b="0" i="0" u="none" strike="noStrike" kern="1200" cap="none" spc="0" normalizeH="0" baseline="0" noProof="0" dirty="0">
                  <a:ln>
                    <a:noFill/>
                  </a:ln>
                  <a:solidFill>
                    <a:srgbClr val="FFFFFF">
                      <a:lumMod val="25000"/>
                    </a:srgbClr>
                  </a:solidFill>
                  <a:effectLst/>
                  <a:uLnTx/>
                  <a:uFillTx/>
                  <a:latin typeface="Arial Narrow" panose="020B0606020202030204" pitchFamily="34" charset="0"/>
                </a:endParaRPr>
              </a:p>
              <a:p>
                <a:pPr marL="571500" marR="0" lvl="1" indent="-188913" algn="l" defTabSz="914400" rtl="0" eaLnBrk="1" fontAlgn="auto" latinLnBrk="0" hangingPunct="1">
                  <a:lnSpc>
                    <a:spcPct val="90000"/>
                  </a:lnSpc>
                  <a:spcBef>
                    <a:spcPts val="200"/>
                  </a:spcBef>
                  <a:spcAft>
                    <a:spcPts val="400"/>
                  </a:spcAft>
                  <a:buClr>
                    <a:srgbClr val="3C3C3C"/>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FFFFFF">
                        <a:lumMod val="25000"/>
                      </a:srgbClr>
                    </a:solidFill>
                    <a:effectLst/>
                    <a:uLnTx/>
                    <a:uFillTx/>
                    <a:latin typeface="Arial" panose="020B0604020202020204" pitchFamily="34" charset="0"/>
                    <a:cs typeface="Arial" panose="020B0604020202020204" pitchFamily="34" charset="0"/>
                  </a:rPr>
                  <a:t>Close-Opening:</a:t>
                </a:r>
                <a:r>
                  <a:rPr kumimoji="0" lang="en-US" sz="2200" b="1" i="0" u="none" strike="noStrike" kern="1200" cap="none" spc="0" normalizeH="0" baseline="0" noProof="0" dirty="0">
                    <a:ln>
                      <a:noFill/>
                    </a:ln>
                    <a:solidFill>
                      <a:srgbClr val="FFFFFF">
                        <a:lumMod val="25000"/>
                      </a:srgbClr>
                    </a:solidFill>
                    <a:effectLst/>
                    <a:uLnTx/>
                    <a:uFillTx/>
                    <a:latin typeface="Arial Narrow" panose="020B0606020202030204" pitchFamily="34" charset="0"/>
                  </a:rPr>
                  <a:t> </a:t>
                </a:r>
                <a14:m>
                  <m:oMath xmlns:m="http://schemas.openxmlformats.org/officeDocument/2006/math">
                    <m:d>
                      <m:dPr>
                        <m:ctrlPr>
                          <a:rPr kumimoji="0" lang="en-US" sz="2200" b="0" i="1" u="none" strike="noStrike" kern="1200" cap="none" spc="0" normalizeH="0" baseline="0" noProof="0" smtClean="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 ⊓</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m:t>
                    </m:r>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𝐹</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 </m:t>
                            </m:r>
                            <m:r>
                              <a:rPr kumimoji="0" lang="en-US" sz="2200" b="0" i="0"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sym typeface="Symbol" panose="05050102010706020507" pitchFamily="18" charset="2"/>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 </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Cambria Math" panose="02040503050406030204" pitchFamily="18" charset="0"/>
                            <a:cs typeface="+mn-cs"/>
                          </a:rPr>
                          <m:t>∘</m:t>
                        </m:r>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𝑆</m:t>
                        </m:r>
                      </m:e>
                    </m:d>
                    <m:d>
                      <m:dPr>
                        <m:ctrlP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a:ln>
                              <a:noFill/>
                            </a:ln>
                            <a:solidFill>
                              <a:srgbClr val="FFFFFF">
                                <a:lumMod val="25000"/>
                              </a:srgbClr>
                            </a:solidFill>
                            <a:effectLst/>
                            <a:uLnTx/>
                            <a:uFillTx/>
                            <a:latin typeface="Cambria Math" panose="02040503050406030204" pitchFamily="18" charset="0"/>
                            <a:ea typeface="+mn-ea"/>
                            <a:cs typeface="+mn-cs"/>
                          </a:rPr>
                          <m:t>𝑛</m:t>
                        </m:r>
                      </m:e>
                    </m:d>
                  </m:oMath>
                </a14:m>
                <a:endParaRPr kumimoji="0" lang="en-US" sz="2200" b="0" i="0" u="none" strike="noStrike" kern="1200" cap="none" spc="0" normalizeH="0" baseline="0" noProof="0" dirty="0">
                  <a:ln>
                    <a:noFill/>
                  </a:ln>
                  <a:solidFill>
                    <a:srgbClr val="FFFFFF">
                      <a:lumMod val="25000"/>
                    </a:srgbClr>
                  </a:solidFill>
                  <a:effectLst/>
                  <a:uLnTx/>
                  <a:uFillTx/>
                  <a:latin typeface="Arial Narrow" panose="020B0606020202030204" pitchFamily="34" charset="0"/>
                </a:endParaRPr>
              </a:p>
              <a:p>
                <a:pPr marL="0" marR="0" lvl="0" indent="0" algn="l" defTabSz="914400" rtl="0" eaLnBrk="1" fontAlgn="auto" latinLnBrk="0" hangingPunct="1">
                  <a:lnSpc>
                    <a:spcPct val="90000"/>
                  </a:lnSpc>
                  <a:spcBef>
                    <a:spcPts val="1000"/>
                  </a:spcBef>
                  <a:spcAft>
                    <a:spcPts val="0"/>
                  </a:spcAft>
                  <a:buClr>
                    <a:srgbClr val="3C3C3C"/>
                  </a:buClr>
                  <a:buSzTx/>
                  <a:buFont typeface="Arial" panose="020B0604020202020204" pitchFamily="34" charset="0"/>
                  <a:buNone/>
                  <a:tabLst/>
                  <a:defRPr/>
                </a:pPr>
                <a:endParaRPr kumimoji="0" lang="en-US" sz="4900" b="0" i="0" u="none" strike="noStrike" kern="1200" cap="none" spc="0" normalizeH="0" baseline="0" noProof="0" dirty="0">
                  <a:ln>
                    <a:noFill/>
                  </a:ln>
                  <a:solidFill>
                    <a:srgbClr val="3C3C3C"/>
                  </a:solidFill>
                  <a:effectLst/>
                  <a:uLnTx/>
                  <a:uFillTx/>
                  <a:latin typeface="Arial Narrow" panose="020B0606020202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
                    <a:srgbClr val="3C3C3C"/>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3C3C3C"/>
                  </a:solidFill>
                  <a:effectLst/>
                  <a:uLnTx/>
                  <a:uFillTx/>
                  <a:latin typeface="Arial Narrow" panose="020B0606020202030204" pitchFamily="34" charset="0"/>
                  <a:ea typeface="Open Sans" panose="020B0606030504020204" pitchFamily="34" charset="0"/>
                  <a:cs typeface="Open Sans" panose="020B0606030504020204" pitchFamily="34" charset="0"/>
                </a:endParaRPr>
              </a:p>
            </p:txBody>
          </p:sp>
        </mc:Choice>
        <mc:Fallback xmlns="">
          <p:sp>
            <p:nvSpPr>
              <p:cNvPr id="18" name="Content Placeholder 3">
                <a:extLst>
                  <a:ext uri="{FF2B5EF4-FFF2-40B4-BE49-F238E27FC236}">
                    <a16:creationId xmlns:a16="http://schemas.microsoft.com/office/drawing/2014/main" id="{F3679A1A-73A5-8A73-03A3-9C7626E61D52}"/>
                  </a:ext>
                </a:extLst>
              </p:cNvPr>
              <p:cNvSpPr txBox="1">
                <a:spLocks noRot="1" noChangeAspect="1" noMove="1" noResize="1" noEditPoints="1" noAdjustHandles="1" noChangeArrowheads="1" noChangeShapeType="1" noTextEdit="1"/>
              </p:cNvSpPr>
              <p:nvPr/>
            </p:nvSpPr>
            <p:spPr>
              <a:xfrm>
                <a:off x="8252073" y="1770179"/>
                <a:ext cx="3703222" cy="963503"/>
              </a:xfrm>
              <a:prstGeom prst="rect">
                <a:avLst/>
              </a:prstGeom>
              <a:blipFill>
                <a:blip r:embed="rId8"/>
                <a:stretch>
                  <a:fillRect t="-4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43D9184-2707-78A9-FB32-DEB66944B003}"/>
                  </a:ext>
                </a:extLst>
              </p:cNvPr>
              <p:cNvSpPr txBox="1"/>
              <p:nvPr/>
            </p:nvSpPr>
            <p:spPr>
              <a:xfrm>
                <a:off x="8289527" y="2519206"/>
                <a:ext cx="3797740" cy="126861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2060"/>
                    </a:solidFill>
                    <a:effectLst/>
                    <a:uLnTx/>
                    <a:uFillTx/>
                    <a:latin typeface="Cambria Math" panose="02040503050406030204" pitchFamily="18" charset="0"/>
                  </a:rPr>
                  <a:t> </a:t>
                </a:r>
                <a14:m>
                  <m:oMath xmlns:m="http://schemas.openxmlformats.org/officeDocument/2006/math">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𝑦</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f>
                      <m:f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fPr>
                      <m:num>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𝐹</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𝑆</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sub>
                            </m:sSub>
                          </m:e>
                        </m:d>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𝐹</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 </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𝑆</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sub>
                            </m:s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num>
                      <m:den>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2</m:t>
                        </m:r>
                      </m:den>
                    </m:f>
                  </m:oMath>
                </a14:m>
                <a:r>
                  <a:rPr kumimoji="0" lang="en-US" sz="1200" b="0" i="0" u="none" strike="noStrike" kern="0" cap="none" spc="0" normalizeH="0" baseline="0" noProof="0" dirty="0">
                    <a:ln>
                      <a:noFill/>
                    </a:ln>
                    <a:solidFill>
                      <a:srgbClr val="3C3C3C"/>
                    </a:solidFill>
                    <a:effectLst/>
                    <a:uLnTx/>
                    <a:uFillTx/>
                    <a:latin typeface="Arial Narrow" panose="020B0606020202030204" pitchFamily="34" charset="0"/>
                  </a:rPr>
                  <a:t>, </a:t>
                </a:r>
                <a14:m>
                  <m:oMath xmlns:m="http://schemas.openxmlformats.org/officeDocument/2006/math">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=1,…,7</m:t>
                    </m:r>
                  </m:oMath>
                </a14:m>
                <a:endParaRPr kumimoji="0" lang="en-US" sz="1200" b="0" i="0" u="none" strike="noStrike" kern="0" cap="none" spc="0" normalizeH="0" baseline="0" noProof="0" dirty="0">
                  <a:ln>
                    <a:noFill/>
                  </a:ln>
                  <a:solidFill>
                    <a:srgbClr val="3C3C3C"/>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eqArr>
                          <m:eqArr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eqArrPr>
                          <m:e>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𝑓</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1</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𝐹</m:t>
                            </m:r>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𝑦</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1</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e>
                          <m:e>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𝑓</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𝑦</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−1</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𝑦</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e>
                          <m:e>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𝑓</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8</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𝑦</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7</m:t>
                                </m:r>
                              </m:sub>
                            </m:sSub>
                            <m:d>
                              <m:d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𝑛</m:t>
                                </m:r>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e>
                        </m:eqArr>
                      </m:e>
                    </m:d>
                  </m:oMath>
                </a14:m>
                <a:r>
                  <a:rPr kumimoji="0" lang="en-US" sz="1200" b="0" i="0" u="none" strike="noStrike" kern="0" cap="none" spc="0" normalizeH="0" baseline="0" noProof="0" dirty="0">
                    <a:ln>
                      <a:noFill/>
                    </a:ln>
                    <a:solidFill>
                      <a:srgbClr val="3C3C3C"/>
                    </a:solidFill>
                    <a:effectLst/>
                    <a:uLnTx/>
                    <a:uFillTx/>
                    <a:latin typeface="Arial Narrow" panose="020B0606020202030204" pitchFamily="34" charset="0"/>
                  </a:rPr>
                  <a:t>, </a:t>
                </a:r>
                <a14:m>
                  <m:oMath xmlns:m="http://schemas.openxmlformats.org/officeDocument/2006/math">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=2,…,7</m:t>
                    </m:r>
                  </m:oMath>
                </a14:m>
                <a:endParaRPr kumimoji="0" lang="en-US" sz="1200" b="0" i="0" u="none" strike="noStrike" kern="0" cap="none" spc="0" normalizeH="0" baseline="0" noProof="0" dirty="0">
                  <a:ln>
                    <a:noFill/>
                  </a:ln>
                  <a:solidFill>
                    <a:srgbClr val="3C3C3C"/>
                  </a:solidFill>
                  <a:effectLst/>
                  <a:uLnTx/>
                  <a:uFillTx/>
                  <a:latin typeface="Arial Narrow" panose="020B0606020202030204" pitchFamily="34" charset="0"/>
                </a:endParaRPr>
              </a:p>
            </p:txBody>
          </p:sp>
        </mc:Choice>
        <mc:Fallback xmlns="">
          <p:sp>
            <p:nvSpPr>
              <p:cNvPr id="22" name="TextBox 21">
                <a:extLst>
                  <a:ext uri="{FF2B5EF4-FFF2-40B4-BE49-F238E27FC236}">
                    <a16:creationId xmlns:a16="http://schemas.microsoft.com/office/drawing/2014/main" id="{F43D9184-2707-78A9-FB32-DEB66944B003}"/>
                  </a:ext>
                </a:extLst>
              </p:cNvPr>
              <p:cNvSpPr txBox="1">
                <a:spLocks noRot="1" noChangeAspect="1" noMove="1" noResize="1" noEditPoints="1" noAdjustHandles="1" noChangeArrowheads="1" noChangeShapeType="1" noTextEdit="1"/>
              </p:cNvSpPr>
              <p:nvPr/>
            </p:nvSpPr>
            <p:spPr>
              <a:xfrm>
                <a:off x="8289527" y="2519206"/>
                <a:ext cx="3797740" cy="1268617"/>
              </a:xfrm>
              <a:prstGeom prst="rect">
                <a:avLst/>
              </a:prstGeom>
              <a:blipFill>
                <a:blip r:embed="rId9"/>
                <a:stretch>
                  <a:fillRect/>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5A263B58-1C1D-9036-D43B-EE6C12E13588}"/>
              </a:ext>
            </a:extLst>
          </p:cNvPr>
          <p:cNvPicPr>
            <a:picLocks noChangeAspect="1"/>
          </p:cNvPicPr>
          <p:nvPr/>
        </p:nvPicPr>
        <p:blipFill rotWithShape="1">
          <a:blip r:embed="rId10"/>
          <a:srcRect t="21321" r="9791"/>
          <a:stretch/>
        </p:blipFill>
        <p:spPr>
          <a:xfrm>
            <a:off x="9880392" y="3709511"/>
            <a:ext cx="2244329" cy="431611"/>
          </a:xfrm>
          <a:prstGeom prst="rect">
            <a:avLst/>
          </a:prstGeom>
          <a:ln w="12700">
            <a:solidFill>
              <a:srgbClr val="3C3C3C"/>
            </a:solidFill>
          </a:ln>
        </p:spPr>
      </p:pic>
      <p:pic>
        <p:nvPicPr>
          <p:cNvPr id="25" name="Picture 24">
            <a:extLst>
              <a:ext uri="{FF2B5EF4-FFF2-40B4-BE49-F238E27FC236}">
                <a16:creationId xmlns:a16="http://schemas.microsoft.com/office/drawing/2014/main" id="{4CF84547-85E6-DAB3-85AC-4A621718AF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61428" y="3849571"/>
            <a:ext cx="1544315" cy="2441836"/>
          </a:xfrm>
          <a:prstGeom prst="rect">
            <a:avLst/>
          </a:prstGeom>
        </p:spPr>
      </p:pic>
      <p:pic>
        <p:nvPicPr>
          <p:cNvPr id="28" name="Picture 27">
            <a:extLst>
              <a:ext uri="{FF2B5EF4-FFF2-40B4-BE49-F238E27FC236}">
                <a16:creationId xmlns:a16="http://schemas.microsoft.com/office/drawing/2014/main" id="{65029E55-5255-3854-479D-158435F411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13613" y="4656848"/>
            <a:ext cx="1689852" cy="1633206"/>
          </a:xfrm>
          <a:prstGeom prst="rect">
            <a:avLst/>
          </a:prstGeom>
        </p:spPr>
      </p:pic>
    </p:spTree>
    <p:extLst>
      <p:ext uri="{BB962C8B-B14F-4D97-AF65-F5344CB8AC3E}">
        <p14:creationId xmlns:p14="http://schemas.microsoft.com/office/powerpoint/2010/main" val="11542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b="1" noProof="0" dirty="0"/>
              <a:t>Effect of Input Seismogram Quality</a:t>
            </a:r>
          </a:p>
          <a:p>
            <a:endParaRPr lang="en-US" sz="1200" b="1" dirty="0"/>
          </a:p>
          <a:p>
            <a:endParaRPr lang="en-US" sz="1200" b="1" noProof="0" dirty="0"/>
          </a:p>
          <a:p>
            <a:endParaRPr lang="en-US" sz="1200" b="1" dirty="0"/>
          </a:p>
          <a:p>
            <a:endParaRPr lang="en-US" sz="1200" b="1" noProof="0" dirty="0"/>
          </a:p>
          <a:p>
            <a:endParaRPr lang="en-US" sz="1200" b="1" dirty="0"/>
          </a:p>
          <a:p>
            <a:endParaRPr lang="en-US" sz="1200" b="1" noProof="0" dirty="0"/>
          </a:p>
          <a:p>
            <a:endParaRPr lang="en-US" sz="1200" b="1" dirty="0"/>
          </a:p>
          <a:p>
            <a:endParaRPr lang="en-US" sz="1200" b="1" noProof="0" dirty="0"/>
          </a:p>
          <a:p>
            <a:endParaRPr lang="en-US" sz="1200" b="1" dirty="0"/>
          </a:p>
          <a:p>
            <a:endParaRPr lang="en-US" sz="1200" b="1" noProof="0" dirty="0"/>
          </a:p>
          <a:p>
            <a:endParaRPr lang="en-US" sz="1200" b="1" dirty="0"/>
          </a:p>
          <a:p>
            <a:endParaRPr lang="en-US" sz="1200" b="1" noProof="0" dirty="0"/>
          </a:p>
          <a:p>
            <a:endParaRPr lang="en-US" sz="1200" b="1" dirty="0"/>
          </a:p>
          <a:p>
            <a:endParaRPr lang="en-US" sz="500" b="1" dirty="0"/>
          </a:p>
          <a:p>
            <a:r>
              <a:rPr lang="en-US" sz="1200" b="1" noProof="0" dirty="0"/>
              <a:t>Comparison with some Established Noise Suppression Methods</a:t>
            </a:r>
          </a:p>
          <a:p>
            <a:endParaRPr lang="en-US" sz="1200" b="1" noProof="0" dirty="0"/>
          </a:p>
          <a:p>
            <a:endParaRPr lang="en-US" sz="1200" b="1" noProof="0" dirty="0"/>
          </a:p>
          <a:p>
            <a:endParaRPr lang="en-US" sz="1200" b="1" noProof="0" dirty="0"/>
          </a:p>
          <a:p>
            <a:endParaRPr lang="en-US" sz="1200" b="1" dirty="0"/>
          </a:p>
          <a:p>
            <a:endParaRPr lang="en-US" sz="1200" b="1" noProof="0" dirty="0"/>
          </a:p>
          <a:p>
            <a:endParaRPr lang="en-US" sz="1200" b="1" dirty="0"/>
          </a:p>
          <a:p>
            <a:endParaRPr lang="en-US" sz="1200" b="1" noProof="0" dirty="0"/>
          </a:p>
          <a:p>
            <a:endParaRPr lang="en-US" sz="1200" b="1"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Mathematical Morphological Filtering with a Self-adaptive Reconstruction Technique and Application to Local Seismic Data</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89183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1" noProof="0" dirty="0"/>
              <a:t>Morphological Reconstruction &amp; MMF</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Rigobert Tibi</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fontScale="6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ACKNOWLEDGMENTS: Sandia National Laboratories is a </a:t>
            </a:r>
            <a:r>
              <a:rPr lang="en-US" sz="800" noProof="0" dirty="0" err="1">
                <a:solidFill>
                  <a:schemeClr val="bg1">
                    <a:lumMod val="65000"/>
                  </a:schemeClr>
                </a:solidFill>
              </a:rPr>
              <a:t>multimission</a:t>
            </a:r>
            <a:r>
              <a:rPr lang="en-US" sz="800" noProof="0" dirty="0">
                <a:solidFill>
                  <a:schemeClr val="bg1">
                    <a:lumMod val="65000"/>
                  </a:schemeClr>
                </a:solidFill>
              </a:rPr>
              <a:t> laboratory managed and operated by National Technology and Engineering Solutions of Sandia, LLC, a wholly owned subsidiary of Honeywell International, Inc., for the U.S. Department of Energy’s National Nuclear Security Administration under contract DE-NA-0003525. The views expressed here do not necessarily reflect the views of the United States Government, the United States Department of Energy. This research was funded by the National Nuclear Security Administration, Defense Nuclear Nonproliferation Research and Development (NNSA DNN R&amp;D).</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(continued)</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 (continued)</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690570"/>
            <a:ext cx="701041" cy="369332"/>
          </a:xfrm>
          <a:prstGeom prst="rect">
            <a:avLst/>
          </a:prstGeom>
        </p:spPr>
        <p:txBody>
          <a:bodyPr lIns="0" tIns="0" rIns="0" bIns="0" anchor="b"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endParaRPr lang="en-GB" sz="1050" b="1" noProof="0" dirty="0">
              <a:solidFill>
                <a:srgbClr val="1B3B65"/>
              </a:solidFill>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P3.5-177</a:t>
            </a:r>
          </a:p>
        </p:txBody>
      </p:sp>
      <p:pic>
        <p:nvPicPr>
          <p:cNvPr id="3" name="Picture 2">
            <a:extLst>
              <a:ext uri="{FF2B5EF4-FFF2-40B4-BE49-F238E27FC236}">
                <a16:creationId xmlns:a16="http://schemas.microsoft.com/office/drawing/2014/main" id="{3531EB2A-DC55-5E0F-7031-2864E578E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2463" y="6395868"/>
            <a:ext cx="1161876" cy="336944"/>
          </a:xfrm>
          <a:prstGeom prst="rect">
            <a:avLst/>
          </a:prstGeom>
        </p:spPr>
      </p:pic>
      <p:pic>
        <p:nvPicPr>
          <p:cNvPr id="4" name="Picture 3">
            <a:extLst>
              <a:ext uri="{FF2B5EF4-FFF2-40B4-BE49-F238E27FC236}">
                <a16:creationId xmlns:a16="http://schemas.microsoft.com/office/drawing/2014/main" id="{86D07222-3E19-C126-3642-01609A011C6D}"/>
              </a:ext>
            </a:extLst>
          </p:cNvPr>
          <p:cNvPicPr>
            <a:picLocks noChangeAspect="1"/>
          </p:cNvPicPr>
          <p:nvPr/>
        </p:nvPicPr>
        <p:blipFill>
          <a:blip r:embed="rId3">
            <a:extLst>
              <a:ext uri="{28A0092B-C50C-407E-A947-70E740481C1C}">
                <a14:useLocalDpi xmlns:a14="http://schemas.microsoft.com/office/drawing/2010/main" val="0"/>
              </a:ext>
            </a:extLst>
          </a:blip>
          <a:srcRect l="7880" t="14298" r="8714" b="19109"/>
          <a:stretch/>
        </p:blipFill>
        <p:spPr>
          <a:xfrm>
            <a:off x="9669175" y="6287526"/>
            <a:ext cx="1083745" cy="445286"/>
          </a:xfrm>
          <a:prstGeom prst="rect">
            <a:avLst/>
          </a:prstGeom>
        </p:spPr>
      </p:pic>
      <mc:AlternateContent xmlns:mc="http://schemas.openxmlformats.org/markup-compatibility/2006" xmlns:a14="http://schemas.microsoft.com/office/drawing/2010/main">
        <mc:Choice Requires="a14">
          <p:sp>
            <p:nvSpPr>
              <p:cNvPr id="11" name="Content Placeholder 3">
                <a:extLst>
                  <a:ext uri="{FF2B5EF4-FFF2-40B4-BE49-F238E27FC236}">
                    <a16:creationId xmlns:a16="http://schemas.microsoft.com/office/drawing/2014/main" id="{65D329DC-FF27-CBC3-6FDC-B7B25865EA19}"/>
                  </a:ext>
                </a:extLst>
              </p:cNvPr>
              <p:cNvSpPr txBox="1">
                <a:spLocks/>
              </p:cNvSpPr>
              <p:nvPr/>
            </p:nvSpPr>
            <p:spPr>
              <a:xfrm>
                <a:off x="122823" y="1800666"/>
                <a:ext cx="1497255" cy="718540"/>
              </a:xfrm>
              <a:prstGeom prst="rect">
                <a:avLst/>
              </a:prstGeom>
            </p:spPr>
            <p:txBody>
              <a:bodyPr vert="horz" lIns="0" tIns="45720" rIns="0" bIns="45720" rtlCol="0">
                <a:normAutofit fontScale="62500" lnSpcReduction="2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marR="0" lvl="3" indent="0" algn="l" defTabSz="914400" rtl="0" eaLnBrk="1" fontAlgn="auto" latinLnBrk="0" hangingPunct="1">
                  <a:lnSpc>
                    <a:spcPct val="90000"/>
                  </a:lnSpc>
                  <a:spcBef>
                    <a:spcPts val="200"/>
                  </a:spcBef>
                  <a:spcAft>
                    <a:spcPts val="400"/>
                  </a:spcAft>
                  <a:buClr>
                    <a:srgbClr val="3C3C3C"/>
                  </a:buClr>
                  <a:buSzTx/>
                  <a:buFont typeface="Courier New" panose="02070309020205020404" pitchFamily="49" charset="0"/>
                  <a:buNone/>
                  <a:tabLst/>
                  <a:defRPr/>
                </a:pPr>
                <a14:m>
                  <m:oMathPara xmlns:m="http://schemas.openxmlformats.org/officeDocument/2006/math">
                    <m:oMathParaPr>
                      <m:jc m:val="centerGroup"/>
                    </m:oMathParaPr>
                    <m:oMath xmlns:m="http://schemas.openxmlformats.org/officeDocument/2006/math">
                      <m:sSub>
                        <m:sSubPr>
                          <m:ctrlPr>
                            <a:rPr kumimoji="0" lang="en-US" sz="1900" b="0" i="1" u="none" strike="noStrike" kern="1200" cap="none" spc="0" normalizeH="0" baseline="0" noProof="0" smtClean="0">
                              <a:ln>
                                <a:noFill/>
                              </a:ln>
                              <a:solidFill>
                                <a:srgbClr val="3C3C3C"/>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𝐹</m:t>
                          </m:r>
                        </m:e>
                        <m:sub>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𝑓𝑖𝑙</m:t>
                          </m:r>
                        </m:sub>
                      </m:sSub>
                      <m:d>
                        <m:dPr>
                          <m:ctrlP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ctrlPr>
                        </m:dPr>
                        <m:e>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𝑛</m:t>
                          </m:r>
                        </m:e>
                      </m:d>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m:t>
                      </m:r>
                      <m:nary>
                        <m:naryPr>
                          <m:chr m:val="∑"/>
                          <m:ctrlP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ctrlPr>
                        </m:naryPr>
                        <m:sub>
                          <m:r>
                            <a:rPr kumimoji="0" lang="en-US" sz="1900" b="0" i="1" u="none" strike="noStrike" kern="1200" cap="none" spc="0" normalizeH="0" baseline="0" noProof="0" smtClean="0">
                              <a:ln>
                                <a:noFill/>
                              </a:ln>
                              <a:solidFill>
                                <a:srgbClr val="3C3C3C"/>
                              </a:solidFill>
                              <a:effectLst/>
                              <a:uLnTx/>
                              <a:uFillTx/>
                              <a:latin typeface="Cambria Math" panose="02040503050406030204" pitchFamily="18" charset="0"/>
                              <a:ea typeface="+mn-ea"/>
                              <a:cs typeface="+mn-cs"/>
                            </a:rPr>
                            <m:t>𝑖</m:t>
                          </m:r>
                          <m:r>
                            <a:rPr kumimoji="0" lang="en-US" sz="1900" b="0" i="1" u="none" strike="noStrike" kern="1200" cap="none" spc="0" normalizeH="0" baseline="0" noProof="0" smtClean="0">
                              <a:ln>
                                <a:noFill/>
                              </a:ln>
                              <a:solidFill>
                                <a:srgbClr val="3C3C3C"/>
                              </a:solidFill>
                              <a:effectLst/>
                              <a:uLnTx/>
                              <a:uFillTx/>
                              <a:latin typeface="Cambria Math" panose="02040503050406030204" pitchFamily="18" charset="0"/>
                              <a:ea typeface="+mn-ea"/>
                              <a:cs typeface="+mn-cs"/>
                            </a:rPr>
                            <m:t>=</m:t>
                          </m:r>
                          <m:r>
                            <m:rPr>
                              <m:brk m:alnAt="23"/>
                            </m:rP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1</m:t>
                          </m:r>
                        </m:sub>
                        <m:sup>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8</m:t>
                          </m:r>
                        </m:sup>
                        <m:e>
                          <m:sSub>
                            <m:sSubPr>
                              <m:ctrlP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sym typeface="Symbol" panose="05050102010706020507" pitchFamily="18" charset="2"/>
                                </a:rPr>
                                <m:t></m:t>
                              </m:r>
                            </m:e>
                            <m:sub>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𝑖</m:t>
                              </m:r>
                            </m:sub>
                          </m:sSub>
                          <m:sSub>
                            <m:sSubPr>
                              <m:ctrlP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ctrlPr>
                            </m:sSubPr>
                            <m:e>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𝑓</m:t>
                              </m:r>
                            </m:e>
                            <m:sub>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𝑖</m:t>
                              </m:r>
                            </m:sub>
                          </m:sSub>
                        </m:e>
                      </m:nary>
                      <m:r>
                        <a:rPr kumimoji="0" lang="en-US" sz="1900" b="0" i="0" u="none" strike="noStrike" kern="1200" cap="none" spc="0" normalizeH="0" baseline="0" noProof="0">
                          <a:ln>
                            <a:noFill/>
                          </a:ln>
                          <a:solidFill>
                            <a:srgbClr val="3C3C3C"/>
                          </a:solidFill>
                          <a:effectLst/>
                          <a:uLnTx/>
                          <a:uFillTx/>
                          <a:latin typeface="Cambria Math" panose="02040503050406030204" pitchFamily="18" charset="0"/>
                          <a:ea typeface="+mn-ea"/>
                          <a:cs typeface="+mn-cs"/>
                        </a:rPr>
                        <m:t>(</m:t>
                      </m:r>
                      <m:r>
                        <a:rPr kumimoji="0" lang="en-US" sz="1900" b="0" i="1" u="none" strike="noStrike" kern="1200" cap="none" spc="0" normalizeH="0" baseline="0" noProof="0">
                          <a:ln>
                            <a:noFill/>
                          </a:ln>
                          <a:solidFill>
                            <a:srgbClr val="3C3C3C"/>
                          </a:solidFill>
                          <a:effectLst/>
                          <a:uLnTx/>
                          <a:uFillTx/>
                          <a:latin typeface="Cambria Math" panose="02040503050406030204" pitchFamily="18" charset="0"/>
                          <a:ea typeface="+mn-ea"/>
                          <a:cs typeface="+mn-cs"/>
                        </a:rPr>
                        <m:t>𝑛</m:t>
                      </m:r>
                      <m:r>
                        <a:rPr kumimoji="0" lang="en-US" sz="1900" b="0" i="0" u="none" strike="noStrike" kern="1200" cap="none" spc="0" normalizeH="0" baseline="0" noProof="0">
                          <a:ln>
                            <a:noFill/>
                          </a:ln>
                          <a:solidFill>
                            <a:srgbClr val="3C3C3C"/>
                          </a:solidFill>
                          <a:effectLst/>
                          <a:uLnTx/>
                          <a:uFillTx/>
                          <a:latin typeface="Cambria Math" panose="02040503050406030204" pitchFamily="18" charset="0"/>
                          <a:ea typeface="+mn-ea"/>
                          <a:cs typeface="+mn-cs"/>
                        </a:rPr>
                        <m:t>)</m:t>
                      </m:r>
                    </m:oMath>
                  </m:oMathPara>
                </a14:m>
                <a:endParaRPr kumimoji="0" lang="en-US" sz="1900" b="0" i="0" u="none" strike="noStrike" kern="1200" cap="none" spc="0" normalizeH="0" baseline="0" noProof="0" dirty="0">
                  <a:ln>
                    <a:noFill/>
                  </a:ln>
                  <a:solidFill>
                    <a:srgbClr val="3C3C3C"/>
                  </a:solidFill>
                  <a:effectLst/>
                  <a:uLnTx/>
                  <a:uFillTx/>
                  <a:latin typeface="Arial Narrow" panose="020B0606020202030204" pitchFamily="34" charset="0"/>
                </a:endParaRPr>
              </a:p>
              <a:p>
                <a:pPr marL="0" marR="0" lvl="0" indent="0" algn="l" defTabSz="914400" rtl="0" eaLnBrk="1" fontAlgn="auto" latinLnBrk="0" hangingPunct="1">
                  <a:lnSpc>
                    <a:spcPct val="90000"/>
                  </a:lnSpc>
                  <a:spcBef>
                    <a:spcPts val="1000"/>
                  </a:spcBef>
                  <a:spcAft>
                    <a:spcPts val="0"/>
                  </a:spcAft>
                  <a:buClr>
                    <a:srgbClr val="00ADD0"/>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1" name="Content Placeholder 3">
                <a:extLst>
                  <a:ext uri="{FF2B5EF4-FFF2-40B4-BE49-F238E27FC236}">
                    <a16:creationId xmlns:a16="http://schemas.microsoft.com/office/drawing/2014/main" id="{65D329DC-FF27-CBC3-6FDC-B7B25865EA19}"/>
                  </a:ext>
                </a:extLst>
              </p:cNvPr>
              <p:cNvSpPr txBox="1">
                <a:spLocks noRot="1" noChangeAspect="1" noMove="1" noResize="1" noEditPoints="1" noAdjustHandles="1" noChangeArrowheads="1" noChangeShapeType="1" noTextEdit="1"/>
              </p:cNvSpPr>
              <p:nvPr/>
            </p:nvSpPr>
            <p:spPr>
              <a:xfrm>
                <a:off x="122823" y="1800666"/>
                <a:ext cx="1497255" cy="718540"/>
              </a:xfrm>
              <a:prstGeom prst="rect">
                <a:avLst/>
              </a:prstGeom>
              <a:blipFill>
                <a:blip r:embed="rId4"/>
                <a:stretch>
                  <a:fillRect/>
                </a:stretch>
              </a:blipFill>
            </p:spPr>
            <p:txBody>
              <a:bodyPr/>
              <a:lstStyle/>
              <a:p>
                <a:r>
                  <a:rPr lang="en-US">
                    <a:noFill/>
                  </a:rPr>
                  <a:t> </a:t>
                </a:r>
              </a:p>
            </p:txBody>
          </p:sp>
        </mc:Fallback>
      </mc:AlternateContent>
      <p:pic>
        <p:nvPicPr>
          <p:cNvPr id="30" name="Picture 29">
            <a:extLst>
              <a:ext uri="{FF2B5EF4-FFF2-40B4-BE49-F238E27FC236}">
                <a16:creationId xmlns:a16="http://schemas.microsoft.com/office/drawing/2014/main" id="{5A833316-E0B0-582F-3C1D-77AE9D5D0D30}"/>
              </a:ext>
            </a:extLst>
          </p:cNvPr>
          <p:cNvPicPr>
            <a:picLocks noChangeAspect="1"/>
          </p:cNvPicPr>
          <p:nvPr/>
        </p:nvPicPr>
        <p:blipFill rotWithShape="1">
          <a:blip r:embed="rId5">
            <a:extLst>
              <a:ext uri="{28A0092B-C50C-407E-A947-70E740481C1C}">
                <a14:useLocalDpi xmlns:a14="http://schemas.microsoft.com/office/drawing/2010/main" val="0"/>
              </a:ext>
            </a:extLst>
          </a:blip>
          <a:srcRect l="12414" t="52123" r="17930" b="35325"/>
          <a:stretch/>
        </p:blipFill>
        <p:spPr>
          <a:xfrm>
            <a:off x="191579" y="2994063"/>
            <a:ext cx="3753029" cy="380416"/>
          </a:xfrm>
          <a:prstGeom prst="rect">
            <a:avLst/>
          </a:prstGeom>
          <a:ln w="12700">
            <a:solidFill>
              <a:srgbClr val="3C3C3C"/>
            </a:solidFill>
          </a:ln>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849D80-565F-C257-4DF7-2A1BC552AF74}"/>
                  </a:ext>
                </a:extLst>
              </p:cNvPr>
              <p:cNvSpPr txBox="1"/>
              <p:nvPr/>
            </p:nvSpPr>
            <p:spPr>
              <a:xfrm>
                <a:off x="-97054" y="2341730"/>
                <a:ext cx="3855750" cy="57201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eqArr>
                            <m:eqArr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eqArrPr>
                            <m:e>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sym typeface="Symbol" panose="05050102010706020507" pitchFamily="18" charset="2"/>
                                    </a:rPr>
                                    <m:t></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𝑟𝑒𝑓</m:t>
                                  </m:r>
                                </m:sub>
                              </m:s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=1, </m:t>
                              </m:r>
                              <m:r>
                                <m:rPr>
                                  <m:sty m:val="p"/>
                                </m:rPr>
                                <a:rPr kumimoji="0" lang="en-US" sz="1200" b="0" i="0" u="none" strike="noStrike" kern="0" cap="none" spc="0" normalizeH="0" baseline="0" noProof="0" smtClean="0">
                                  <a:ln>
                                    <a:noFill/>
                                  </a:ln>
                                  <a:solidFill>
                                    <a:srgbClr val="3C3C3C"/>
                                  </a:solidFill>
                                  <a:effectLst/>
                                  <a:uLnTx/>
                                  <a:uFillTx/>
                                  <a:latin typeface="Cambria Math" panose="02040503050406030204" pitchFamily="18" charset="0"/>
                                </a:rPr>
                                <m:t>if</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𝐶𝐶</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𝑟𝑒𝑓</m:t>
                                  </m:r>
                                </m:sub>
                              </m:s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ea typeface="Cambria Math" panose="02040503050406030204" pitchFamily="18" charset="0"/>
                                </a:rPr>
                                <m:t>≥0.2                                          </m:t>
                              </m:r>
                            </m:e>
                            <m:e>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sym typeface="Symbol" panose="05050102010706020507" pitchFamily="18" charset="2"/>
                                    </a:rPr>
                                    <m:t></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𝑟𝑒𝑓</m:t>
                                  </m:r>
                                </m:sub>
                              </m:s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f>
                                <m:fPr>
                                  <m:type m:val="lin"/>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fPr>
                                <m:num>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𝑆𝑁𝑅</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sub>
                                  </m:sSub>
                                </m:num>
                                <m:den>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𝑆𝑁𝑅</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𝑟𝑒𝑓</m:t>
                                      </m:r>
                                    </m:sub>
                                  </m:sSub>
                                </m:den>
                              </m:f>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d>
                                <m:dPr>
                                  <m:begChr m:val="|"/>
                                  <m:endChr m:val="|"/>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dPr>
                                <m:e>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𝐶𝐶</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𝑟𝑒𝑓</m:t>
                                      </m:r>
                                    </m:sub>
                                  </m:sSub>
                                </m:e>
                              </m:d>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r>
                                <m:rPr>
                                  <m:sty m:val="p"/>
                                </m:rPr>
                                <a:rPr kumimoji="0" lang="en-US" sz="1200" b="0" i="0" u="none" strike="noStrike" kern="0" cap="none" spc="0" normalizeH="0" baseline="0" noProof="0" smtClean="0">
                                  <a:ln>
                                    <a:noFill/>
                                  </a:ln>
                                  <a:solidFill>
                                    <a:srgbClr val="3C3C3C"/>
                                  </a:solidFill>
                                  <a:effectLst/>
                                  <a:uLnTx/>
                                  <a:uFillTx/>
                                  <a:latin typeface="Cambria Math" panose="02040503050406030204" pitchFamily="18" charset="0"/>
                                </a:rPr>
                                <m:t>if</m:t>
                              </m:r>
                              <m:sSub>
                                <m:sSubPr>
                                  <m:ctrlP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ctrlPr>
                                </m:sSubPr>
                                <m:e>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 </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𝐶𝐶</m:t>
                                  </m:r>
                                </m:e>
                                <m: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𝑖</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𝑟𝑒𝑓</m:t>
                                  </m:r>
                                </m:sub>
                              </m:sSub>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rPr>
                                <m:t>&lt;</m:t>
                              </m:r>
                              <m:r>
                                <a:rPr kumimoji="0" lang="en-US" sz="1200" b="0" i="1" u="none" strike="noStrike" kern="0" cap="none" spc="0" normalizeH="0" baseline="0" noProof="0" smtClean="0">
                                  <a:ln>
                                    <a:noFill/>
                                  </a:ln>
                                  <a:solidFill>
                                    <a:srgbClr val="3C3C3C"/>
                                  </a:solidFill>
                                  <a:effectLst/>
                                  <a:uLnTx/>
                                  <a:uFillTx/>
                                  <a:latin typeface="Cambria Math" panose="02040503050406030204" pitchFamily="18" charset="0"/>
                                  <a:ea typeface="Cambria Math" panose="02040503050406030204" pitchFamily="18" charset="0"/>
                                </a:rPr>
                                <m:t>0.2</m:t>
                              </m:r>
                            </m:e>
                          </m:eqArr>
                        </m:e>
                      </m:d>
                    </m:oMath>
                  </m:oMathPara>
                </a14:m>
                <a:endParaRPr kumimoji="0" lang="en-US" sz="1200" b="0" i="0" u="none" strike="noStrike" kern="0" cap="none" spc="0" normalizeH="0" baseline="0" noProof="0" dirty="0">
                  <a:ln>
                    <a:noFill/>
                  </a:ln>
                  <a:solidFill>
                    <a:srgbClr val="3C3C3C"/>
                  </a:solidFill>
                  <a:effectLst/>
                  <a:uLnTx/>
                  <a:uFillTx/>
                  <a:latin typeface="Open Sans Light"/>
                </a:endParaRPr>
              </a:p>
            </p:txBody>
          </p:sp>
        </mc:Choice>
        <mc:Fallback xmlns="">
          <p:sp>
            <p:nvSpPr>
              <p:cNvPr id="31" name="TextBox 30">
                <a:extLst>
                  <a:ext uri="{FF2B5EF4-FFF2-40B4-BE49-F238E27FC236}">
                    <a16:creationId xmlns:a16="http://schemas.microsoft.com/office/drawing/2014/main" id="{4D849D80-565F-C257-4DF7-2A1BC552AF74}"/>
                  </a:ext>
                </a:extLst>
              </p:cNvPr>
              <p:cNvSpPr txBox="1">
                <a:spLocks noRot="1" noChangeAspect="1" noMove="1" noResize="1" noEditPoints="1" noAdjustHandles="1" noChangeArrowheads="1" noChangeShapeType="1" noTextEdit="1"/>
              </p:cNvSpPr>
              <p:nvPr/>
            </p:nvSpPr>
            <p:spPr>
              <a:xfrm>
                <a:off x="-97054" y="2341730"/>
                <a:ext cx="3855750" cy="572016"/>
              </a:xfrm>
              <a:prstGeom prst="rect">
                <a:avLst/>
              </a:prstGeom>
              <a:blipFill>
                <a:blip r:embed="rId6"/>
                <a:stretch>
                  <a:fillRect l="-14534" t="-185106" b="-267021"/>
                </a:stretch>
              </a:blipFill>
            </p:spPr>
            <p:txBody>
              <a:bodyPr/>
              <a:lstStyle/>
              <a:p>
                <a:r>
                  <a:rPr lang="en-US">
                    <a:noFill/>
                  </a:rPr>
                  <a:t> </a:t>
                </a:r>
              </a:p>
            </p:txBody>
          </p:sp>
        </mc:Fallback>
      </mc:AlternateContent>
      <p:pic>
        <p:nvPicPr>
          <p:cNvPr id="32" name="Content Placeholder 5">
            <a:extLst>
              <a:ext uri="{FF2B5EF4-FFF2-40B4-BE49-F238E27FC236}">
                <a16:creationId xmlns:a16="http://schemas.microsoft.com/office/drawing/2014/main" id="{FE96271B-04E4-3CB6-D13E-F41B32268F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116" y="3451039"/>
            <a:ext cx="1904354" cy="2944828"/>
          </a:xfrm>
          <a:prstGeom prst="rect">
            <a:avLst/>
          </a:prstGeom>
        </p:spPr>
      </p:pic>
      <p:pic>
        <p:nvPicPr>
          <p:cNvPr id="33" name="Picture 32">
            <a:extLst>
              <a:ext uri="{FF2B5EF4-FFF2-40B4-BE49-F238E27FC236}">
                <a16:creationId xmlns:a16="http://schemas.microsoft.com/office/drawing/2014/main" id="{277E5EB1-1A3C-7D00-3D97-8E9E0FEC2452}"/>
              </a:ext>
            </a:extLst>
          </p:cNvPr>
          <p:cNvPicPr>
            <a:picLocks noChangeAspect="1"/>
          </p:cNvPicPr>
          <p:nvPr/>
        </p:nvPicPr>
        <p:blipFill>
          <a:blip r:embed="rId8">
            <a:extLst>
              <a:ext uri="{28A0092B-C50C-407E-A947-70E740481C1C}">
                <a14:useLocalDpi xmlns:a14="http://schemas.microsoft.com/office/drawing/2010/main" val="0"/>
              </a:ext>
            </a:extLst>
          </a:blip>
          <a:srcRect l="4568" t="5512" r="3296" b="12998"/>
          <a:stretch/>
        </p:blipFill>
        <p:spPr>
          <a:xfrm>
            <a:off x="4196998" y="1818964"/>
            <a:ext cx="3776470" cy="1890547"/>
          </a:xfrm>
          <a:prstGeom prst="rect">
            <a:avLst/>
          </a:prstGeom>
        </p:spPr>
      </p:pic>
      <p:sp>
        <p:nvSpPr>
          <p:cNvPr id="34" name="Text Placeholder 3">
            <a:extLst>
              <a:ext uri="{FF2B5EF4-FFF2-40B4-BE49-F238E27FC236}">
                <a16:creationId xmlns:a16="http://schemas.microsoft.com/office/drawing/2014/main" id="{4BE48853-348B-B5D5-973B-734530FA51F9}"/>
              </a:ext>
            </a:extLst>
          </p:cNvPr>
          <p:cNvSpPr txBox="1">
            <a:spLocks/>
          </p:cNvSpPr>
          <p:nvPr/>
        </p:nvSpPr>
        <p:spPr>
          <a:xfrm>
            <a:off x="4215093" y="3767015"/>
            <a:ext cx="3758376" cy="394915"/>
          </a:xfrm>
          <a:prstGeom prst="rect">
            <a:avLst/>
          </a:prstGeom>
        </p:spPr>
        <p:txBody>
          <a:bodyPr vert="horz" lIns="0" tIns="45720" rIns="0" bIns="45720" rtlCol="0">
            <a:normAutofit lnSpcReduction="10000"/>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tx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tx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tx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tx1"/>
              </a:buClr>
              <a:buNone/>
            </a:pPr>
            <a:r>
              <a:rPr lang="en-US" sz="1200" dirty="0">
                <a:latin typeface="Arial" panose="020B0604020202020204" pitchFamily="34" charset="0"/>
                <a:ea typeface="Open Sans" panose="020B0606030504020204" pitchFamily="34" charset="0"/>
                <a:cs typeface="Arial" panose="020B0604020202020204" pitchFamily="34" charset="0"/>
              </a:rPr>
              <a:t>MMF is efficient for low input SNR, and significantly outperforms FF in that SNR range.</a:t>
            </a:r>
          </a:p>
        </p:txBody>
      </p:sp>
      <p:pic>
        <p:nvPicPr>
          <p:cNvPr id="35" name="Picture 34">
            <a:extLst>
              <a:ext uri="{FF2B5EF4-FFF2-40B4-BE49-F238E27FC236}">
                <a16:creationId xmlns:a16="http://schemas.microsoft.com/office/drawing/2014/main" id="{3E752EA5-251A-DF65-C64A-239166B543D5}"/>
              </a:ext>
            </a:extLst>
          </p:cNvPr>
          <p:cNvPicPr>
            <a:picLocks noChangeAspect="1"/>
          </p:cNvPicPr>
          <p:nvPr/>
        </p:nvPicPr>
        <p:blipFill>
          <a:blip r:embed="rId9">
            <a:extLst>
              <a:ext uri="{28A0092B-C50C-407E-A947-70E740481C1C}">
                <a14:useLocalDpi xmlns:a14="http://schemas.microsoft.com/office/drawing/2010/main" val="0"/>
              </a:ext>
            </a:extLst>
          </a:blip>
          <a:srcRect l="15461" t="3810" r="21607" b="5101"/>
          <a:stretch/>
        </p:blipFill>
        <p:spPr>
          <a:xfrm>
            <a:off x="4187951" y="4597829"/>
            <a:ext cx="2183705" cy="1777868"/>
          </a:xfrm>
          <a:prstGeom prst="rect">
            <a:avLst/>
          </a:prstGeom>
        </p:spPr>
      </p:pic>
      <p:sp>
        <p:nvSpPr>
          <p:cNvPr id="36" name="Content Placeholder 3">
            <a:extLst>
              <a:ext uri="{FF2B5EF4-FFF2-40B4-BE49-F238E27FC236}">
                <a16:creationId xmlns:a16="http://schemas.microsoft.com/office/drawing/2014/main" id="{F5D4750D-D5B3-87C4-FD1A-77DB8A3A84E5}"/>
              </a:ext>
            </a:extLst>
          </p:cNvPr>
          <p:cNvSpPr txBox="1">
            <a:spLocks/>
          </p:cNvSpPr>
          <p:nvPr/>
        </p:nvSpPr>
        <p:spPr>
          <a:xfrm>
            <a:off x="6439814" y="4475737"/>
            <a:ext cx="1555185" cy="2257075"/>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algn="just">
              <a:lnSpc>
                <a:spcPct val="110000"/>
              </a:lnSpc>
              <a:buClrTx/>
              <a:buFont typeface="Wingdings" panose="05000000000000000000" pitchFamily="2" charset="2"/>
              <a:buChar char="§"/>
            </a:pPr>
            <a:r>
              <a:rPr lang="en-US" sz="950" dirty="0">
                <a:latin typeface="Arial" panose="020B0604020202020204" pitchFamily="34" charset="0"/>
                <a:cs typeface="Arial" panose="020B0604020202020204" pitchFamily="34" charset="0"/>
              </a:rPr>
              <a:t>Average improvements in SNR are about 7, 9, 13, and  20 dB for MMF, FF, ML denoising, and CWT thresholding, respectively.</a:t>
            </a:r>
          </a:p>
          <a:p>
            <a:pPr marL="111125" indent="-111125" algn="just">
              <a:lnSpc>
                <a:spcPct val="110000"/>
              </a:lnSpc>
              <a:buClrTx/>
              <a:buFont typeface="Wingdings" panose="05000000000000000000" pitchFamily="2" charset="2"/>
              <a:buChar char="§"/>
            </a:pPr>
            <a:r>
              <a:rPr lang="en-US" sz="950" dirty="0">
                <a:latin typeface="Arial" panose="020B0604020202020204" pitchFamily="34" charset="0"/>
                <a:cs typeface="Arial" panose="020B0604020202020204" pitchFamily="34" charset="0"/>
              </a:rPr>
              <a:t>Compared with FF, however, the other approaches, including MMF improve the SNR for low-quality data, reducing the number of low-SNR waveforms</a:t>
            </a:r>
          </a:p>
        </p:txBody>
      </p:sp>
      <p:pic>
        <p:nvPicPr>
          <p:cNvPr id="37" name="Picture 36">
            <a:extLst>
              <a:ext uri="{FF2B5EF4-FFF2-40B4-BE49-F238E27FC236}">
                <a16:creationId xmlns:a16="http://schemas.microsoft.com/office/drawing/2014/main" id="{062E150B-92D0-075B-6294-72436B08BA98}"/>
              </a:ext>
            </a:extLst>
          </p:cNvPr>
          <p:cNvPicPr>
            <a:picLocks noChangeAspect="1"/>
          </p:cNvPicPr>
          <p:nvPr/>
        </p:nvPicPr>
        <p:blipFill>
          <a:blip r:embed="rId10">
            <a:extLst>
              <a:ext uri="{28A0092B-C50C-407E-A947-70E740481C1C}">
                <a14:useLocalDpi xmlns:a14="http://schemas.microsoft.com/office/drawing/2010/main" val="0"/>
              </a:ext>
            </a:extLst>
          </a:blip>
          <a:srcRect l="15880" t="3809" r="33464" b="13033"/>
          <a:stretch/>
        </p:blipFill>
        <p:spPr>
          <a:xfrm>
            <a:off x="8252072" y="1587215"/>
            <a:ext cx="1729516" cy="1597056"/>
          </a:xfrm>
          <a:prstGeom prst="rect">
            <a:avLst/>
          </a:prstGeom>
        </p:spPr>
      </p:pic>
      <p:sp>
        <p:nvSpPr>
          <p:cNvPr id="38" name="Content Placeholder 3">
            <a:extLst>
              <a:ext uri="{FF2B5EF4-FFF2-40B4-BE49-F238E27FC236}">
                <a16:creationId xmlns:a16="http://schemas.microsoft.com/office/drawing/2014/main" id="{90C2E1BD-89F3-CC52-0882-A9C4A5B00EDE}"/>
              </a:ext>
            </a:extLst>
          </p:cNvPr>
          <p:cNvSpPr txBox="1">
            <a:spLocks/>
          </p:cNvSpPr>
          <p:nvPr/>
        </p:nvSpPr>
        <p:spPr>
          <a:xfrm>
            <a:off x="10046562" y="1448790"/>
            <a:ext cx="1953859" cy="1777897"/>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indent="-111125" algn="just">
              <a:lnSpc>
                <a:spcPct val="110000"/>
              </a:lnSpc>
              <a:buClrTx/>
              <a:buFont typeface="Wingdings" panose="05000000000000000000" pitchFamily="2" charset="2"/>
              <a:buChar char="§"/>
            </a:pPr>
            <a:r>
              <a:rPr lang="en-US" sz="1200" dirty="0">
                <a:latin typeface="Arial" panose="020B0604020202020204" pitchFamily="34" charset="0"/>
                <a:cs typeface="Arial" panose="020B0604020202020204" pitchFamily="34" charset="0"/>
              </a:rPr>
              <a:t>For ~42% of the dataset, MMF outperforms FF; and the SNR gain achieved by MMF is as high as </a:t>
            </a:r>
            <a:r>
              <a:rPr kumimoji="0" lang="en-US" sz="1200" b="0" i="0" u="none" strike="noStrike" kern="1200" cap="none" spc="0" normalizeH="0" baseline="0" noProof="0" dirty="0">
                <a:ln>
                  <a:noFill/>
                </a:ln>
                <a:solidFill>
                  <a:srgbClr val="3C3C3C"/>
                </a:solidFill>
                <a:effectLst/>
                <a:uLnTx/>
                <a:uFillTx/>
                <a:latin typeface="Arial" panose="020B0604020202020204" pitchFamily="34" charset="0"/>
                <a:ea typeface="+mn-ea"/>
                <a:cs typeface="Arial" panose="020B0604020202020204" pitchFamily="34" charset="0"/>
              </a:rPr>
              <a:t>~23 </a:t>
            </a:r>
            <a:r>
              <a:rPr kumimoji="0" lang="en-US" sz="1200" b="0" i="0" u="none" strike="noStrike" kern="1200" cap="none" spc="0" normalizeH="0" baseline="0" noProof="0" dirty="0" err="1">
                <a:ln>
                  <a:noFill/>
                </a:ln>
                <a:solidFill>
                  <a:srgbClr val="3C3C3C"/>
                </a:solidFill>
                <a:effectLst/>
                <a:uLnTx/>
                <a:uFillTx/>
                <a:latin typeface="Arial" panose="020B0604020202020204" pitchFamily="34" charset="0"/>
                <a:ea typeface="+mn-ea"/>
                <a:cs typeface="Arial" panose="020B0604020202020204" pitchFamily="34" charset="0"/>
              </a:rPr>
              <a:t>dB.</a:t>
            </a:r>
            <a:endParaRPr lang="en-US" sz="1200" dirty="0">
              <a:latin typeface="Arial" panose="020B0604020202020204" pitchFamily="34" charset="0"/>
              <a:cs typeface="Arial" panose="020B0604020202020204" pitchFamily="34" charset="0"/>
            </a:endParaRPr>
          </a:p>
          <a:p>
            <a:pPr marL="111125" indent="-111125" algn="just">
              <a:lnSpc>
                <a:spcPct val="110000"/>
              </a:lnSpc>
              <a:buClrTx/>
              <a:buFont typeface="Wingdings" panose="05000000000000000000" pitchFamily="2" charset="2"/>
              <a:buChar char="§"/>
            </a:pPr>
            <a:r>
              <a:rPr lang="en-US" sz="1200" dirty="0">
                <a:latin typeface="Arial" panose="020B0604020202020204" pitchFamily="34" charset="0"/>
                <a:cs typeface="Arial" panose="020B0604020202020204" pitchFamily="34" charset="0"/>
              </a:rPr>
              <a:t>This proportion is only ~ 10%</a:t>
            </a:r>
            <a:r>
              <a:rPr lang="en-US" sz="1200" dirty="0">
                <a:latin typeface="Arial" panose="020B0604020202020204" pitchFamily="34" charset="0"/>
                <a:cs typeface="Arial" panose="020B0604020202020204" pitchFamily="34" charset="0"/>
                <a:sym typeface="Symbol" panose="05050102010706020507" pitchFamily="18" charset="2"/>
              </a:rPr>
              <a:t>14% for ML denoising and CWT thresholding.</a:t>
            </a:r>
            <a:endParaRPr lang="en-US" sz="1200" dirty="0">
              <a:latin typeface="Arial" panose="020B0604020202020204" pitchFamily="34" charset="0"/>
              <a:cs typeface="Arial" panose="020B0604020202020204" pitchFamily="34" charset="0"/>
            </a:endParaRPr>
          </a:p>
        </p:txBody>
      </p:sp>
      <p:sp>
        <p:nvSpPr>
          <p:cNvPr id="40" name="TextBox 3">
            <a:extLst>
              <a:ext uri="{FF2B5EF4-FFF2-40B4-BE49-F238E27FC236}">
                <a16:creationId xmlns:a16="http://schemas.microsoft.com/office/drawing/2014/main" id="{8ADEF017-5AD8-20A9-8DF0-699FEA03FE75}"/>
              </a:ext>
            </a:extLst>
          </p:cNvPr>
          <p:cNvSpPr txBox="1"/>
          <p:nvPr/>
        </p:nvSpPr>
        <p:spPr>
          <a:xfrm>
            <a:off x="8072918" y="318577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41" name="Rectangle 40">
            <a:extLst>
              <a:ext uri="{FF2B5EF4-FFF2-40B4-BE49-F238E27FC236}">
                <a16:creationId xmlns:a16="http://schemas.microsoft.com/office/drawing/2014/main" id="{CC152558-8E89-D88E-7B8F-EADD965261D0}"/>
              </a:ext>
            </a:extLst>
          </p:cNvPr>
          <p:cNvSpPr/>
          <p:nvPr/>
        </p:nvSpPr>
        <p:spPr>
          <a:xfrm>
            <a:off x="8144154" y="3441117"/>
            <a:ext cx="3953996" cy="2923877"/>
          </a:xfrm>
          <a:prstGeom prst="rect">
            <a:avLst/>
          </a:prstGeom>
        </p:spPr>
        <p:txBody>
          <a:bodyPr wrap="square">
            <a:spAutoFit/>
          </a:bodyPr>
          <a:ls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a:lstStyle>
          <a:p>
            <a:pPr marL="171450" indent="-171450" algn="just">
              <a:buClr>
                <a:schemeClr val="tx1"/>
              </a:buClr>
              <a:buFont typeface="Wingdings" panose="05000000000000000000" pitchFamily="2" charset="2"/>
              <a:buChar char="§"/>
            </a:pPr>
            <a:r>
              <a:rPr lang="en-US" sz="1150" dirty="0">
                <a:latin typeface="Arial" panose="020B0604020202020204" pitchFamily="34" charset="0"/>
                <a:cs typeface="Arial" panose="020B0604020202020204" pitchFamily="34" charset="0"/>
              </a:rPr>
              <a:t>As noise suppression method,  MMF is efficient for low-SNR data and significantly outperforms FF in that SNR range.</a:t>
            </a:r>
          </a:p>
          <a:p>
            <a:pPr marL="171450" indent="-171450" algn="just">
              <a:buClr>
                <a:schemeClr val="tx1"/>
              </a:buClr>
              <a:buFont typeface="Wingdings" panose="05000000000000000000" pitchFamily="2" charset="2"/>
              <a:buChar char="§"/>
            </a:pPr>
            <a:r>
              <a:rPr lang="en-US" sz="1150" dirty="0">
                <a:latin typeface="Arial" panose="020B0604020202020204" pitchFamily="34" charset="0"/>
                <a:cs typeface="Arial" panose="020B0604020202020204" pitchFamily="34" charset="0"/>
              </a:rPr>
              <a:t>For most of waveforms, FF, ML denoising, and CWT thresholding result in higher SNRs compared with MMF; however, for ~42% of the waveforms, MMF outperforms FF.</a:t>
            </a:r>
          </a:p>
          <a:p>
            <a:pPr marL="171450" indent="-171450" algn="just">
              <a:buClr>
                <a:schemeClr val="tx1"/>
              </a:buClr>
              <a:buFont typeface="Wingdings" panose="05000000000000000000" pitchFamily="2" charset="2"/>
              <a:buChar char="§"/>
            </a:pPr>
            <a:r>
              <a:rPr kumimoji="0" lang="en-US" sz="1150" b="0" i="0" u="none" strike="noStrike" kern="1200" cap="none" spc="0" normalizeH="0" baseline="0" noProof="0" dirty="0">
                <a:ln>
                  <a:noFill/>
                </a:ln>
                <a:solidFill>
                  <a:srgbClr val="FFFFFF">
                    <a:lumMod val="25000"/>
                  </a:srgbClr>
                </a:solidFill>
                <a:effectLst/>
                <a:uLnTx/>
                <a:uFillTx/>
                <a:latin typeface="Arial" panose="020B0604020202020204" pitchFamily="34" charset="0"/>
                <a:ea typeface="Open Sans" panose="020B0606030504020204" pitchFamily="34" charset="0"/>
                <a:cs typeface="Arial" panose="020B0604020202020204" pitchFamily="34" charset="0"/>
              </a:rPr>
              <a:t>Compared to ML denoising and CWT thresholding, this proportion drops to ~10%–14%.</a:t>
            </a:r>
          </a:p>
          <a:p>
            <a:pPr marL="171450" indent="-171450" algn="just">
              <a:buClr>
                <a:schemeClr val="tx1"/>
              </a:buClr>
              <a:buFont typeface="Wingdings" panose="05000000000000000000" pitchFamily="2" charset="2"/>
              <a:buChar char="§"/>
            </a:pPr>
            <a:r>
              <a:rPr lang="en-US" sz="1150" dirty="0">
                <a:solidFill>
                  <a:srgbClr val="FFFFFF">
                    <a:lumMod val="25000"/>
                  </a:srgbClr>
                </a:solidFill>
                <a:latin typeface="Arial" panose="020B0604020202020204" pitchFamily="34" charset="0"/>
                <a:cs typeface="Arial" panose="020B0604020202020204" pitchFamily="34" charset="0"/>
              </a:rPr>
              <a:t>The results suggest that in an operational setting, MMF cannot replace the other noise suppression methods; however, detection can be improved if MMF is used to supplement them in some scenarios.</a:t>
            </a:r>
          </a:p>
          <a:p>
            <a:pPr marL="171450" indent="-171450" algn="just">
              <a:buClr>
                <a:schemeClr val="tx1"/>
              </a:buClr>
              <a:buFont typeface="Wingdings" panose="05000000000000000000" pitchFamily="2" charset="2"/>
              <a:buChar char="§"/>
            </a:pPr>
            <a:r>
              <a:rPr lang="en-US" sz="1150" dirty="0">
                <a:solidFill>
                  <a:srgbClr val="FFFFFF">
                    <a:lumMod val="25000"/>
                  </a:srgbClr>
                </a:solidFill>
                <a:latin typeface="Arial" panose="020B0604020202020204" pitchFamily="34" charset="0"/>
                <a:cs typeface="Arial" panose="020B0604020202020204" pitchFamily="34" charset="0"/>
              </a:rPr>
              <a:t>MMF could help detect signals in problematic low-SNR data, which are currently being missed particularly when using FF alone.</a:t>
            </a:r>
          </a:p>
        </p:txBody>
      </p:sp>
      <p:sp>
        <p:nvSpPr>
          <p:cNvPr id="42" name="Content Placeholder 3">
            <a:extLst>
              <a:ext uri="{FF2B5EF4-FFF2-40B4-BE49-F238E27FC236}">
                <a16:creationId xmlns:a16="http://schemas.microsoft.com/office/drawing/2014/main" id="{7825F59E-B5F7-6143-EDD1-45F00874C40C}"/>
              </a:ext>
            </a:extLst>
          </p:cNvPr>
          <p:cNvSpPr txBox="1">
            <a:spLocks/>
          </p:cNvSpPr>
          <p:nvPr/>
        </p:nvSpPr>
        <p:spPr>
          <a:xfrm>
            <a:off x="4186576" y="6395867"/>
            <a:ext cx="2164822" cy="394915"/>
          </a:xfrm>
          <a:prstGeom prst="rect">
            <a:avLst/>
          </a:prstGeom>
        </p:spPr>
        <p:txBody>
          <a:bodyPr vert="horz" lIns="0" tIns="45720" rIns="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ClrTx/>
            </a:pPr>
            <a:r>
              <a:rPr lang="en-US" sz="950" dirty="0">
                <a:latin typeface="Arial" panose="020B0604020202020204" pitchFamily="34" charset="0"/>
                <a:cs typeface="Arial" panose="020B0604020202020204" pitchFamily="34" charset="0"/>
              </a:rPr>
              <a:t>Comparison based on a dataset of &gt;4700 constructed noisy waveforms.</a:t>
            </a:r>
          </a:p>
        </p:txBody>
      </p:sp>
    </p:spTree>
    <p:extLst>
      <p:ext uri="{BB962C8B-B14F-4D97-AF65-F5344CB8AC3E}">
        <p14:creationId xmlns:p14="http://schemas.microsoft.com/office/powerpoint/2010/main" val="3565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P3.5-177_Tibi</Template>
  <TotalTime>336</TotalTime>
  <Words>1029</Words>
  <Application>Microsoft Office PowerPoint</Application>
  <PresentationFormat>Widescreen</PresentationFormat>
  <Paragraphs>94</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Aptos</vt:lpstr>
      <vt:lpstr>Aptos Display</vt:lpstr>
      <vt:lpstr>Arial</vt:lpstr>
      <vt:lpstr>Arial Narrow</vt:lpstr>
      <vt:lpstr>Calibri</vt:lpstr>
      <vt:lpstr>Cambria Math</vt:lpstr>
      <vt:lpstr>Courier New</vt:lpstr>
      <vt:lpstr>Open Sans</vt:lpstr>
      <vt:lpstr>Open Sans Light</vt:lpstr>
      <vt:lpstr>Wingdings</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Tibi, Rigo</dc:creator>
  <cp:lastModifiedBy>Tibi, Rigo</cp:lastModifiedBy>
  <cp:revision>19</cp:revision>
  <dcterms:created xsi:type="dcterms:W3CDTF">2025-07-16T14:25:45Z</dcterms:created>
  <dcterms:modified xsi:type="dcterms:W3CDTF">2025-09-05T21:03:52Z</dcterms:modified>
</cp:coreProperties>
</file>