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" id="{5A9DDE9F-56A0-48E2-B182-B820FCE60929}">
          <p14:sldIdLst>
            <p14:sldId id="257"/>
          </p14:sldIdLst>
        </p14:section>
        <p14:section name="Presentation Slides" id="{AA65376A-F1B8-4985-9D91-856E127C1E0B}">
          <p14:sldIdLst>
            <p14:sldId id="256"/>
            <p14:sldId id="258"/>
          </p14:sldIdLst>
        </p14:section>
        <p14:section name="Lightning Poster" id="{5731DC12-27B9-4719-A49D-056507644B3A}">
          <p14:sldIdLst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CBD9"/>
    <a:srgbClr val="1A3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3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EE1869-5269-CC07-95A4-938BB2367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2D0BAD-BBCA-D82B-2CE6-14812CBCD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3492FB-9762-1EA3-8568-54377AB86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04.09.2025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8554EC-8FB0-E226-92C6-A11275967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901AC1-1973-C97E-1C32-B35C6E17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079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BE62C-B8DA-21FE-3717-7E3AE1352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ED8C027-1CCC-AAB3-EB2B-8DBFA63D1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ED7451-563E-EEFA-F37F-1177A4220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04.09.2025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5871C2-9481-23A1-6D51-71521B62F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701441-382B-C63A-FF99-28B8A6812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20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13415FA-D683-0C86-28DD-9D7E28548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02826CD-D775-59F4-BFA8-F5154111E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8D66EB-FE3F-6B40-972C-8B5D57A0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04.09.2025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03E36A-1179-9DCA-14D7-A461F278E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9AF862-474C-293E-C9C5-EFE874F7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868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60D616-9150-8F3E-6FBE-F751E77CD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35E4BF-FDCD-FFBB-4D0C-39E150D36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00F0AA-E80D-5BC8-F4D2-94A672D58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04.09.2025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6EE4DF-C324-0266-C67C-B1BB588C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CEA5BF-39A4-41D5-13C7-118532E8F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942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6B60A-FD3E-1765-D5CB-105BC4E49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A6BAD0-EB56-D041-CB89-C903B52D4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699A2D-7445-8118-C132-359093F7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04.09.2025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66CC21-4A10-2E5E-1811-1B1A5CA3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EC5CDB-E094-3658-9593-29EFB7C03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126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E70FB-4890-3F05-1356-B62F6837A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FCA0F9-2597-1F3F-4FD3-CB739AFC3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4F59239-63FB-AAF0-E4BC-EEF28F509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1FCB0CA-F508-F112-C731-2E64CA7CA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04.09.2025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E9BDECA-3B42-33FA-D220-2C4ED1255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2322373-01F2-6BD5-ADBB-850485D32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7765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43586-6B9B-D0FE-9F5A-4611D157C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2BB6AC-10BB-66CD-8FA4-4FE25860E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3226624-5BB7-475D-D61F-4A398C5E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A3C304F-B265-FF1D-E93E-E546B1B532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790861B-D46E-0A07-8D8A-74C11A5C31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8319FD1-8EB5-7386-112B-2FC3DE28E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04.09.2025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738F37E-8227-C5BA-017F-012F8B047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A09802C-D5EA-2E6E-1A09-CC414C3B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7531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DA458B-16E3-B6D6-6430-3033C0EF1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013D3E3-66AA-1102-13EE-F026ED13E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04.09.2025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F7220D3-1B70-85EC-1B61-C2FA50009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DB5F4C2-0D9C-0052-6D88-CB9B63790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256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82213A4-E48F-6AEA-05B4-E0C148224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04.09.2025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9DF17E6-A957-2DC1-05DF-BCE937F23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AFAD21-3D79-CCC2-6406-21755C3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004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008D36-B9E6-4456-E5DD-6BF010FCF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05C757-69C7-7392-4934-5005B43B3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F06286-9402-7133-2C42-E072EABF2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86FCC9-2D9B-0132-AE91-07809B319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04.09.2025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963375-1424-5BE9-5D5A-10BC80F4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5CEDF7-0B6B-15B2-A4AC-D04D5E1BF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279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C65153-8FE7-02C5-27E0-3FD10EB78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93D537C-6AC4-B5BE-49EC-FDA8A55E29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B3DB66-5F86-204B-5FDC-920A3B675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38B14E-FA25-0A84-3CD5-4796AEE04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04.09.2025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DD2ED25-6293-3332-54CF-F1C99A76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30BD201-E90E-75BE-7C53-621203610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536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E34011B-B6C4-D1B4-5659-189E50B41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5CF3D06-EB14-E216-1F24-D0D50B309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4C714D-AD6B-3B71-F291-0AF0F2D9F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204A99-DD2E-46A5-9E4A-9E0EB615E918}" type="datetimeFigureOut">
              <a:rPr lang="de-AT" smtClean="0"/>
              <a:t>04.09.2025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7138C1-F3F4-8177-60B1-35B748E93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AAEEA4-E31B-39A7-94EA-C19E72BAB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410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4212E3CC-C8F3-8724-236C-B7DF711CD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5641CF85-E5C3-9FF3-BBD7-6666AB809856}"/>
              </a:ext>
            </a:extLst>
          </p:cNvPr>
          <p:cNvSpPr txBox="1"/>
          <p:nvPr/>
        </p:nvSpPr>
        <p:spPr>
          <a:xfrm>
            <a:off x="947462" y="1467801"/>
            <a:ext cx="10272988" cy="74657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atmospheric entry angle on uncertainties in the observed infrasound signal back-azimuths</a:t>
            </a:r>
            <a:endParaRPr lang="en-GB" sz="2400" b="1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3D37EAC3-90CD-EA42-4DD4-7E98DD56B841}"/>
              </a:ext>
            </a:extLst>
          </p:cNvPr>
          <p:cNvSpPr txBox="1"/>
          <p:nvPr/>
        </p:nvSpPr>
        <p:spPr>
          <a:xfrm>
            <a:off x="947463" y="2344870"/>
            <a:ext cx="10272988" cy="50251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Elizabeth A. Silber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704B700-9CAA-AD00-BCFB-1247EE1D285E}"/>
              </a:ext>
            </a:extLst>
          </p:cNvPr>
          <p:cNvSpPr txBox="1"/>
          <p:nvPr/>
        </p:nvSpPr>
        <p:spPr>
          <a:xfrm>
            <a:off x="947462" y="2952157"/>
            <a:ext cx="8058149" cy="594632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de-DE"/>
            </a:defPPr>
            <a:lvl1pPr>
              <a:defRPr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1400" noProof="0" dirty="0"/>
              <a:t>Sandia National Laboratories, Albuquerque, NM, 87123 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D1B99D56-EC8A-2AAE-205C-D5BC83000B29}"/>
              </a:ext>
            </a:extLst>
          </p:cNvPr>
          <p:cNvSpPr txBox="1"/>
          <p:nvPr/>
        </p:nvSpPr>
        <p:spPr>
          <a:xfrm>
            <a:off x="2636519" y="6440942"/>
            <a:ext cx="6984367" cy="369332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noProof="0" dirty="0">
                <a:solidFill>
                  <a:schemeClr val="bg1">
                    <a:lumMod val="65000"/>
                  </a:schemeClr>
                </a:solidFill>
              </a:rPr>
              <a:t>SNL is managed and operated by NTESS under DOE NNSA contract DE-NA0003525</a:t>
            </a:r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The views expressed here do not necessarily reflect the opinion of the United States Government, the United States Department of Energy, or NTESS. SAND2025-11111C</a:t>
            </a:r>
            <a:endParaRPr lang="en-GB" sz="800" noProof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D46122D2-621E-31CE-451D-B174F76F9990}"/>
              </a:ext>
            </a:extLst>
          </p:cNvPr>
          <p:cNvSpPr txBox="1"/>
          <p:nvPr/>
        </p:nvSpPr>
        <p:spPr>
          <a:xfrm>
            <a:off x="2636518" y="4273614"/>
            <a:ext cx="6984367" cy="193899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Infrasound signals from energetic moving events often deviate from predicted directions. Modeling reveals shallow-entry events (~10°) yield azimuth deviations up to ~46° within 1000 km, whereas steep entries (≥60°) show minimal deviations (&lt;5° at 1000 km, &lt;1° at 5000 km), redefining geolocation uncertainty and aiding planetary defense applications.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91A715-793F-3235-8617-18E9A2538876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P3.5-226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A26D3C-6BFA-4518-914B-B0E116D5D2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570" r="841" b="31309"/>
          <a:stretch/>
        </p:blipFill>
        <p:spPr>
          <a:xfrm>
            <a:off x="9672643" y="2952157"/>
            <a:ext cx="1358135" cy="56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3">
            <a:extLst>
              <a:ext uri="{FF2B5EF4-FFF2-40B4-BE49-F238E27FC236}">
                <a16:creationId xmlns:a16="http://schemas.microsoft.com/office/drawing/2014/main" id="{E5B67DD5-AF62-4996-BFC8-D0709EAAF04C}"/>
              </a:ext>
            </a:extLst>
          </p:cNvPr>
          <p:cNvSpPr txBox="1"/>
          <p:nvPr/>
        </p:nvSpPr>
        <p:spPr>
          <a:xfrm>
            <a:off x="8252072" y="1549110"/>
            <a:ext cx="3798000" cy="498598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1200" dirty="0"/>
              <a:t>A theoretical framework, the Bolide Infrasound Back-Azimuth </a:t>
            </a:r>
            <a:r>
              <a:rPr lang="en-US" sz="1200" dirty="0" err="1"/>
              <a:t>EXplorer</a:t>
            </a:r>
            <a:r>
              <a:rPr lang="en-US" sz="1200" dirty="0"/>
              <a:t> Model (BIBEX‑M), was developed to compute predicted back azimuths solely from geometric considerations.</a:t>
            </a:r>
          </a:p>
          <a:p>
            <a:pPr>
              <a:spcAft>
                <a:spcPts val="1200"/>
              </a:spcAft>
            </a:pPr>
            <a:endParaRPr lang="en-US" sz="1200" dirty="0"/>
          </a:p>
          <a:p>
            <a:pPr>
              <a:spcAft>
                <a:spcPts val="1200"/>
              </a:spcAft>
            </a:pPr>
            <a:endParaRPr lang="en-US" sz="1200" dirty="0"/>
          </a:p>
          <a:p>
            <a:pPr>
              <a:spcAft>
                <a:spcPts val="1200"/>
              </a:spcAft>
            </a:pPr>
            <a:endParaRPr lang="en-US" sz="1200" dirty="0"/>
          </a:p>
          <a:p>
            <a:pPr>
              <a:spcAft>
                <a:spcPts val="1200"/>
              </a:spcAft>
            </a:pPr>
            <a:endParaRPr lang="en-US" sz="1200" dirty="0"/>
          </a:p>
          <a:p>
            <a:pPr>
              <a:spcAft>
                <a:spcPts val="1200"/>
              </a:spcAft>
            </a:pPr>
            <a:endParaRPr lang="en-US" sz="1200" dirty="0"/>
          </a:p>
          <a:p>
            <a:pPr>
              <a:spcAft>
                <a:spcPts val="1200"/>
              </a:spcAft>
            </a:pPr>
            <a:r>
              <a:rPr lang="en-US" sz="1200" dirty="0"/>
              <a:t>Simulations using synthetic bolides explore back azimuth deviations as a function of entry angle and station distance up to 15,000 km.</a:t>
            </a:r>
            <a:endParaRPr lang="en-GB" sz="1200" noProof="0" dirty="0"/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1E89CD43-FF80-3593-7026-BDF338BBFF94}"/>
              </a:ext>
            </a:extLst>
          </p:cNvPr>
          <p:cNvSpPr txBox="1"/>
          <p:nvPr/>
        </p:nvSpPr>
        <p:spPr>
          <a:xfrm>
            <a:off x="4196999" y="1549110"/>
            <a:ext cx="3798000" cy="498598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1200" noProof="0" dirty="0"/>
              <a:t>Seven most energetic bolides detected by both US government sensors and infrasound were examined to determine variability in observed back azimuths (plotted below).</a:t>
            </a:r>
          </a:p>
          <a:p>
            <a:pPr>
              <a:spcAft>
                <a:spcPts val="1000"/>
              </a:spcAft>
            </a:pPr>
            <a:endParaRPr lang="en-US" sz="1200" dirty="0"/>
          </a:p>
          <a:p>
            <a:pPr>
              <a:spcAft>
                <a:spcPts val="1000"/>
              </a:spcAft>
            </a:pPr>
            <a:endParaRPr lang="en-US" sz="1200" noProof="0" dirty="0"/>
          </a:p>
          <a:p>
            <a:pPr>
              <a:spcAft>
                <a:spcPts val="1000"/>
              </a:spcAft>
            </a:pPr>
            <a:endParaRPr lang="en-US" sz="1200" dirty="0"/>
          </a:p>
          <a:p>
            <a:pPr>
              <a:spcAft>
                <a:spcPts val="1000"/>
              </a:spcAft>
            </a:pPr>
            <a:endParaRPr lang="en-US" sz="1200" noProof="0" dirty="0"/>
          </a:p>
          <a:p>
            <a:pPr>
              <a:spcAft>
                <a:spcPts val="1000"/>
              </a:spcAft>
            </a:pPr>
            <a:endParaRPr lang="en-US" sz="1200" dirty="0"/>
          </a:p>
          <a:p>
            <a:pPr>
              <a:spcAft>
                <a:spcPts val="1000"/>
              </a:spcAft>
            </a:pPr>
            <a:endParaRPr lang="en-US" sz="1200" dirty="0"/>
          </a:p>
          <a:p>
            <a:pPr>
              <a:spcAft>
                <a:spcPts val="1000"/>
              </a:spcAft>
            </a:pPr>
            <a:r>
              <a:rPr lang="en-US" sz="1200" dirty="0"/>
              <a:t>Shallow entry angle events tend to exhibit higher back azimuth residuals. </a:t>
            </a:r>
          </a:p>
          <a:p>
            <a:pPr>
              <a:spcAft>
                <a:spcPts val="1000"/>
              </a:spcAft>
            </a:pPr>
            <a:r>
              <a:rPr lang="en-US" sz="1200" dirty="0"/>
              <a:t>This motivated the development of a modeling framework to determine maximum possible back azimuth deviations that would arise due to the trajectory geometry alone. </a:t>
            </a:r>
          </a:p>
          <a:p>
            <a:pPr>
              <a:spcAft>
                <a:spcPts val="1000"/>
              </a:spcAft>
            </a:pPr>
            <a:r>
              <a:rPr lang="en-US" sz="1200" noProof="0" dirty="0"/>
              <a:t>Quantifying the contribution of trajectory geometry alone is essential to isolate it from other influences such as atmospheric propagation and station-specific effects.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A5EB31E-0D60-B708-DDA3-638C6CE2CC33}"/>
              </a:ext>
            </a:extLst>
          </p:cNvPr>
          <p:cNvSpPr txBox="1"/>
          <p:nvPr/>
        </p:nvSpPr>
        <p:spPr>
          <a:xfrm>
            <a:off x="4196999" y="55008"/>
            <a:ext cx="7133942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atmospheric entry angle on uncertainties in the observed infrasound signal back-azimuths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E90810EB-C9FE-C1F2-4CE1-32C95CB36FE8}"/>
              </a:ext>
            </a:extLst>
          </p:cNvPr>
          <p:cNvSpPr txBox="1"/>
          <p:nvPr/>
        </p:nvSpPr>
        <p:spPr>
          <a:xfrm>
            <a:off x="160019" y="1549110"/>
            <a:ext cx="3798000" cy="498598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1200" noProof="0" dirty="0"/>
              <a:t>Infrasound sensing is critical for detecting and geolocating bolides and other high-energy, extended trajectory events [1].</a:t>
            </a:r>
          </a:p>
          <a:p>
            <a:pPr>
              <a:spcAft>
                <a:spcPts val="1200"/>
              </a:spcAft>
            </a:pPr>
            <a:r>
              <a:rPr lang="en-US" sz="1200" noProof="0" dirty="0"/>
              <a:t>Infrasound monitoring has traditionally assumed that bolides can be approximated as point sources at sufficiently large distances [2].</a:t>
            </a:r>
          </a:p>
          <a:p>
            <a:pPr>
              <a:spcAft>
                <a:spcPts val="1200"/>
              </a:spcAft>
            </a:pPr>
            <a:r>
              <a:rPr lang="en-US" sz="1200" noProof="0" dirty="0"/>
              <a:t>Bolides and reentry events can generate shock wave along extended paths as shown below, often resulting in non-negligible discrepancies between observed infrasound back azimuths and theoretical predictions derived from the object's peak brightness location, notably during shallow-angle atmospheric entries [3-5].</a:t>
            </a:r>
          </a:p>
          <a:p>
            <a:pPr>
              <a:spcAft>
                <a:spcPts val="1200"/>
              </a:spcAft>
            </a:pPr>
            <a:r>
              <a:rPr lang="en-US" sz="1200" noProof="0" dirty="0"/>
              <a:t>This study aims to quantify the geometric effects on infrasound signal arrival directions and improve bolide geolocation accuracy.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143C780A-D306-D9FA-EEC7-455406624C00}"/>
              </a:ext>
            </a:extLst>
          </p:cNvPr>
          <p:cNvSpPr txBox="1"/>
          <p:nvPr/>
        </p:nvSpPr>
        <p:spPr>
          <a:xfrm>
            <a:off x="4196999" y="659697"/>
            <a:ext cx="70055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Elizabeth A. Silber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D44A0D56-4CCC-CD44-4432-02AE7D654D6B}"/>
              </a:ext>
            </a:extLst>
          </p:cNvPr>
          <p:cNvSpPr txBox="1"/>
          <p:nvPr/>
        </p:nvSpPr>
        <p:spPr>
          <a:xfrm>
            <a:off x="187156" y="6440942"/>
            <a:ext cx="4392936" cy="369332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SNL is managed and operated by NTESS under DOE NNSA contract DE-NA0003525. The views expressed here do not necessarily reflect the opinion of the United States Government, the United States Department of Energy, or NTESS. SAND2025-11111C</a:t>
            </a:r>
            <a:endParaRPr lang="en-GB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id="{A34004C7-4749-B7E3-E7D7-B3572BC231EF}"/>
              </a:ext>
            </a:extLst>
          </p:cNvPr>
          <p:cNvSpPr txBox="1"/>
          <p:nvPr/>
        </p:nvSpPr>
        <p:spPr>
          <a:xfrm>
            <a:off x="160019" y="1075342"/>
            <a:ext cx="3798000" cy="396586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1A3A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Introduction</a:t>
            </a: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79016AB2-B6CD-8ED7-A756-5A1288745A4D}"/>
              </a:ext>
            </a:extLst>
          </p:cNvPr>
          <p:cNvSpPr txBox="1"/>
          <p:nvPr/>
        </p:nvSpPr>
        <p:spPr>
          <a:xfrm>
            <a:off x="4187951" y="1075342"/>
            <a:ext cx="3816093" cy="396586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1A3A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Observations</a:t>
            </a: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35C23D38-1D02-FA1F-40B5-BBB882222001}"/>
              </a:ext>
            </a:extLst>
          </p:cNvPr>
          <p:cNvSpPr txBox="1"/>
          <p:nvPr/>
        </p:nvSpPr>
        <p:spPr>
          <a:xfrm>
            <a:off x="8233976" y="1090776"/>
            <a:ext cx="3798000" cy="396586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1A3A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Model Development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673B92-7009-6C86-1F81-02E0CB1EF455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P3.5-226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9C3FC8-DDB2-86EB-743C-BC43BA001B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70" r="841" b="31309"/>
          <a:stretch/>
        </p:blipFill>
        <p:spPr>
          <a:xfrm>
            <a:off x="10582448" y="6159332"/>
            <a:ext cx="1358135" cy="5632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DB7282-2B1F-1ADA-B18F-69F0F893D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263" y="5827681"/>
            <a:ext cx="455940" cy="563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1452FC-CFBD-42A4-6151-7E24050589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73" t="8255" r="6599" b="7384"/>
          <a:stretch>
            <a:fillRect/>
          </a:stretch>
        </p:blipFill>
        <p:spPr>
          <a:xfrm>
            <a:off x="714388" y="4796013"/>
            <a:ext cx="2733053" cy="15882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47C69C-E423-CC48-13FA-6E4E315EF5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2388" y="2416731"/>
            <a:ext cx="3697368" cy="15436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AC0202-57D6-EB81-2A57-324AAC58AF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1704" y="4753580"/>
            <a:ext cx="2622544" cy="1379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4F9B9D-EC7B-D715-DDE2-5D967C5489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9928" y="2582197"/>
            <a:ext cx="3694872" cy="143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37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DCF52-E97A-00F1-7AA5-B21693FF9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3">
            <a:extLst>
              <a:ext uri="{FF2B5EF4-FFF2-40B4-BE49-F238E27FC236}">
                <a16:creationId xmlns:a16="http://schemas.microsoft.com/office/drawing/2014/main" id="{CF0B4691-5C34-A8FE-5C00-0DE0F12751ED}"/>
              </a:ext>
            </a:extLst>
          </p:cNvPr>
          <p:cNvSpPr txBox="1"/>
          <p:nvPr/>
        </p:nvSpPr>
        <p:spPr>
          <a:xfrm>
            <a:off x="8252072" y="1549110"/>
            <a:ext cx="3798000" cy="498598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1200" noProof="0" dirty="0"/>
              <a:t>By isolating the purely geometric contributions using the BIBEX‑M framework, concrete numerical bounds on the maximum possible back azimuth deviations for a variety of plausible entry scenarios up to distances of 15,000 km were established.</a:t>
            </a:r>
          </a:p>
          <a:p>
            <a:pPr>
              <a:spcAft>
                <a:spcPts val="1200"/>
              </a:spcAft>
            </a:pPr>
            <a:r>
              <a:rPr lang="en-US" sz="1200" noProof="0" dirty="0"/>
              <a:t>Highly relevant for reentry phenomena (e.g., space missions, orbital debris), illustrating the broader applicability of this framework in refining and improving detection, geolocation, and characterization.</a:t>
            </a:r>
          </a:p>
          <a:p>
            <a:pPr>
              <a:spcAft>
                <a:spcPts val="1200"/>
              </a:spcAft>
            </a:pPr>
            <a:r>
              <a:rPr lang="en-US" sz="1200" dirty="0"/>
              <a:t>References:</a:t>
            </a:r>
          </a:p>
          <a:p>
            <a:pPr>
              <a:spcAft>
                <a:spcPts val="1200"/>
              </a:spcAft>
            </a:pPr>
            <a:r>
              <a:rPr lang="en-US" sz="1200" noProof="0" dirty="0"/>
              <a:t>[1] Silber (2025) Investigating the Relationship Between Bolide Entry Angle and Apparent Direction of Infrasound Signal Arrivals. Pure Appl. </a:t>
            </a:r>
            <a:r>
              <a:rPr lang="en-US" sz="1200" noProof="0" dirty="0" err="1"/>
              <a:t>Geophys</a:t>
            </a:r>
            <a:r>
              <a:rPr lang="en-US" sz="1200" noProof="0" dirty="0"/>
              <a:t>. [2] ReVelle (1976) On meteor-generated infrasound. Journal of Geophysical Research, 81, 1217–1230. [3] Ens et al. (2012) Infrasound production by bolides: A global statistical study. Journal of Atmospheric and Solar-Terrestrial Physics, 80, 208–229 [4] Gi &amp; Brown (2017) Refinement of bolide characteristics from infrasound measurements. Planetary and Space Science, 143, 169–181. [5] Silber et al. (2009) An estimate of the terrestrial influx of large meteoroids from infrasonic measurements. Journal of Geophysical Research, 114, E08006.</a:t>
            </a:r>
          </a:p>
          <a:p>
            <a:pPr>
              <a:spcAft>
                <a:spcPts val="1200"/>
              </a:spcAft>
            </a:pPr>
            <a:endParaRPr lang="en-GB" sz="1200" noProof="0" dirty="0"/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BF4896AB-3FC1-F223-B641-FCB62DA875F4}"/>
              </a:ext>
            </a:extLst>
          </p:cNvPr>
          <p:cNvSpPr txBox="1"/>
          <p:nvPr/>
        </p:nvSpPr>
        <p:spPr>
          <a:xfrm>
            <a:off x="4196999" y="1549110"/>
            <a:ext cx="3798000" cy="498598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1200" dirty="0"/>
              <a:t>A scatter plot of maximum azimuth deviations versus distance for representative entry angles (10°, 25°, 45°, and 75°) illustrates the dependence of azimuth residuals on entry angle and source-to-receiver distance, confirming variability especially evident in shallow angle scenarios.</a:t>
            </a:r>
          </a:p>
          <a:p>
            <a:pPr>
              <a:spcAft>
                <a:spcPts val="1200"/>
              </a:spcAft>
            </a:pPr>
            <a:endParaRPr lang="en-US" sz="1200" dirty="0"/>
          </a:p>
          <a:p>
            <a:pPr>
              <a:spcAft>
                <a:spcPts val="1200"/>
              </a:spcAft>
            </a:pPr>
            <a:endParaRPr lang="en-US" sz="1200" dirty="0"/>
          </a:p>
          <a:p>
            <a:pPr>
              <a:spcAft>
                <a:spcPts val="1200"/>
              </a:spcAft>
            </a:pPr>
            <a:endParaRPr lang="en-US" sz="1200" dirty="0"/>
          </a:p>
          <a:p>
            <a:pPr>
              <a:spcAft>
                <a:spcPts val="1200"/>
              </a:spcAft>
            </a:pPr>
            <a:endParaRPr lang="en-US" sz="1200" dirty="0"/>
          </a:p>
          <a:p>
            <a:pPr>
              <a:spcAft>
                <a:spcPts val="1200"/>
              </a:spcAft>
            </a:pPr>
            <a:endParaRPr lang="en-US" sz="1200" dirty="0"/>
          </a:p>
          <a:p>
            <a:pPr>
              <a:spcAft>
                <a:spcPts val="1200"/>
              </a:spcAft>
            </a:pPr>
            <a:r>
              <a:rPr lang="en-US" sz="1200" dirty="0"/>
              <a:t>These results provide quantitative benchmarks for evaluating back azimuth measurements of real extended trajectory events. </a:t>
            </a:r>
          </a:p>
          <a:p>
            <a:pPr>
              <a:spcAft>
                <a:spcPts val="1200"/>
              </a:spcAft>
            </a:pPr>
            <a:r>
              <a:rPr lang="en-US" sz="1200" dirty="0"/>
              <a:t>The findings indicate that large observed deviations should not be automatically classified as anomalies or data errors. </a:t>
            </a:r>
          </a:p>
          <a:p>
            <a:pPr>
              <a:spcAft>
                <a:spcPts val="1200"/>
              </a:spcAft>
            </a:pPr>
            <a:r>
              <a:rPr lang="en-US" sz="1200" dirty="0"/>
              <a:t>Instead, they might naturally arise from trajectory geometry, particularly for shallow-angle entries, thus improving the robustness of future infrasound-based bolide characterizations.</a:t>
            </a:r>
            <a:r>
              <a:rPr lang="en-US" sz="1200" noProof="0" dirty="0"/>
              <a:t>.</a:t>
            </a:r>
            <a:endParaRPr lang="en-GB" sz="1200" noProof="0"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4D53F9E6-901A-6FBA-6AC7-D3B65D135D6F}"/>
              </a:ext>
            </a:extLst>
          </p:cNvPr>
          <p:cNvSpPr txBox="1"/>
          <p:nvPr/>
        </p:nvSpPr>
        <p:spPr>
          <a:xfrm>
            <a:off x="4196999" y="55008"/>
            <a:ext cx="7133942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atmospheric entry angle on uncertainties in the observed infrasound signal back-azimuths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74DDFF24-E7EB-6E42-E2EB-A89D0C8F1D7D}"/>
              </a:ext>
            </a:extLst>
          </p:cNvPr>
          <p:cNvSpPr txBox="1"/>
          <p:nvPr/>
        </p:nvSpPr>
        <p:spPr>
          <a:xfrm>
            <a:off x="160019" y="1549110"/>
            <a:ext cx="3798000" cy="498598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1200" noProof="0" dirty="0"/>
              <a:t>Simulations reveal that shallow-entry bolides (≤10°) produce large back azimuth deviations, up to ~46° within 1000 km. </a:t>
            </a:r>
          </a:p>
          <a:p>
            <a:pPr>
              <a:spcAft>
                <a:spcPts val="1200"/>
              </a:spcAft>
            </a:pPr>
            <a:r>
              <a:rPr lang="en-US" sz="1200" noProof="0" dirty="0"/>
              <a:t>Steeper trajectories (≥60°) consistently result in deviations below ~5° at 1000 km and less than ~1° beyond 5000 km.</a:t>
            </a:r>
          </a:p>
          <a:p>
            <a:pPr>
              <a:spcAft>
                <a:spcPts val="1200"/>
              </a:spcAft>
            </a:pPr>
            <a:r>
              <a:rPr lang="en-US" sz="1200" noProof="0" dirty="0"/>
              <a:t>A global heatmap visualization systematically quantifies maximum geometric deviations in back azimuth across entry angles and source-to-station distances, providing a practical global reference table for interpreting observed infrasound signals.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2551B6F9-1CDD-DD56-2224-A0469D7CB51E}"/>
              </a:ext>
            </a:extLst>
          </p:cNvPr>
          <p:cNvSpPr txBox="1"/>
          <p:nvPr/>
        </p:nvSpPr>
        <p:spPr>
          <a:xfrm>
            <a:off x="4196999" y="659697"/>
            <a:ext cx="70055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Elizabeth A. Silber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DCF9F1F1-AEBD-A7A8-B48D-00A5AD6B3F76}"/>
              </a:ext>
            </a:extLst>
          </p:cNvPr>
          <p:cNvSpPr txBox="1"/>
          <p:nvPr/>
        </p:nvSpPr>
        <p:spPr>
          <a:xfrm>
            <a:off x="72829" y="6440942"/>
            <a:ext cx="4124170" cy="369332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SNL is managed and operated by NTESS under DOE NNSA contract DE-NA0003525. The views expressed here do not necessarily reflect the opinion of the United States Government, the United States Department of Energy, or NTESS. SAND2025-11111C</a:t>
            </a:r>
            <a:endParaRPr lang="en-GB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id="{7969997D-A09D-67E2-3048-DC3819BC2F90}"/>
              </a:ext>
            </a:extLst>
          </p:cNvPr>
          <p:cNvSpPr txBox="1"/>
          <p:nvPr/>
        </p:nvSpPr>
        <p:spPr>
          <a:xfrm>
            <a:off x="160019" y="1075342"/>
            <a:ext cx="3798000" cy="396586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1A3A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Results</a:t>
            </a: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0BE647BE-5F76-3D75-CDEC-7F069637B9CC}"/>
              </a:ext>
            </a:extLst>
          </p:cNvPr>
          <p:cNvSpPr txBox="1"/>
          <p:nvPr/>
        </p:nvSpPr>
        <p:spPr>
          <a:xfrm>
            <a:off x="4187951" y="1075342"/>
            <a:ext cx="3816093" cy="396586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1A3A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Results</a:t>
            </a: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3863CDA1-497B-841B-BBC2-37AD46A60ABF}"/>
              </a:ext>
            </a:extLst>
          </p:cNvPr>
          <p:cNvSpPr txBox="1"/>
          <p:nvPr/>
        </p:nvSpPr>
        <p:spPr>
          <a:xfrm>
            <a:off x="8233976" y="1090776"/>
            <a:ext cx="3798000" cy="396586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1A3A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Conclusions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F2F5AA-98AE-C938-C097-A89CFE8DCB25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P3.5-226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F120B-400B-9C38-788E-30606A0B98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70" r="841" b="31309"/>
          <a:stretch/>
        </p:blipFill>
        <p:spPr>
          <a:xfrm>
            <a:off x="10582448" y="6159332"/>
            <a:ext cx="1358135" cy="5632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6EE6B8-E494-1150-14A7-DC2A8F638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3508" y="3218576"/>
            <a:ext cx="455941" cy="5632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20E3F7-BC09-1CCD-B698-B6BF4845027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131"/>
          <a:stretch>
            <a:fillRect/>
          </a:stretch>
        </p:blipFill>
        <p:spPr>
          <a:xfrm>
            <a:off x="356939" y="3968668"/>
            <a:ext cx="3458434" cy="24566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4CBF15-CCB1-BC50-39C4-6F38CB16B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5092" y="2745574"/>
            <a:ext cx="1306142" cy="1651214"/>
          </a:xfrm>
          <a:prstGeom prst="rect">
            <a:avLst/>
          </a:prstGeom>
        </p:spPr>
      </p:pic>
      <p:pic>
        <p:nvPicPr>
          <p:cNvPr id="19" name="Picture 18" descr="A graph of a number of points&#10;&#10;AI-generated content may be incorrect.">
            <a:extLst>
              <a:ext uri="{FF2B5EF4-FFF2-40B4-BE49-F238E27FC236}">
                <a16:creationId xmlns:a16="http://schemas.microsoft.com/office/drawing/2014/main" id="{A49CA5CF-9DEC-70D1-30BC-731F4B12C5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014" y="2629990"/>
            <a:ext cx="2355731" cy="176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01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>
            <a:extLst>
              <a:ext uri="{FF2B5EF4-FFF2-40B4-BE49-F238E27FC236}">
                <a16:creationId xmlns:a16="http://schemas.microsoft.com/office/drawing/2014/main" id="{D5AE4295-86D6-0ED9-4F2B-A8BCD338E5F5}"/>
              </a:ext>
            </a:extLst>
          </p:cNvPr>
          <p:cNvSpPr txBox="1"/>
          <p:nvPr/>
        </p:nvSpPr>
        <p:spPr>
          <a:xfrm>
            <a:off x="121381" y="6360340"/>
            <a:ext cx="4482987" cy="449934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SNL is managed and operated by NTESS under DOE NNSA contract DE-NA0003525. The views expressed here do not necessarily reflect the opinion of the United States Government, the United States Department of Energy, or NTESS. SAND2025-11111C</a:t>
            </a:r>
            <a:endParaRPr lang="en-GB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Grafik 1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12132E0B-E116-9D7D-3E94-CE25DE0CD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7" t="58098" r="764" b="5248"/>
          <a:stretch>
            <a:fillRect/>
          </a:stretch>
        </p:blipFill>
        <p:spPr>
          <a:xfrm>
            <a:off x="0" y="673101"/>
            <a:ext cx="2022237" cy="2438400"/>
          </a:xfrm>
          <a:prstGeom prst="rect">
            <a:avLst/>
          </a:prstGeom>
        </p:spPr>
      </p:pic>
      <p:pic>
        <p:nvPicPr>
          <p:cNvPr id="11" name="Grafik 10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0A982369-6EB6-234C-C0A7-58E556ED1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67" t="61204" r="764" b="5248"/>
          <a:stretch>
            <a:fillRect/>
          </a:stretch>
        </p:blipFill>
        <p:spPr>
          <a:xfrm>
            <a:off x="1993680" y="881061"/>
            <a:ext cx="244695" cy="2231535"/>
          </a:xfrm>
          <a:prstGeom prst="rect">
            <a:avLst/>
          </a:prstGeom>
        </p:spPr>
      </p:pic>
      <p:pic>
        <p:nvPicPr>
          <p:cNvPr id="14" name="Grafik 13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DF35B26D-BD9A-11F3-E5E5-FEB1BDE266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238375" y="1275898"/>
            <a:ext cx="589234" cy="212384"/>
          </a:xfrm>
          <a:prstGeom prst="rect">
            <a:avLst/>
          </a:prstGeom>
        </p:spPr>
      </p:pic>
      <p:pic>
        <p:nvPicPr>
          <p:cNvPr id="15" name="Grafik 14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F744C5CF-ABA7-8191-B25E-DC7835232A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801699" y="1275897"/>
            <a:ext cx="589234" cy="212384"/>
          </a:xfrm>
          <a:prstGeom prst="rect">
            <a:avLst/>
          </a:prstGeom>
        </p:spPr>
      </p:pic>
      <p:pic>
        <p:nvPicPr>
          <p:cNvPr id="16" name="Grafik 15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ECE73A0F-CB91-0545-6D23-F3B16FF6AD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903990" y="1275896"/>
            <a:ext cx="589234" cy="212384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89EA74CD-7C66-4B77-605D-E0D86DB56FF2}"/>
              </a:ext>
            </a:extLst>
          </p:cNvPr>
          <p:cNvSpPr txBox="1"/>
          <p:nvPr/>
        </p:nvSpPr>
        <p:spPr>
          <a:xfrm>
            <a:off x="3595515" y="1136649"/>
            <a:ext cx="7793154" cy="49307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US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Infrasound sensing is critical for detecting and geolocating high-energy, extended trajectory events, but has traditionally approximated emitters as stationary point sources at large distances</a:t>
            </a: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US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moving elevated sources can generate shock wave along extended paths, thereby causing significant deviations in observed back azimuths</a:t>
            </a: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US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study focuses on the geometric contribution to quantify how event trajectory affects infrasound signal arrival directions</a:t>
            </a: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US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learn more about this work, visit my poster! </a:t>
            </a: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1A3A64"/>
              </a:buClr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5BEB553-B80A-F162-FB89-86C2A440C13A}"/>
              </a:ext>
            </a:extLst>
          </p:cNvPr>
          <p:cNvSpPr txBox="1"/>
          <p:nvPr/>
        </p:nvSpPr>
        <p:spPr>
          <a:xfrm>
            <a:off x="3756661" y="61299"/>
            <a:ext cx="660654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atmospheric entry angle on uncertainties in the observed infrasound signal back-azimuths</a:t>
            </a:r>
            <a:endParaRPr lang="en-US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B80091A9-21A6-ACE8-7D0F-BF92C1995514}"/>
              </a:ext>
            </a:extLst>
          </p:cNvPr>
          <p:cNvSpPr txBox="1"/>
          <p:nvPr/>
        </p:nvSpPr>
        <p:spPr>
          <a:xfrm>
            <a:off x="3756661" y="646416"/>
            <a:ext cx="7445839" cy="396586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Elizabeth A. Silber</a:t>
            </a:r>
          </a:p>
          <a:p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Sandia National Laboratories, Albuquerque, NM, 87123, USA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45F3E5-D3CC-F39D-D5A4-E99C5076F250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P3.5-226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E016-DDF4-444D-BDF0-2595E9C403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570" r="841" b="31309"/>
          <a:stretch/>
        </p:blipFill>
        <p:spPr>
          <a:xfrm>
            <a:off x="10582448" y="6159332"/>
            <a:ext cx="1358135" cy="563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E5C7A8-BE51-9CFB-0351-A2F6275CE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9120" y="5363402"/>
            <a:ext cx="695250" cy="8588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2BFE01-A5AC-363A-7E82-487A65BEB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661" y="4631969"/>
            <a:ext cx="2544476" cy="1579615"/>
          </a:xfrm>
          <a:prstGeom prst="rect">
            <a:avLst/>
          </a:prstGeom>
        </p:spPr>
      </p:pic>
      <p:pic>
        <p:nvPicPr>
          <p:cNvPr id="13" name="Picture 12" descr="A close-up of a graph&#10;&#10;AI-generated content may be incorrect.">
            <a:extLst>
              <a:ext uri="{FF2B5EF4-FFF2-40B4-BE49-F238E27FC236}">
                <a16:creationId xmlns:a16="http://schemas.microsoft.com/office/drawing/2014/main" id="{474575AE-EA25-CF2C-B9B0-004B8EF4DE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027" y="4712647"/>
            <a:ext cx="3751468" cy="145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60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nT2025_E-Poster Template_CLEAN" id="{0EBCCD38-EFA5-4A59-98E1-17915631503A}" vid="{43BEDF90-3C52-4D4C-AD5D-39E9BB7772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SnT2025_E-Poster Template_CLEAN_250702</Template>
  <TotalTime>135</TotalTime>
  <Words>1030</Words>
  <PresentationFormat>Widescreen</PresentationFormat>
  <Paragraphs>70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Kabel LT Std Book</vt:lpstr>
      <vt:lpstr>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terms:created xsi:type="dcterms:W3CDTF">2025-07-07T05:33:18Z</dcterms:created>
  <dcterms:modified xsi:type="dcterms:W3CDTF">2025-09-04T21:26:43Z</dcterms:modified>
</cp:coreProperties>
</file>