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1" r:id="rId3"/>
    <p:sldId id="263" r:id="rId4"/>
    <p:sldId id="264" r:id="rId5"/>
    <p:sldId id="267" r:id="rId6"/>
    <p:sldId id="265" r:id="rId7"/>
    <p:sldId id="266" r:id="rId8"/>
    <p:sldId id="270" r:id="rId9"/>
    <p:sldId id="268" r:id="rId10"/>
    <p:sldId id="269" r:id="rId11"/>
    <p:sldId id="274" r:id="rId12"/>
    <p:sldId id="272" r:id="rId13"/>
    <p:sldId id="273" r:id="rId14"/>
    <p:sldId id="27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AEE808F0-5C8D-41E2-A7EE-1297103FB202}">
          <p14:sldIdLst>
            <p14:sldId id="257"/>
          </p14:sldIdLst>
        </p14:section>
        <p14:section name="Presentation Slides" id="{7FF95B58-103F-4172-A696-3BF92E4B71C9}">
          <p14:sldIdLst>
            <p14:sldId id="261"/>
            <p14:sldId id="263"/>
            <p14:sldId id="264"/>
            <p14:sldId id="267"/>
            <p14:sldId id="265"/>
            <p14:sldId id="266"/>
            <p14:sldId id="270"/>
            <p14:sldId id="268"/>
            <p14:sldId id="269"/>
            <p14:sldId id="274"/>
            <p14:sldId id="27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4"/>
    <a:srgbClr val="0E2841"/>
    <a:srgbClr val="475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54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6D014-2D43-4169-8608-8756B4694486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B9CC5-70ED-4942-A00F-82F8C04FD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39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9CC5-70ED-4942-A00F-82F8C04FD48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9CC5-70ED-4942-A00F-82F8C04FD48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24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9CC5-70ED-4942-A00F-82F8C04FD48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42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9CC5-70ED-4942-A00F-82F8C04FD48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23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3BF5-46BD-9DBE-1C6D-5A7EFFE9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D1AB6-B744-DD00-7F3C-881D17F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DAAAA-CCFB-F37D-5885-F81545E3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D509-C1CA-C3B8-C628-9802057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89195-0134-A781-83CE-429363D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41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1CDD-443A-9532-4CAE-03587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907BCB-80CD-8BC8-CC71-16EDB345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49D3F-99DF-2D31-5492-9EB5EEA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77142-D02D-2D50-9017-F8A02D16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8D10D5-E826-5792-3E41-B740161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9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C6A66-1B66-5709-BDBF-BCF964A84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BB28-4703-7856-67D9-348FF824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E29B9-163A-C1ED-5CAD-611C34F2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A47E3-8246-AD91-00A8-4636FDF2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1B949-3646-1E8F-42A3-0581000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111B0-06A6-0424-6DDE-6EBB879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AB170-4014-9B3F-699B-6E6CA4E9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8585-523B-DBF3-0F8D-1668A4F7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1FE9A-3B2E-11A9-FB00-EF0D7A3E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FC6C5-7752-05CE-1DD9-140E254E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8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DE73-0346-C945-A258-3A9BDC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1640A-15F9-FF8C-3D79-D2565577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75B4D-E9C2-C666-487E-F32E37A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8193E-CAC3-B0ED-898B-B51CA00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CBA56-7CAF-0339-452D-8A5BBAC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985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9CE-232B-9D48-0380-28FFD22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10461-8D1E-457A-FD38-EE00E5AB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F8FAD-FE5B-FA84-775E-1F87A14B6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F109-4452-20B7-F773-47A4C059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EFD5D-C147-F2EB-BAE1-464D7E07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1D551-DC88-DDB1-ABE7-990D12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7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F86E-D0A4-E1B5-F5B5-F5D4A8E0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0B812-640A-22BA-D135-A299CC1B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11307-A5EC-9EBA-C771-083A7E34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41BA-19A9-73A9-2CC3-86803F2B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7E4EFA-AC59-9815-CEEB-74434EB7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D75B4-D404-BA05-0580-B1E9B1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69E446-7EF1-3B6A-F753-206EA39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B22566-EAEC-D0D0-8C2C-04229BF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6807-C92C-8EC9-2121-4FF26D5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679CB-5D50-CDCF-3C32-58C0F7B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F6C1F5-5C85-ED8A-A819-36DB929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EE343-CD2C-E51E-59DD-2EB5C50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8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CFDCC6-79D4-40CF-8922-94D0913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809B21-F7A8-0AE5-59F4-34208F9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8E158-1BE1-D01D-DA65-1557D37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0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D3A5-889B-3DCB-41B7-6F7F5E22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CCB88-A8C5-8CB8-B235-14AFD0E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B5310-7442-DC81-2A8A-9C83BE6B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EF56B-8DB6-6FE6-DCC5-8397E1E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63746-6A27-D8F8-7970-89B1301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8C240-6B0B-B6CE-7C09-9BF0EE9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18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7EBF6-3D41-A9E3-6EEC-CB6C98FA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EF12A5-DDF7-27FF-D368-B9A8B815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5EEC-B584-6A8F-6E2E-3BFE5DDE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B7841-554A-45D4-3D6E-0E0423E9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451FA-34C2-7DAD-F29B-B7637B54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7089-400A-B9FF-1C18-2506707C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5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FB6B71-BED9-9ED3-CFE3-38F771B1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A3BE1-6255-C93F-6150-CB1D41CE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424F-E755-B117-6853-939E60BC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9248-831B-6DE5-F510-642AEA42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E51F6C-30A3-F9B5-6DFC-1D9FDC76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3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7576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757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7576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7576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7576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4236/inframatics.2013.22002" TargetMode="External"/><Relationship Id="rId3" Type="http://schemas.openxmlformats.org/officeDocument/2006/relationships/hyperlink" Target="https://doi.org/10.1785/0120080180" TargetMode="External"/><Relationship Id="rId7" Type="http://schemas.openxmlformats.org/officeDocument/2006/relationships/hyperlink" Target="https://doi.org/10.1093/gji/ggaa010" TargetMode="External"/><Relationship Id="rId12" Type="http://schemas.openxmlformats.org/officeDocument/2006/relationships/hyperlink" Target="https://doi.org/10.1121/1.163990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29/95GL00468" TargetMode="External"/><Relationship Id="rId11" Type="http://schemas.openxmlformats.org/officeDocument/2006/relationships/hyperlink" Target="https://doi.org/10.1109/TAP.1986.1143830" TargetMode="External"/><Relationship Id="rId5" Type="http://schemas.openxmlformats.org/officeDocument/2006/relationships/hyperlink" Target="https://doi.org/10.1109/ICASSP.1994.389828" TargetMode="External"/><Relationship Id="rId10" Type="http://schemas.openxmlformats.org/officeDocument/2006/relationships/hyperlink" Target="https://theses.hal.science/tel-04901267/" TargetMode="External"/><Relationship Id="rId4" Type="http://schemas.openxmlformats.org/officeDocument/2006/relationships/hyperlink" Target="https://fr.mathworks.com/matlabcentral/fileexchange/12275-extrema-m-extrema2-m" TargetMode="External"/><Relationship Id="rId9" Type="http://schemas.openxmlformats.org/officeDocument/2006/relationships/hyperlink" Target="https://doi.org/10.1093/gji/ggac37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B46A55D0-1560-2548-D447-9E9D9260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A1764533-22B5-B809-94FA-CC98AC8F67BC}"/>
              </a:ext>
            </a:extLst>
          </p:cNvPr>
          <p:cNvSpPr txBox="1"/>
          <p:nvPr/>
        </p:nvSpPr>
        <p:spPr>
          <a:xfrm>
            <a:off x="812799" y="3191816"/>
            <a:ext cx="88080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fr-FR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</a:t>
            </a:r>
            <a:r>
              <a:rPr lang="fr-FR" baseline="300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fr-FR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fr-FR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Abed-Meraim</a:t>
            </a:r>
            <a:r>
              <a:rPr lang="fr-FR" baseline="300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baseline="300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r>
              <a:rPr lang="fr-FR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21AED0-F95A-564C-E4F0-DAB66D727FD1}"/>
              </a:ext>
            </a:extLst>
          </p:cNvPr>
          <p:cNvSpPr txBox="1"/>
          <p:nvPr/>
        </p:nvSpPr>
        <p:spPr>
          <a:xfrm>
            <a:off x="2632730" y="3835015"/>
            <a:ext cx="4720571" cy="61821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lnSpcReduction="10000"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400" dirty="0" smtClean="0"/>
              <a:t>CEA DAM DIF, French NDC</a:t>
            </a:r>
          </a:p>
          <a:p>
            <a:r>
              <a:rPr lang="fr-FR" sz="1400" dirty="0"/>
              <a:t>PRISME </a:t>
            </a:r>
            <a:r>
              <a:rPr lang="fr-FR" sz="1400" dirty="0" err="1"/>
              <a:t>laboratory</a:t>
            </a:r>
            <a:r>
              <a:rPr lang="fr-FR" sz="1400" dirty="0"/>
              <a:t>, </a:t>
            </a:r>
            <a:r>
              <a:rPr lang="fr-FR" sz="1400" dirty="0" err="1" smtClean="0"/>
              <a:t>Orleans</a:t>
            </a:r>
            <a:r>
              <a:rPr lang="fr-FR" sz="1400" dirty="0" smtClean="0"/>
              <a:t>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, France</a:t>
            </a:r>
          </a:p>
          <a:p>
            <a:r>
              <a:rPr lang="fr-FR" sz="1400" dirty="0"/>
              <a:t>Institut Mines-Telecom, </a:t>
            </a:r>
            <a:r>
              <a:rPr lang="fr-FR" sz="1400" dirty="0" smtClean="0"/>
              <a:t>France</a:t>
            </a:r>
            <a:endParaRPr lang="en-GB" sz="1400" noProof="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DBDEFE3-EB86-C691-EB18-BE02B46B0FD6}"/>
              </a:ext>
            </a:extLst>
          </p:cNvPr>
          <p:cNvSpPr txBox="1"/>
          <p:nvPr/>
        </p:nvSpPr>
        <p:spPr>
          <a:xfrm>
            <a:off x="2632730" y="4764720"/>
            <a:ext cx="69881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</a:t>
            </a:r>
            <a:r>
              <a:rPr lang="en-GB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September 2025</a:t>
            </a:r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CB8FB0D-2BD9-3E2B-CF27-130FA014D816}"/>
              </a:ext>
            </a:extLst>
          </p:cNvPr>
          <p:cNvSpPr txBox="1"/>
          <p:nvPr/>
        </p:nvSpPr>
        <p:spPr>
          <a:xfrm>
            <a:off x="812799" y="2379870"/>
            <a:ext cx="88080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2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</a:t>
            </a:r>
            <a:r>
              <a:rPr lang="en-US" sz="22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GB" sz="22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161" y="3832731"/>
            <a:ext cx="620498" cy="6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and selection of a cost effective multisource estimator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154941" y="1816440"/>
            <a:ext cx="9322098" cy="49358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3 sources in one signal with random azimuthal and velocity distribution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Known number of sources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Different frequency </a:t>
            </a:r>
            <a:r>
              <a:rPr lang="en-US" sz="1800" dirty="0" smtClean="0"/>
              <a:t>bands: </a:t>
            </a:r>
            <a:r>
              <a:rPr lang="en-US" sz="1800" dirty="0"/>
              <a:t>[0.1 – 0.12] Hz, [0.5 – 0.65] Hz, [3.2 – 4] Hz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Different </a:t>
            </a:r>
            <a:r>
              <a:rPr lang="en-US" sz="1800" dirty="0" smtClean="0"/>
              <a:t>geometries: </a:t>
            </a:r>
            <a:r>
              <a:rPr lang="en-US" sz="1800" dirty="0"/>
              <a:t>IS31, IS46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Different SNR between the sources: 5, 0, -5 dB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A </a:t>
            </a:r>
            <a:r>
              <a:rPr lang="en-US" sz="1800" dirty="0"/>
              <a:t>false estimation rate </a:t>
            </a:r>
            <a:r>
              <a:rPr lang="en-US" sz="1800" dirty="0" smtClean="0"/>
              <a:t>is determined </a:t>
            </a:r>
            <a:r>
              <a:rPr lang="en-US" sz="1800" dirty="0"/>
              <a:t>by identifying the fraction of azimuth and trace </a:t>
            </a:r>
            <a:r>
              <a:rPr lang="en-US" sz="1800" dirty="0" smtClean="0"/>
              <a:t>velocity </a:t>
            </a:r>
            <a:r>
              <a:rPr lang="en-US" sz="1800" dirty="0"/>
              <a:t>errors larger than the two-sigma theoretical uncertainty of </a:t>
            </a:r>
            <a:r>
              <a:rPr lang="en-US" sz="1800" dirty="0" smtClean="0"/>
              <a:t>MLE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1000 simulations for statistics significance</a:t>
            </a:r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and evaluation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Meraim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endParaRPr lang="fr-FR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82" y="6131835"/>
            <a:ext cx="620498" cy="62049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4" b="52527"/>
          <a:stretch/>
        </p:blipFill>
        <p:spPr>
          <a:xfrm>
            <a:off x="9477039" y="1380303"/>
            <a:ext cx="2098874" cy="243279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7" t="48508" r="376" b="1396"/>
          <a:stretch/>
        </p:blipFill>
        <p:spPr>
          <a:xfrm>
            <a:off x="9477039" y="3882044"/>
            <a:ext cx="2105056" cy="26046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4940" y="1418633"/>
            <a:ext cx="132279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E50015"/>
              </a:buClr>
            </a:pP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Protocol: </a:t>
            </a:r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and selection of a cost effective multisource estimator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and evaluation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Meraim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endParaRPr lang="fr-FR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541" b="33971"/>
          <a:stretch/>
        </p:blipFill>
        <p:spPr>
          <a:xfrm>
            <a:off x="7000104" y="1680670"/>
            <a:ext cx="4721628" cy="20699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013" b="33255"/>
          <a:stretch/>
        </p:blipFill>
        <p:spPr>
          <a:xfrm>
            <a:off x="7000104" y="3750578"/>
            <a:ext cx="4721627" cy="2085643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85879" y="1923782"/>
            <a:ext cx="6914224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alse estimation rate in function of the SNR of sources and different algorithms for IS31 and IS46</a:t>
            </a:r>
          </a:p>
          <a:p>
            <a:pPr>
              <a:buClr>
                <a:schemeClr val="tx1"/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MLE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signal deflation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lowest false estimation rate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false estimation rate with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number of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MUSIC struggles with poor number of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false estimation rate with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50015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50015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1482" y="6131835"/>
            <a:ext cx="620498" cy="6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and selection of a cost effective multisource estimator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and evaluation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Meraim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endParaRPr lang="fr-FR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82" y="6131835"/>
            <a:ext cx="620498" cy="62049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770" y="1977922"/>
            <a:ext cx="5013497" cy="488007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0" y="4312546"/>
            <a:ext cx="71717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the fragmentation of a meteor 500 km off the Namibia coast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(February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7th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2022) at IS19 (Djibouti)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Removing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 defective sensors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allows PMCC to detect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Several sources interfering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detected continuously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microbaroms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(Atlantic &amp;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Indian now detected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), surf noise and the meteor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50015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50015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50015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Virage 16"/>
          <p:cNvSpPr/>
          <p:nvPr/>
        </p:nvSpPr>
        <p:spPr>
          <a:xfrm rot="5400000">
            <a:off x="7251801" y="2064382"/>
            <a:ext cx="1351156" cy="583733"/>
          </a:xfrm>
          <a:prstGeom prst="ben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" y="1456115"/>
            <a:ext cx="7480054" cy="273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154940" y="1816441"/>
            <a:ext cx="12037059" cy="47339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MCML outperforms PMCC</a:t>
            </a:r>
            <a:r>
              <a:rPr lang="en-US" sz="1800" dirty="0"/>
              <a:t>, especially at </a:t>
            </a:r>
            <a:r>
              <a:rPr lang="en-US" sz="1800" b="1" dirty="0"/>
              <a:t>low SNR </a:t>
            </a:r>
            <a:r>
              <a:rPr lang="en-US" sz="1800" dirty="0" smtClean="0"/>
              <a:t>and amid </a:t>
            </a:r>
            <a:r>
              <a:rPr lang="en-US" sz="1800" b="1" dirty="0" smtClean="0"/>
              <a:t>multiple interfering </a:t>
            </a:r>
            <a:r>
              <a:rPr lang="en-US" sz="1800" b="1" dirty="0" smtClean="0"/>
              <a:t>SOIs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Currently </a:t>
            </a:r>
            <a:r>
              <a:rPr lang="en-US" sz="1800" dirty="0" smtClean="0"/>
              <a:t>undergoing operational testing at the French </a:t>
            </a:r>
            <a:r>
              <a:rPr lang="en-US" sz="1800" dirty="0" smtClean="0"/>
              <a:t>NDC</a:t>
            </a:r>
            <a:endParaRPr lang="en-US" sz="1800" dirty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MCML </a:t>
            </a:r>
            <a:r>
              <a:rPr lang="en-US" sz="1800" dirty="0" smtClean="0"/>
              <a:t>is slated for </a:t>
            </a:r>
            <a:r>
              <a:rPr lang="en-US" sz="1800" b="1" dirty="0" smtClean="0"/>
              <a:t>implementation in DTK tools </a:t>
            </a:r>
            <a:r>
              <a:rPr lang="en-US" sz="1800" dirty="0" smtClean="0"/>
              <a:t>in 2026-2027 becoming the new operational </a:t>
            </a:r>
            <a:r>
              <a:rPr lang="en-US" sz="1800" dirty="0" smtClean="0"/>
              <a:t>detector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This </a:t>
            </a:r>
            <a:r>
              <a:rPr lang="en-US" sz="1800" dirty="0"/>
              <a:t>improvement leads to </a:t>
            </a:r>
            <a:r>
              <a:rPr lang="en-US" sz="1800" dirty="0" smtClean="0"/>
              <a:t>the development of </a:t>
            </a:r>
            <a:r>
              <a:rPr lang="en-US" sz="1800" dirty="0"/>
              <a:t>multiple sources </a:t>
            </a:r>
            <a:r>
              <a:rPr lang="en-US" sz="1800" dirty="0" smtClean="0"/>
              <a:t>estimators</a:t>
            </a:r>
            <a:endParaRPr lang="fr-FR" sz="1800" dirty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800" b="1" dirty="0" smtClean="0"/>
              <a:t>MCML </a:t>
            </a:r>
            <a:r>
              <a:rPr lang="fr-FR" sz="1800" b="1" dirty="0" err="1"/>
              <a:t>with</a:t>
            </a:r>
            <a:r>
              <a:rPr lang="fr-FR" sz="1800" b="1" dirty="0"/>
              <a:t> </a:t>
            </a:r>
            <a:r>
              <a:rPr lang="fr-FR" sz="1800" b="1" dirty="0" err="1"/>
              <a:t>iterative</a:t>
            </a:r>
            <a:r>
              <a:rPr lang="fr-FR" sz="1800" b="1" dirty="0"/>
              <a:t> signal </a:t>
            </a:r>
            <a:r>
              <a:rPr lang="fr-FR" sz="1800" b="1" dirty="0" err="1"/>
              <a:t>deflation</a:t>
            </a:r>
            <a:r>
              <a:rPr lang="fr-FR" sz="1800" b="1" dirty="0"/>
              <a:t> </a:t>
            </a:r>
            <a:r>
              <a:rPr lang="fr-FR" sz="1800" dirty="0" err="1" smtClean="0"/>
              <a:t>offers</a:t>
            </a:r>
            <a:r>
              <a:rPr lang="fr-FR" sz="1800" dirty="0" smtClean="0"/>
              <a:t> a </a:t>
            </a:r>
            <a:r>
              <a:rPr lang="fr-FR" sz="1800" dirty="0" err="1" smtClean="0"/>
              <a:t>cost</a:t>
            </a:r>
            <a:r>
              <a:rPr lang="fr-FR" sz="1800" dirty="0" smtClean="0"/>
              <a:t>-effective solution for </a:t>
            </a:r>
            <a:r>
              <a:rPr lang="fr-FR" sz="1800" b="1" dirty="0"/>
              <a:t>real time </a:t>
            </a:r>
            <a:r>
              <a:rPr lang="fr-FR" sz="1800" b="1" dirty="0" err="1"/>
              <a:t>processing</a:t>
            </a:r>
            <a:r>
              <a:rPr lang="fr-FR" sz="1800" b="1" dirty="0"/>
              <a:t> </a:t>
            </a:r>
            <a:endParaRPr lang="fr-FR" sz="1800" dirty="0" smtClean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dirty="0" smtClean="0"/>
              <a:t>Optimise </a:t>
            </a:r>
            <a:r>
              <a:rPr lang="en-GB" sz="1800" dirty="0"/>
              <a:t>the proportion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GB" sz="1800" dirty="0"/>
              <a:t> of subtracted signal in MCML </a:t>
            </a:r>
            <a:r>
              <a:rPr lang="en-GB" sz="1800" dirty="0" smtClean="0"/>
              <a:t>multisource</a:t>
            </a:r>
            <a:endParaRPr lang="en-GB" sz="1800" dirty="0" smtClean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dirty="0" smtClean="0"/>
              <a:t>More </a:t>
            </a:r>
            <a:r>
              <a:rPr lang="en-GB" sz="1800" b="1" dirty="0"/>
              <a:t>systematic </a:t>
            </a:r>
            <a:r>
              <a:rPr lang="en-GB" sz="1800" b="1" dirty="0" smtClean="0"/>
              <a:t>evaluations are needed </a:t>
            </a:r>
            <a:r>
              <a:rPr lang="en-GB" sz="1800" dirty="0" smtClean="0"/>
              <a:t>on reference </a:t>
            </a:r>
            <a:r>
              <a:rPr lang="en-GB" sz="1800" dirty="0" smtClean="0"/>
              <a:t>events</a:t>
            </a:r>
            <a:endParaRPr lang="en-GB" sz="1800" dirty="0" smtClean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b="1" dirty="0" smtClean="0"/>
              <a:t>Need </a:t>
            </a:r>
            <a:r>
              <a:rPr lang="en-GB" sz="1800" b="1" dirty="0" smtClean="0"/>
              <a:t>of </a:t>
            </a:r>
            <a:r>
              <a:rPr lang="en-GB" sz="1800" b="1" dirty="0"/>
              <a:t>a </a:t>
            </a:r>
            <a:r>
              <a:rPr lang="en-GB" sz="1800" b="1" dirty="0" smtClean="0"/>
              <a:t>robust post-processing method </a:t>
            </a:r>
            <a:r>
              <a:rPr lang="en-GB" sz="1800" dirty="0" smtClean="0"/>
              <a:t>(pixel clustering) to build event </a:t>
            </a:r>
            <a:endParaRPr lang="en-US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and evaluation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Meraim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endParaRPr lang="fr-FR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82" y="6131835"/>
            <a:ext cx="620498" cy="6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0" y="1292381"/>
            <a:ext cx="11871961" cy="51170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listening !</a:t>
            </a:r>
          </a:p>
          <a:p>
            <a:endParaRPr lang="en-GB" sz="2800" b="1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noProof="0" dirty="0" smtClean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and evaluation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Meraim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endParaRPr lang="fr-FR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82" y="6131835"/>
            <a:ext cx="620498" cy="620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5809" y="1821760"/>
            <a:ext cx="115251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Arrowsmith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S. J., Whitaker, R., Katz, C., &amp; Hayward, C. (2009). The F-detector revisited: An improved strategy for signal detection at seismic and infrasound arrays. Bulletin of the Seismological Society of America, 99(1), 449-453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DOI: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doi.org/10.1785/0120080180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C. A. V. Aguilera. Search all extrema points of a time series or a surface with/without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NaN’s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fr.mathworks.com/matlabcentral/fileexchange/12275-extrema-m-extrema2-m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Burgess, K. A., &amp; Van Veen, B. D. (1994, April). A subspace GLRT for vector-sensor array detection. In Proceedings of ICASSP'94. IEEE International Conference on Acoustics, Speech and Signal Processing (Vol. 4, pp. IV-253). IEEE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DOI: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doi.org/10.1109/ICASSP.1994.389828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Cansi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Y. (1995). An automatic seismic event processing for detection and location: The PMCC method. Geophysical research letters, 22(9), 1021-1024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DOI: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doi.org/10.1029/95GL00468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Ouden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O. F.,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Assink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J. D.,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Smets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P. S.,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Shani-Kadmiel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Averbuch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G., &amp; Evers, L. G. (2020). CLEAN beamforming for the enhanced detection of multiple infrasonic sources. Geophysical Journal International, 221(1), 305-317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DOI: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doi.org/10.1093/gji/ggaa010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Garces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 A. (2013). On infrasound standards, Part 1 time, frequency, and energy scaling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DOI: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dx.doi.org/10.4236/inframatics.2013.22002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Poste, B et al (2023). The multichannel maximum-likelihood (MCML) method: a new approach for infrasound detection and wave parameter estimation. 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Geophysical Journal International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(2), 1099-1112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DOI: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doi.org/10.1093/gji/ggac377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Poste, B. (2024).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signal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for multiple sources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antennas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(Doctoral dissertation, Université d'Orléans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HAL ID: 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https://theses.hal.science/tel-04901267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/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Schmidt, R. (1986). Multiple emitter location and signal parameter estimation. IEEE transactions on antennas and propagation, 34(3), 276-280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DOI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doi.org/10.1109/TAP.1986.1143830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Wang, Y., Li, J.,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Stoica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Sheplak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M., &amp; Nishida, T. (2004). Wideband RELAX and wideband CLEAN for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aeroacoustic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imaging. The Journal of the Acoustical Society of America, 115(2),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757-767. DOI: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doi.org/10.1121/1.1639906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4" y="1258631"/>
            <a:ext cx="5634386" cy="28180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on the infrasound technology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154941" y="1816441"/>
            <a:ext cx="7098475" cy="41604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/>
              <a:t>The international </a:t>
            </a:r>
            <a:r>
              <a:rPr lang="en-US" sz="1800" dirty="0"/>
              <a:t>monitoring system (IMS) </a:t>
            </a:r>
            <a:r>
              <a:rPr lang="en-US" sz="1800" b="1" dirty="0" smtClean="0"/>
              <a:t>is designed to detect explosion of </a:t>
            </a:r>
            <a:r>
              <a:rPr lang="en-US" sz="1800" b="1" dirty="0"/>
              <a:t>1 </a:t>
            </a:r>
            <a:r>
              <a:rPr lang="en-US" sz="1800" b="1" dirty="0" err="1"/>
              <a:t>kT</a:t>
            </a:r>
            <a:r>
              <a:rPr lang="en-US" sz="1800" b="1" dirty="0"/>
              <a:t> </a:t>
            </a:r>
            <a:r>
              <a:rPr lang="en-US" sz="1800" b="1" dirty="0" smtClean="0"/>
              <a:t>eq. TNT everywhere at anytime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Today, </a:t>
            </a:r>
            <a:r>
              <a:rPr lang="en-US" sz="1800" b="1" dirty="0"/>
              <a:t>90</a:t>
            </a:r>
            <a:r>
              <a:rPr lang="en-US" sz="1800" b="1" dirty="0" smtClean="0"/>
              <a:t>% (54/60)</a:t>
            </a:r>
            <a:r>
              <a:rPr lang="en-US" sz="1800" dirty="0" smtClean="0"/>
              <a:t> </a:t>
            </a:r>
            <a:r>
              <a:rPr lang="en-US" sz="1800" dirty="0"/>
              <a:t>of infrasound stations are </a:t>
            </a:r>
            <a:r>
              <a:rPr lang="en-US" sz="1800" b="1" dirty="0"/>
              <a:t>operational</a:t>
            </a:r>
            <a:r>
              <a:rPr lang="en-US" sz="1800" dirty="0"/>
              <a:t> on a total of 60 </a:t>
            </a:r>
            <a:r>
              <a:rPr lang="en-US" sz="1800" dirty="0" smtClean="0"/>
              <a:t>planned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/>
              <a:t>A </a:t>
            </a:r>
            <a:r>
              <a:rPr lang="en-US" sz="1800" b="1" dirty="0" smtClean="0"/>
              <a:t>wide range </a:t>
            </a:r>
            <a:r>
              <a:rPr lang="en-US" sz="1800" dirty="0" smtClean="0"/>
              <a:t>of </a:t>
            </a:r>
            <a:r>
              <a:rPr lang="en-US" sz="1800" b="1" dirty="0" smtClean="0"/>
              <a:t>natural</a:t>
            </a:r>
            <a:r>
              <a:rPr lang="en-US" sz="1800" dirty="0" smtClean="0"/>
              <a:t> and </a:t>
            </a:r>
            <a:r>
              <a:rPr lang="en-US" sz="1800" b="1" dirty="0" smtClean="0"/>
              <a:t>anthropogenic</a:t>
            </a:r>
            <a:r>
              <a:rPr lang="en-US" sz="1800" dirty="0" smtClean="0"/>
              <a:t> </a:t>
            </a:r>
            <a:r>
              <a:rPr lang="en-US" sz="1800" b="1" dirty="0" smtClean="0"/>
              <a:t>sources</a:t>
            </a:r>
            <a:r>
              <a:rPr lang="en-US" sz="1800" dirty="0" smtClean="0"/>
              <a:t> are detected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b="1" dirty="0" smtClean="0"/>
              <a:t>Detecting </a:t>
            </a:r>
            <a:r>
              <a:rPr lang="en-US" sz="1800" b="1" dirty="0"/>
              <a:t>explosions </a:t>
            </a:r>
            <a:r>
              <a:rPr lang="en-US" sz="1800" dirty="0" smtClean="0"/>
              <a:t>with low signal-to-noise ratio </a:t>
            </a:r>
            <a:r>
              <a:rPr lang="en-US" sz="1800" b="1" dirty="0" smtClean="0"/>
              <a:t>from</a:t>
            </a:r>
            <a:r>
              <a:rPr lang="en-US" sz="1800" dirty="0" smtClean="0"/>
              <a:t> </a:t>
            </a:r>
            <a:r>
              <a:rPr lang="en-US" sz="1800" b="1" dirty="0"/>
              <a:t>diverse sources </a:t>
            </a:r>
            <a:r>
              <a:rPr lang="en-US" sz="1800" b="1" dirty="0" smtClean="0"/>
              <a:t>is a key </a:t>
            </a:r>
            <a:r>
              <a:rPr lang="en-US" sz="1800" b="1" dirty="0"/>
              <a:t>challenge</a:t>
            </a:r>
            <a:endParaRPr lang="fr-FR" sz="18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and evaluation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Meraim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endParaRPr lang="fr-FR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82" y="6131835"/>
            <a:ext cx="620498" cy="62049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272" y="3937551"/>
            <a:ext cx="4598981" cy="207019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9996810" y="3507336"/>
            <a:ext cx="689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©J.</a:t>
            </a:r>
            <a:r>
              <a:rPr lang="en-GB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endParaRPr lang="en-GB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7428" y="-688536"/>
            <a:ext cx="9645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Detecting explosions from diverse sources with low signal-to-noise ratios remains a key challenge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1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existing signal processing methods</a:t>
            </a:r>
            <a:endParaRPr lang="en-GB" sz="240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105042" y="1593856"/>
            <a:ext cx="11975277" cy="5264143"/>
          </a:xfrm>
          <a:prstGeom prst="rect">
            <a:avLst/>
          </a:prstGeom>
          <a:noFill/>
        </p:spPr>
        <p:txBody>
          <a:bodyPr wrap="square" lIns="0" tIns="0" rIns="0" bIns="0" numCol="2" spcCol="36000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 smtClean="0"/>
              <a:t>Developments over time:</a:t>
            </a:r>
          </a:p>
          <a:p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F-detector, commonly used in </a:t>
            </a:r>
            <a:r>
              <a:rPr lang="en-US" sz="1800" dirty="0" smtClean="0"/>
              <a:t>NDCs </a:t>
            </a:r>
            <a:r>
              <a:rPr lang="en-US" sz="1800" dirty="0"/>
              <a:t>(e.g. </a:t>
            </a:r>
            <a:r>
              <a:rPr lang="fr-FR" sz="1800" dirty="0" err="1" smtClean="0"/>
              <a:t>Arrowsmith</a:t>
            </a:r>
            <a:r>
              <a:rPr lang="fr-FR" sz="1800" dirty="0" smtClean="0"/>
              <a:t> </a:t>
            </a:r>
            <a:r>
              <a:rPr lang="fr-FR" sz="1800" dirty="0"/>
              <a:t>et al., 2009</a:t>
            </a:r>
            <a:r>
              <a:rPr lang="en-US" sz="1800" dirty="0"/>
              <a:t>)</a:t>
            </a:r>
          </a:p>
          <a:p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800" dirty="0" smtClean="0"/>
              <a:t>Principally </a:t>
            </a:r>
            <a:r>
              <a:rPr lang="en-US" sz="1800" dirty="0"/>
              <a:t>used in a </a:t>
            </a:r>
            <a:r>
              <a:rPr lang="en-US" sz="1800" b="1" dirty="0"/>
              <a:t>single frequency </a:t>
            </a:r>
            <a:r>
              <a:rPr lang="en-US" sz="1800" b="1" dirty="0" smtClean="0"/>
              <a:t>band</a:t>
            </a:r>
            <a:endParaRPr lang="en-US" sz="1800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800" dirty="0" smtClean="0"/>
              <a:t>Large </a:t>
            </a:r>
            <a:r>
              <a:rPr lang="en-US" sz="1800" dirty="0"/>
              <a:t>variety of </a:t>
            </a:r>
            <a:r>
              <a:rPr lang="en-US" sz="1800" b="1" dirty="0"/>
              <a:t>signals covering a wide frequency </a:t>
            </a:r>
            <a:r>
              <a:rPr lang="en-US" sz="1800" b="1" dirty="0" smtClean="0"/>
              <a:t>band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1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endParaRPr lang="en-US" sz="1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/>
              <a:t>Progressive </a:t>
            </a:r>
            <a:r>
              <a:rPr lang="en-US" sz="1800" dirty="0"/>
              <a:t>Multi-Channel Correlation </a:t>
            </a:r>
            <a:r>
              <a:rPr lang="en-US" sz="1800" dirty="0" smtClean="0"/>
              <a:t>(</a:t>
            </a:r>
            <a:r>
              <a:rPr lang="en-US" sz="1800" dirty="0" err="1" smtClean="0"/>
              <a:t>Cansi</a:t>
            </a:r>
            <a:r>
              <a:rPr lang="en-US" sz="1800" dirty="0"/>
              <a:t>, </a:t>
            </a:r>
            <a:r>
              <a:rPr lang="en-US" sz="1800" dirty="0" smtClean="0"/>
              <a:t>1995; </a:t>
            </a:r>
            <a:r>
              <a:rPr lang="en-US" sz="1800" dirty="0" err="1" smtClean="0"/>
              <a:t>Garcés</a:t>
            </a:r>
            <a:r>
              <a:rPr lang="en-US" sz="1800" dirty="0" smtClean="0"/>
              <a:t>, 2013): detector </a:t>
            </a:r>
            <a:r>
              <a:rPr lang="en-US" sz="1800" dirty="0"/>
              <a:t>(consistency) and estimator </a:t>
            </a:r>
            <a:r>
              <a:rPr lang="en-US" sz="1800" dirty="0" smtClean="0"/>
              <a:t>(TDOA)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800" dirty="0" smtClean="0"/>
              <a:t>Used </a:t>
            </a:r>
            <a:r>
              <a:rPr lang="en-US" sz="1800" b="1" dirty="0"/>
              <a:t>operationally since 2000 at the IDC </a:t>
            </a:r>
            <a:r>
              <a:rPr lang="en-US" sz="1800" dirty="0"/>
              <a:t>and distributed to our NDC </a:t>
            </a:r>
            <a:r>
              <a:rPr lang="en-US" sz="1800" dirty="0" smtClean="0"/>
              <a:t>partners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800" u="sng" dirty="0"/>
              <a:t>Feedbacks:</a:t>
            </a:r>
            <a:r>
              <a:rPr lang="en-US" sz="1800" dirty="0"/>
              <a:t> </a:t>
            </a:r>
            <a:r>
              <a:rPr lang="en-US" sz="1800" b="1" dirty="0"/>
              <a:t>loss of detection </a:t>
            </a:r>
            <a:r>
              <a:rPr lang="en-US" sz="1800" dirty="0"/>
              <a:t>and </a:t>
            </a:r>
            <a:r>
              <a:rPr lang="en-US" sz="1800" dirty="0" smtClean="0"/>
              <a:t>estimation errors under </a:t>
            </a:r>
            <a:r>
              <a:rPr lang="en-US" sz="1800" b="1" dirty="0" smtClean="0"/>
              <a:t>unfavorable observation conditions</a:t>
            </a:r>
            <a:endParaRPr lang="en-GB" sz="1800" b="1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and evaluation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Meraim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endParaRPr lang="fr-FR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82" y="6131835"/>
            <a:ext cx="620498" cy="62049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"/>
          <a:stretch/>
        </p:blipFill>
        <p:spPr>
          <a:xfrm>
            <a:off x="2087563" y="3783244"/>
            <a:ext cx="7734602" cy="307475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179216" y="5305382"/>
            <a:ext cx="3313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DTK-GPMCC view,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Come visit us at the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DTK stand 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253" y="6027003"/>
            <a:ext cx="214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Fireball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19/08/2025,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 I30JP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signal processing 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method: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Multi-Channel Maximum Likelihood (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MCML, Poste et. al (2023))</a:t>
            </a:r>
            <a:endParaRPr lang="en-US" sz="2400" b="1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and evaluation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Meraim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endParaRPr lang="fr-FR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82" y="6131835"/>
            <a:ext cx="620498" cy="6204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4">
                <a:extLst>
                  <a:ext uri="{FF2B5EF4-FFF2-40B4-BE49-F238E27FC236}">
                    <a16:creationId xmlns:a16="http://schemas.microsoft.com/office/drawing/2014/main" id="{F0D81D15-4E58-D3BB-CEFC-C87AF5F6832B}"/>
                  </a:ext>
                </a:extLst>
              </p:cNvPr>
              <p:cNvSpPr txBox="1"/>
              <p:nvPr/>
            </p:nvSpPr>
            <p:spPr>
              <a:xfrm>
                <a:off x="154941" y="1816441"/>
                <a:ext cx="7722234" cy="229530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>
                <a:defPPr>
                  <a:defRPr lang="de-DE"/>
                </a:defPPr>
                <a:lvl1pPr algn="just">
                  <a:defRPr sz="2000" b="0" i="0"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Detection: Generalized Likelihood Ratio (GLR) (Burgess, 1994</a:t>
                </a:r>
                <a:r>
                  <a:rPr lang="en-US" sz="1800" dirty="0" smtClean="0"/>
                  <a:t>)</a:t>
                </a:r>
                <a:endParaRPr lang="en-US" sz="18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Detection threshold by p-value, 1% of false </a:t>
                </a:r>
                <a:r>
                  <a:rPr lang="en-US" sz="1800" dirty="0" smtClean="0"/>
                  <a:t>positive</a:t>
                </a:r>
                <a:endParaRPr lang="en-US" sz="18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Estimation: Maximization of the likelihood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(MLE</a:t>
                </a:r>
                <a:r>
                  <a:rPr lang="en-US" sz="1800" dirty="0" smtClean="0"/>
                  <a:t>)</a:t>
                </a:r>
                <a:endParaRPr lang="en-US" sz="18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Able to estimate the SNR and the uncertainty of the estimation</a:t>
                </a:r>
              </a:p>
            </p:txBody>
          </p:sp>
        </mc:Choice>
        <mc:Fallback>
          <p:sp>
            <p:nvSpPr>
              <p:cNvPr id="14" name="Textfeld 4">
                <a:extLst>
                  <a:ext uri="{FF2B5EF4-FFF2-40B4-BE49-F238E27FC236}">
                    <a16:creationId xmlns:a16="http://schemas.microsoft.com/office/drawing/2014/main" id="{F0D81D15-4E58-D3BB-CEFC-C87AF5F6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1" y="1816441"/>
                <a:ext cx="7722234" cy="2295305"/>
              </a:xfrm>
              <a:prstGeom prst="rect">
                <a:avLst/>
              </a:prstGeom>
              <a:blipFill>
                <a:blip r:embed="rId3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942" y="3764864"/>
            <a:ext cx="5506751" cy="25342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313593" y="3617937"/>
            <a:ext cx="220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H0 distribution of GLR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98121" y="5982568"/>
            <a:ext cx="2106613" cy="333375"/>
          </a:xfrm>
          <a:prstGeom prst="rect">
            <a:avLst/>
          </a:prstGeom>
          <a:solidFill>
            <a:srgbClr val="EEE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4730790" y="5860114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8210459" y="1836413"/>
                <a:ext cx="2867739" cy="383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𝐺𝐿𝑅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lim>
                          </m:limLow>
                        </m:fName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0∗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459" y="1836413"/>
                <a:ext cx="2867739" cy="383631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329060" y="2253389"/>
                <a:ext cx="4947912" cy="614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𝐿𝑅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𝐺𝐿𝑅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          ∈[0, 1]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060" y="2253389"/>
                <a:ext cx="4947912" cy="6140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389876" y="5180421"/>
                <a:ext cx="5970096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F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𝑺𝑵𝑹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𝑴𝑺𝑵</m:t>
                          </m:r>
                          <m:sSup>
                            <m:sSupPr>
                              <m:ctrlPr>
                                <a:rPr lang="fr-F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fr-F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fr-FR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𝒎𝒂𝒙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fr-FR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𝒎𝒊𝒏</m:t>
                                  </m:r>
                                </m:sub>
                              </m:s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𝒎𝒊𝒏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p>
                                  <m:r>
                                    <a:rPr lang="fr-F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fr-F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∏</m:t>
                                  </m:r>
                                </m:e>
                                <m:sub>
                                  <m:r>
                                    <a:rPr lang="fr-F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  <m:sup>
                                  <m:r>
                                    <a:rPr lang="fr-F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bSup>
                              <m:r>
                                <a:rPr lang="fr-F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876" y="5180421"/>
                <a:ext cx="5970096" cy="521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389876" y="4507584"/>
                <a:ext cx="1674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876" y="4507584"/>
                <a:ext cx="1674496" cy="276999"/>
              </a:xfrm>
              <a:prstGeom prst="rect">
                <a:avLst/>
              </a:prstGeom>
              <a:blipFill>
                <a:blip r:embed="rId8"/>
                <a:stretch>
                  <a:fillRect l="-364" r="-364" b="-1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8061679" y="443544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8703201" y="4353847"/>
                <a:ext cx="2939459" cy="563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func>
                                  <m:func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F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1" y="4353847"/>
                <a:ext cx="2939459" cy="5632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signal processing method : Multi-Channel Maximum Likelihood (MCML)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and evaluation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Meraim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endParaRPr lang="fr-FR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82" y="6131835"/>
            <a:ext cx="620498" cy="62049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74" t="1964" r="41436" b="57189"/>
          <a:stretch/>
        </p:blipFill>
        <p:spPr>
          <a:xfrm>
            <a:off x="2244315" y="2148025"/>
            <a:ext cx="3074048" cy="2987855"/>
          </a:xfrm>
          <a:prstGeom prst="rect">
            <a:avLst/>
          </a:prstGeom>
        </p:spPr>
      </p:pic>
      <p:sp>
        <p:nvSpPr>
          <p:cNvPr id="28" name="Espace réservé du contenu 3"/>
          <p:cNvSpPr txBox="1">
            <a:spLocks/>
          </p:cNvSpPr>
          <p:nvPr/>
        </p:nvSpPr>
        <p:spPr>
          <a:xfrm>
            <a:off x="46414" y="1562710"/>
            <a:ext cx="2292926" cy="5045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MCML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events of interest (Tonga arrivals) amid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coherent sources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MCML enables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numerous and continuous detections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revealing seasonal variations of stratospheric guides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 low SNR conditions</a:t>
            </a: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36933" y="1562710"/>
            <a:ext cx="3044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fr-FR" sz="1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2022 Tonga </a:t>
            </a:r>
            <a:r>
              <a:rPr lang="fr-FR" sz="1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eruption</a:t>
            </a:r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(IS37)</a:t>
            </a:r>
            <a:endParaRPr lang="fr-FR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36135" y="2618528"/>
            <a:ext cx="53172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sz="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norsar</a:t>
            </a:r>
            <a:endParaRPr lang="en-GB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/>
          <a:srcRect r="4587"/>
          <a:stretch/>
        </p:blipFill>
        <p:spPr>
          <a:xfrm>
            <a:off x="5374096" y="1375998"/>
            <a:ext cx="6817904" cy="265578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097" y="4077976"/>
            <a:ext cx="6817904" cy="27800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6933" y="5383146"/>
            <a:ext cx="2806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Signal </a:t>
            </a:r>
            <a:r>
              <a:rPr lang="fr-FR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fr-FR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400" u="sng" dirty="0">
                <a:latin typeface="Arial" panose="020B0604020202020204" pitchFamily="34" charset="0"/>
                <a:cs typeface="Arial" panose="020B0604020202020204" pitchFamily="34" charset="0"/>
              </a:rPr>
              <a:t> 2023 to 2025 at IS37</a:t>
            </a:r>
          </a:p>
        </p:txBody>
      </p:sp>
    </p:spTree>
    <p:extLst>
      <p:ext uri="{BB962C8B-B14F-4D97-AF65-F5344CB8AC3E}">
        <p14:creationId xmlns:p14="http://schemas.microsoft.com/office/powerpoint/2010/main" val="10156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MCML-based method for multisource estimation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154941" y="1816441"/>
            <a:ext cx="11815386" cy="41853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MCML </a:t>
            </a:r>
            <a:r>
              <a:rPr lang="en-US" sz="1800" dirty="0" smtClean="0"/>
              <a:t>outperforms PMCC under </a:t>
            </a:r>
            <a:r>
              <a:rPr lang="en-US" sz="1800" b="1" dirty="0" smtClean="0"/>
              <a:t>unfavorable </a:t>
            </a:r>
            <a:r>
              <a:rPr lang="en-US" sz="1800" b="1" dirty="0"/>
              <a:t>recording conditions </a:t>
            </a:r>
            <a:r>
              <a:rPr lang="en-US" sz="1800" dirty="0" smtClean="0"/>
              <a:t>(SOI interferences, low SNR</a:t>
            </a:r>
            <a:r>
              <a:rPr lang="en-US" sz="18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MCML </a:t>
            </a:r>
            <a:r>
              <a:rPr lang="en-US" sz="1800" dirty="0" smtClean="0"/>
              <a:t>has been </a:t>
            </a:r>
            <a:r>
              <a:rPr lang="en-US" sz="1800" dirty="0" err="1"/>
              <a:t>optimised</a:t>
            </a:r>
            <a:r>
              <a:rPr lang="en-US" sz="1800" dirty="0"/>
              <a:t> for </a:t>
            </a:r>
            <a:r>
              <a:rPr lang="en-US" sz="1800" b="1" dirty="0"/>
              <a:t>real time processing </a:t>
            </a:r>
            <a:r>
              <a:rPr lang="en-US" sz="1800" dirty="0"/>
              <a:t>and implemented in the same time-frequency space as </a:t>
            </a:r>
            <a:r>
              <a:rPr lang="en-US" sz="1800" dirty="0" smtClean="0"/>
              <a:t>PMCC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Single source </a:t>
            </a:r>
            <a:r>
              <a:rPr lang="en-US" sz="1800" dirty="0"/>
              <a:t>hypothesis is </a:t>
            </a:r>
            <a:r>
              <a:rPr lang="en-US" sz="1800" b="1" dirty="0"/>
              <a:t>not valid in </a:t>
            </a:r>
            <a:r>
              <a:rPr lang="en-US" sz="1800" b="1" dirty="0" smtClean="0"/>
              <a:t>reality, </a:t>
            </a:r>
            <a:r>
              <a:rPr lang="en-US" sz="1800" dirty="0" smtClean="0"/>
              <a:t>MCML detects the </a:t>
            </a:r>
            <a:r>
              <a:rPr lang="en-US" sz="1800" b="1" dirty="0" smtClean="0"/>
              <a:t>dominant source</a:t>
            </a:r>
            <a:r>
              <a:rPr lang="en-US" sz="18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Several multisource algorithms exist </a:t>
            </a:r>
            <a:r>
              <a:rPr lang="en-US" sz="1800" dirty="0" smtClean="0"/>
              <a:t>(MUSIC, Schmidt 1986; CLEAN from: Wang et al 2004 or Den </a:t>
            </a:r>
            <a:r>
              <a:rPr lang="en-US" sz="1800" dirty="0" err="1" smtClean="0"/>
              <a:t>Ouden</a:t>
            </a:r>
            <a:r>
              <a:rPr lang="en-US" sz="1800" dirty="0"/>
              <a:t> </a:t>
            </a:r>
            <a:r>
              <a:rPr lang="en-US" sz="1800" dirty="0" smtClean="0"/>
              <a:t>et al 2020), </a:t>
            </a:r>
            <a:r>
              <a:rPr lang="en-US" sz="1800" b="1" dirty="0" smtClean="0"/>
              <a:t>need to be implemented </a:t>
            </a:r>
            <a:r>
              <a:rPr lang="en-US" sz="1800" b="1" dirty="0"/>
              <a:t>for real time processing </a:t>
            </a:r>
            <a:endParaRPr lang="en-US" sz="18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Towards a cost </a:t>
            </a:r>
            <a:r>
              <a:rPr lang="en-US" sz="1800" dirty="0"/>
              <a:t>effective method: develop and evaluate multisource algorithms to the </a:t>
            </a:r>
            <a:r>
              <a:rPr lang="en-US" sz="1800" dirty="0" smtClean="0"/>
              <a:t>state-of-the-art</a:t>
            </a:r>
            <a:endParaRPr lang="en-US" sz="1800" dirty="0"/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and evaluation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Meraim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endParaRPr lang="fr-FR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82" y="6131835"/>
            <a:ext cx="620498" cy="62049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t="48880" r="4587"/>
          <a:stretch/>
        </p:blipFill>
        <p:spPr>
          <a:xfrm>
            <a:off x="893056" y="5007721"/>
            <a:ext cx="9291881" cy="18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MCML-based method for multisource estimation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154940" y="1816441"/>
            <a:ext cx="10934237" cy="411884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800" dirty="0"/>
              <a:t>T</a:t>
            </a:r>
            <a:r>
              <a:rPr lang="en-GB" sz="1800" noProof="0" dirty="0" smtClean="0"/>
              <a:t>he signal model includes N infrasound sources recorded at a station with M sensors</a:t>
            </a:r>
          </a:p>
          <a:p>
            <a:endParaRPr lang="en-GB" sz="1800" dirty="0"/>
          </a:p>
          <a:p>
            <a:r>
              <a:rPr lang="en-GB" sz="1800" noProof="0" dirty="0" smtClean="0"/>
              <a:t>                                                          </a:t>
            </a:r>
            <a:r>
              <a:rPr lang="en-GB" sz="1800" noProof="0" dirty="0" smtClean="0"/>
              <a:t>        ,            </a:t>
            </a:r>
            <a:r>
              <a:rPr lang="en-GB" sz="1800" noProof="0" dirty="0" smtClean="0"/>
              <a:t>be the noise at the sensor m.</a:t>
            </a:r>
          </a:p>
          <a:p>
            <a:endParaRPr lang="en-GB" sz="1800" dirty="0"/>
          </a:p>
          <a:p>
            <a:r>
              <a:rPr lang="en-US" sz="1800" b="1" dirty="0"/>
              <a:t>Multi peak selection method:</a:t>
            </a:r>
          </a:p>
          <a:p>
            <a:endParaRPr lang="en-US" sz="18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Using a 2D peak </a:t>
            </a:r>
            <a:r>
              <a:rPr lang="en-US" sz="1800" dirty="0" smtClean="0"/>
              <a:t>finder (C.A.V</a:t>
            </a:r>
            <a:r>
              <a:rPr lang="en-US" sz="1800" dirty="0"/>
              <a:t>. </a:t>
            </a:r>
            <a:r>
              <a:rPr lang="en-US" sz="1800" dirty="0" smtClean="0"/>
              <a:t>Aguilera, 2016)  </a:t>
            </a:r>
            <a:r>
              <a:rPr lang="en-US" sz="1800" dirty="0"/>
              <a:t>to </a:t>
            </a:r>
            <a:r>
              <a:rPr lang="en-US" sz="1800" b="1" dirty="0"/>
              <a:t>select maxima </a:t>
            </a:r>
            <a:r>
              <a:rPr lang="en-US" sz="1800" dirty="0"/>
              <a:t>on the </a:t>
            </a:r>
            <a:r>
              <a:rPr lang="en-US" sz="1800" b="1" dirty="0" err="1"/>
              <a:t>monosource</a:t>
            </a:r>
            <a:r>
              <a:rPr lang="en-US" sz="1800" dirty="0"/>
              <a:t> likelihood function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800" dirty="0"/>
          </a:p>
          <a:p>
            <a:r>
              <a:rPr lang="en-US" sz="1800" b="1" dirty="0"/>
              <a:t>Iterative source signal deflation method:</a:t>
            </a:r>
          </a:p>
          <a:p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/>
              <a:t>Estimation </a:t>
            </a:r>
            <a:r>
              <a:rPr lang="en-US" sz="1800" dirty="0"/>
              <a:t>of the first source and SOI:  </a:t>
            </a:r>
          </a:p>
          <a:p>
            <a:endParaRPr lang="en-US" dirty="0"/>
          </a:p>
          <a:p>
            <a:endParaRPr lang="en-GB" noProof="0" dirty="0" smtClean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and evaluation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Meraim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endParaRPr lang="fr-FR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82" y="6131835"/>
            <a:ext cx="620498" cy="6204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238070" y="2110650"/>
                <a:ext cx="3987630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70" y="2110650"/>
                <a:ext cx="3987630" cy="77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4391952" y="2373628"/>
                <a:ext cx="729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52" y="2373628"/>
                <a:ext cx="729815" cy="276999"/>
              </a:xfrm>
              <a:prstGeom prst="rect">
                <a:avLst/>
              </a:prstGeom>
              <a:blipFill>
                <a:blip r:embed="rId4"/>
                <a:stretch>
                  <a:fillRect t="-4348" r="-5000" b="-304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4477232" y="4761139"/>
                <a:ext cx="3772058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232" y="4761139"/>
                <a:ext cx="3772058" cy="414537"/>
              </a:xfrm>
              <a:prstGeom prst="rect">
                <a:avLst/>
              </a:prstGeom>
              <a:blipFill>
                <a:blip r:embed="rId5"/>
                <a:stretch>
                  <a:fillRect r="-162" b="-73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5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154940" y="1816441"/>
            <a:ext cx="10934237" cy="411884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800" b="1" noProof="0" dirty="0" err="1" smtClean="0"/>
              <a:t>Subtract</a:t>
            </a:r>
            <a:r>
              <a:rPr lang="fr-FR" sz="1800" b="1" noProof="0" dirty="0" smtClean="0"/>
              <a:t> a </a:t>
            </a:r>
            <a:r>
              <a:rPr lang="fr-FR" sz="1800" b="1" noProof="0" dirty="0" err="1" smtClean="0"/>
              <a:t>percentage</a:t>
            </a:r>
            <a:r>
              <a:rPr lang="fr-FR" sz="1800" b="1" noProof="0" dirty="0" smtClean="0"/>
              <a:t> </a:t>
            </a:r>
            <a:r>
              <a:rPr lang="fr-FR" sz="1800" noProof="0" dirty="0" smtClean="0"/>
              <a:t>of the SOI (</a:t>
            </a:r>
            <a:r>
              <a:rPr lang="fr-FR" sz="1800" noProof="0" dirty="0" err="1" smtClean="0"/>
              <a:t>i.e</a:t>
            </a:r>
            <a:r>
              <a:rPr lang="fr-FR" sz="1800" noProof="0" dirty="0" smtClean="0"/>
              <a:t> 25%, Wang et al. 2004) and </a:t>
            </a:r>
            <a:r>
              <a:rPr lang="fr-FR" sz="1800" noProof="0" dirty="0" err="1" smtClean="0"/>
              <a:t>then</a:t>
            </a:r>
            <a:r>
              <a:rPr lang="fr-FR" sz="1800" noProof="0" dirty="0" smtClean="0"/>
              <a:t> </a:t>
            </a:r>
            <a:r>
              <a:rPr lang="fr-FR" sz="1800" noProof="0" dirty="0" err="1" smtClean="0"/>
              <a:t>iterate</a:t>
            </a:r>
            <a:endParaRPr lang="fr-FR" sz="1800" noProof="0" dirty="0" smtClean="0"/>
          </a:p>
          <a:p>
            <a:endParaRPr lang="fr-FR" sz="1800" dirty="0"/>
          </a:p>
          <a:p>
            <a:r>
              <a:rPr lang="fr-FR" sz="1800" u="sng" dirty="0" err="1" smtClean="0"/>
              <a:t>View</a:t>
            </a:r>
            <a:r>
              <a:rPr lang="fr-FR" sz="1800" u="sng" dirty="0" smtClean="0"/>
              <a:t> of the </a:t>
            </a:r>
            <a:r>
              <a:rPr lang="fr-FR" sz="1800" u="sng" dirty="0" err="1" smtClean="0"/>
              <a:t>likelihood</a:t>
            </a:r>
            <a:r>
              <a:rPr lang="fr-FR" sz="1800" u="sng" dirty="0" smtClean="0"/>
              <a:t> </a:t>
            </a:r>
            <a:r>
              <a:rPr lang="fr-FR" sz="1800" u="sng" dirty="0" err="1" smtClean="0"/>
              <a:t>function</a:t>
            </a:r>
            <a:r>
              <a:rPr lang="fr-FR" sz="1800" u="sng" dirty="0" smtClean="0"/>
              <a:t> on </a:t>
            </a:r>
            <a:r>
              <a:rPr lang="fr-FR" sz="1800" u="sng" dirty="0" err="1" smtClean="0"/>
              <a:t>synthetic</a:t>
            </a:r>
            <a:r>
              <a:rPr lang="fr-FR" sz="1800" u="sng" dirty="0" smtClean="0"/>
              <a:t> signal (</a:t>
            </a:r>
            <a:r>
              <a:rPr lang="fr-FR" sz="1800" u="sng" dirty="0" err="1" smtClean="0"/>
              <a:t>red</a:t>
            </a:r>
            <a:r>
              <a:rPr lang="fr-FR" sz="1800" u="sng" dirty="0" smtClean="0"/>
              <a:t> dot </a:t>
            </a:r>
            <a:r>
              <a:rPr lang="fr-FR" sz="1800" u="sng" dirty="0" err="1" smtClean="0"/>
              <a:t>represents</a:t>
            </a:r>
            <a:r>
              <a:rPr lang="fr-FR" sz="1800" u="sng" dirty="0" smtClean="0"/>
              <a:t> the maximum) </a:t>
            </a:r>
            <a:endParaRPr lang="en-US" sz="1800" u="sng" dirty="0"/>
          </a:p>
          <a:p>
            <a:endParaRPr lang="en-US" dirty="0"/>
          </a:p>
          <a:p>
            <a:endParaRPr lang="en-GB" noProof="0" dirty="0" smtClean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MCML-based method for multisource estimation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and evaluation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Meraim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endParaRPr lang="fr-FR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82" y="6131835"/>
            <a:ext cx="620498" cy="62049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" y="2903394"/>
            <a:ext cx="3597925" cy="269844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2944691"/>
            <a:ext cx="3597925" cy="269844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95" y="2944691"/>
            <a:ext cx="3597924" cy="269844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65856" y="5580557"/>
            <a:ext cx="343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MLE classic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329886" y="5586726"/>
            <a:ext cx="343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iteration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393916" y="5596251"/>
            <a:ext cx="343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iteration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MCML-based method for multisource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0D81D15-4E58-D3BB-CEFC-C87AF5F6832B}"/>
                  </a:ext>
                </a:extLst>
              </p:cNvPr>
              <p:cNvSpPr txBox="1"/>
              <p:nvPr/>
            </p:nvSpPr>
            <p:spPr>
              <a:xfrm>
                <a:off x="154940" y="1816441"/>
                <a:ext cx="12037059" cy="450123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>
                <a:defPPr>
                  <a:defRPr lang="de-DE"/>
                </a:defPPr>
                <a:lvl1pPr algn="just">
                  <a:defRPr sz="2000" b="0" i="0"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fr-FR" sz="1800" dirty="0"/>
                  <a:t>The </a:t>
                </a:r>
                <a:r>
                  <a:rPr lang="fr-FR" sz="1800" b="1" dirty="0"/>
                  <a:t>spectral matrix model</a:t>
                </a:r>
                <a:r>
                  <a:rPr lang="fr-FR" sz="1800" dirty="0"/>
                  <a:t> of the </a:t>
                </a:r>
                <a:r>
                  <a:rPr lang="fr-FR" sz="1800" dirty="0" err="1"/>
                  <a:t>monosource</a:t>
                </a:r>
                <a:r>
                  <a:rPr lang="fr-FR" sz="1800" dirty="0"/>
                  <a:t> </a:t>
                </a:r>
                <a:r>
                  <a:rPr lang="fr-FR" sz="1800" dirty="0" err="1"/>
                  <a:t>estimator</a:t>
                </a:r>
                <a:r>
                  <a:rPr lang="fr-FR" sz="1800" dirty="0"/>
                  <a:t> </a:t>
                </a:r>
                <a:r>
                  <a:rPr lang="fr-FR" sz="1800" dirty="0" err="1"/>
                  <a:t>is</a:t>
                </a:r>
                <a:r>
                  <a:rPr lang="fr-FR" sz="1800" dirty="0"/>
                  <a:t> </a:t>
                </a:r>
                <a:endParaRPr lang="fr-FR" sz="1800" dirty="0" smtClean="0"/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fr-FR" sz="18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fr-FR" sz="18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fr-FR" sz="18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fr-FR" sz="1800" b="1" dirty="0" err="1"/>
                  <a:t>Given</a:t>
                </a:r>
                <a:r>
                  <a:rPr lang="fr-FR" sz="1800" b="1" dirty="0"/>
                  <a:t> the </a:t>
                </a:r>
                <a:r>
                  <a:rPr lang="fr-FR" sz="1800" b="1" dirty="0" err="1"/>
                  <a:t>estimated</a:t>
                </a:r>
                <a:r>
                  <a:rPr lang="fr-FR" sz="1800" b="1" dirty="0"/>
                  <a:t> </a:t>
                </a:r>
                <a:r>
                  <a:rPr lang="fr-FR" sz="1800" b="1" dirty="0" err="1"/>
                  <a:t>parameters</a:t>
                </a:r>
                <a:r>
                  <a:rPr lang="fr-FR" sz="1800" b="1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oppins" panose="00000500000000000000" pitchFamily="2" charset="0"/>
                          </a:rPr>
                        </m:ctrlPr>
                      </m:sSubPr>
                      <m:e>
                        <m:r>
                          <a:rPr lang="fr-F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oppins" panose="00000500000000000000" pitchFamily="2" charset="0"/>
                          </a:rPr>
                          <m:t>𝜽</m:t>
                        </m:r>
                      </m:e>
                      <m:sub>
                        <m:r>
                          <a:rPr lang="fr-F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oppins" panose="00000500000000000000" pitchFamily="2" charset="0"/>
                          </a:rPr>
                          <m:t>𝟏</m:t>
                        </m:r>
                      </m:sub>
                    </m:sSub>
                    <m:r>
                      <a:rPr lang="fr-F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Poppins" panose="00000500000000000000" pitchFamily="2" charset="0"/>
                      </a:rPr>
                      <m:t>,</m:t>
                    </m:r>
                    <m:sSub>
                      <m:sSubPr>
                        <m:ctrlPr>
                          <a:rPr lang="fr-F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oppins" panose="00000500000000000000" pitchFamily="2" charset="0"/>
                          </a:rPr>
                        </m:ctrlPr>
                      </m:sSubPr>
                      <m:e>
                        <m:r>
                          <a:rPr lang="fr-F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oppins" panose="000005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fr-F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oppins" panose="000005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1800" b="1" dirty="0"/>
                  <a:t>) </a:t>
                </a:r>
                <a:r>
                  <a:rPr lang="fr-FR" sz="1800" b="1" dirty="0" err="1"/>
                  <a:t>from</a:t>
                </a:r>
                <a:r>
                  <a:rPr lang="fr-FR" sz="1800" b="1" dirty="0"/>
                  <a:t> MCML</a:t>
                </a:r>
                <a:r>
                  <a:rPr lang="fr-FR" sz="1800" dirty="0"/>
                  <a:t>, the spectral matrix </a:t>
                </a:r>
                <a:r>
                  <a:rPr lang="fr-FR" sz="1800" dirty="0" err="1"/>
                  <a:t>is</a:t>
                </a:r>
                <a:r>
                  <a:rPr lang="fr-FR" sz="1800" dirty="0"/>
                  <a:t> </a:t>
                </a:r>
                <a:r>
                  <a:rPr lang="fr-FR" sz="1800" dirty="0" err="1"/>
                  <a:t>generalised</a:t>
                </a:r>
                <a:r>
                  <a:rPr lang="fr-FR" sz="1800" dirty="0"/>
                  <a:t> </a:t>
                </a:r>
                <a:r>
                  <a:rPr lang="fr-FR" sz="1800" dirty="0" smtClean="0"/>
                  <a:t>as</a:t>
                </a:r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fr-FR" sz="1800" dirty="0"/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fr-FR" sz="1800" dirty="0"/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fr-FR" sz="1800" dirty="0"/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fr-FR" sz="1800" dirty="0" err="1"/>
                  <a:t>We</a:t>
                </a:r>
                <a:r>
                  <a:rPr lang="fr-FR" sz="1800" dirty="0"/>
                  <a:t> use </a:t>
                </a:r>
                <a:r>
                  <a:rPr lang="fr-FR" sz="1800" dirty="0" err="1"/>
                  <a:t>iteratively</a:t>
                </a:r>
                <a:r>
                  <a:rPr lang="fr-FR" sz="1800" dirty="0"/>
                  <a:t> the </a:t>
                </a:r>
                <a:r>
                  <a:rPr lang="fr-FR" sz="1800" b="1" dirty="0"/>
                  <a:t>Whittle </a:t>
                </a:r>
                <a:r>
                  <a:rPr lang="fr-FR" sz="1800" b="1" dirty="0" err="1"/>
                  <a:t>Likelihood</a:t>
                </a:r>
                <a:r>
                  <a:rPr lang="fr-FR" sz="1800" b="1" dirty="0"/>
                  <a:t> as an </a:t>
                </a:r>
                <a:r>
                  <a:rPr lang="fr-FR" sz="1800" b="1" dirty="0" err="1" smtClean="0"/>
                  <a:t>estimator</a:t>
                </a:r>
                <a:endParaRPr lang="fr-FR" sz="1800" b="1" dirty="0" smtClean="0"/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fr-FR" sz="1800" dirty="0" smtClean="0"/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fr-FR" sz="1800" dirty="0"/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fr-FR" sz="1800" dirty="0"/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fr-FR" sz="1800" dirty="0"/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fr-FR" sz="1800" dirty="0" err="1"/>
                  <a:t>Also</a:t>
                </a:r>
                <a:r>
                  <a:rPr lang="fr-FR" sz="1800" dirty="0"/>
                  <a:t> </a:t>
                </a:r>
                <a:r>
                  <a:rPr lang="fr-FR" sz="1800" dirty="0" err="1"/>
                  <a:t>implemented</a:t>
                </a:r>
                <a:r>
                  <a:rPr lang="fr-FR" sz="1800" dirty="0"/>
                  <a:t> </a:t>
                </a:r>
                <a:r>
                  <a:rPr lang="fr-FR" sz="1800" dirty="0" err="1"/>
                  <a:t>with</a:t>
                </a:r>
                <a:r>
                  <a:rPr lang="fr-FR" sz="1800" dirty="0"/>
                  <a:t> approximations to </a:t>
                </a:r>
                <a:r>
                  <a:rPr lang="fr-FR" sz="1800" b="1" dirty="0" err="1"/>
                  <a:t>reduce</a:t>
                </a:r>
                <a:r>
                  <a:rPr lang="fr-FR" sz="1800" b="1" dirty="0"/>
                  <a:t> </a:t>
                </a:r>
                <a:r>
                  <a:rPr lang="fr-FR" sz="1800" b="1" dirty="0" err="1"/>
                  <a:t>computational</a:t>
                </a:r>
                <a:r>
                  <a:rPr lang="fr-FR" sz="1800" b="1" dirty="0"/>
                  <a:t> </a:t>
                </a:r>
                <a:r>
                  <a:rPr lang="fr-FR" sz="1800" b="1" dirty="0" err="1"/>
                  <a:t>cost</a:t>
                </a:r>
                <a:r>
                  <a:rPr lang="fr-FR" sz="1800" b="1" dirty="0"/>
                  <a:t> </a:t>
                </a:r>
                <a:r>
                  <a:rPr lang="fr-FR" sz="1800" dirty="0"/>
                  <a:t>(</a:t>
                </a:r>
                <a:r>
                  <a:rPr lang="fr-FR" sz="1800" dirty="0" err="1"/>
                  <a:t>theorically</a:t>
                </a:r>
                <a:r>
                  <a:rPr lang="fr-FR" sz="1800" dirty="0"/>
                  <a:t> </a:t>
                </a:r>
                <a:r>
                  <a:rPr lang="fr-FR" sz="1800" dirty="0" err="1"/>
                  <a:t>calculated</a:t>
                </a:r>
                <a:r>
                  <a:rPr lang="fr-FR" sz="1800" dirty="0"/>
                  <a:t>)</a:t>
                </a:r>
              </a:p>
              <a:p>
                <a:endParaRPr lang="en-GB" noProof="0" dirty="0"/>
              </a:p>
            </p:txBody>
          </p:sp>
        </mc:Choice>
        <mc:Fallback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0D81D15-4E58-D3BB-CEFC-C87AF5F6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0" y="1816441"/>
                <a:ext cx="12037059" cy="4501232"/>
              </a:xfrm>
              <a:prstGeom prst="rect">
                <a:avLst/>
              </a:prstGeom>
              <a:blipFill>
                <a:blip r:embed="rId2"/>
                <a:stretch>
                  <a:fillRect l="-1063" t="-1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Multi-Channel Maximum-Likelihood (MCML) method: extension to multisource estimation and evaluation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Vergoz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Abed-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Meraim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Charbit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Le </a:t>
            </a:r>
            <a:r>
              <a:rPr lang="fr-FR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Pichon</a:t>
            </a:r>
            <a:endParaRPr lang="fr-FR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O3.5-061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82" y="6131835"/>
            <a:ext cx="620498" cy="6204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2206028" y="3241810"/>
                <a:ext cx="4546437" cy="1055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𝑠𝑛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bSup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28" y="3241810"/>
                <a:ext cx="4546437" cy="10558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246488" y="2296146"/>
                <a:ext cx="4505977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88" y="2296146"/>
                <a:ext cx="4505977" cy="287964"/>
              </a:xfrm>
              <a:prstGeom prst="rect">
                <a:avLst/>
              </a:prstGeom>
              <a:blipFill>
                <a:blip r:embed="rId5"/>
                <a:stretch>
                  <a:fillRect t="-4255" b="-319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2206028" y="4342323"/>
                <a:ext cx="5504456" cy="823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</m:sup>
                        <m:e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28" y="4342323"/>
                <a:ext cx="5504456" cy="8234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432261" y="2568166"/>
                <a:ext cx="10363803" cy="38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power of the first source,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power of the noise,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fr-F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identity</a:t>
                </a:r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matrix</a:t>
                </a:r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1" y="2568166"/>
                <a:ext cx="10363803" cy="380297"/>
              </a:xfrm>
              <a:prstGeom prst="rect">
                <a:avLst/>
              </a:prstGeom>
              <a:blipFill>
                <a:blip r:embed="rId7"/>
                <a:stretch>
                  <a:fillRect l="-529" t="-4762" b="-238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/>
              <p:cNvSpPr txBox="1"/>
              <p:nvPr/>
            </p:nvSpPr>
            <p:spPr>
              <a:xfrm>
                <a:off x="432261" y="5095774"/>
                <a:ext cx="42972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fr-F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the DFT of the </a:t>
                </a:r>
                <a:r>
                  <a:rPr lang="fr-FR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received</a:t>
                </a:r>
                <a:r>
                  <a:rPr lang="fr-F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signal </a:t>
                </a:r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1" y="5095774"/>
                <a:ext cx="4297267" cy="338554"/>
              </a:xfrm>
              <a:prstGeom prst="rect">
                <a:avLst/>
              </a:prstGeom>
              <a:blipFill>
                <a:blip r:embed="rId8"/>
                <a:stretch>
                  <a:fillRect l="-851"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lipse 18"/>
          <p:cNvSpPr/>
          <p:nvPr/>
        </p:nvSpPr>
        <p:spPr>
          <a:xfrm>
            <a:off x="3969476" y="4538327"/>
            <a:ext cx="1548666" cy="414780"/>
          </a:xfrm>
          <a:prstGeom prst="ellipse">
            <a:avLst/>
          </a:prstGeom>
          <a:noFill/>
          <a:ln w="28575">
            <a:solidFill>
              <a:srgbClr val="E5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 smtClean="0"/>
          </a:p>
        </p:txBody>
      </p:sp>
      <p:cxnSp>
        <p:nvCxnSpPr>
          <p:cNvPr id="20" name="Connecteur droit 19"/>
          <p:cNvCxnSpPr/>
          <p:nvPr/>
        </p:nvCxnSpPr>
        <p:spPr>
          <a:xfrm>
            <a:off x="4781662" y="4946364"/>
            <a:ext cx="3435664" cy="415394"/>
          </a:xfrm>
          <a:prstGeom prst="line">
            <a:avLst/>
          </a:prstGeom>
          <a:ln w="28575">
            <a:solidFill>
              <a:srgbClr val="E50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Oral Presentation Template_CLEAN" id="{F9ED4FD5-2E55-4D95-94FD-83F849DCE760}" vid="{91127B50-358A-435B-B8A9-D8D234154E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SnT2025_Oral Presentation Template_CLEAN_250702</Template>
  <TotalTime>2176</TotalTime>
  <Words>2476</Words>
  <Application>Microsoft Office PowerPoint</Application>
  <PresentationFormat>Grand écran</PresentationFormat>
  <Paragraphs>234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Cambria Math</vt:lpstr>
      <vt:lpstr>Poppins</vt:lpstr>
      <vt:lpstr>Wingdings</vt:lpstr>
      <vt:lpstr>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POSTE</dc:creator>
  <cp:lastModifiedBy>Benjamin POSTE</cp:lastModifiedBy>
  <cp:revision>61</cp:revision>
  <dcterms:created xsi:type="dcterms:W3CDTF">2025-08-06T13:36:16Z</dcterms:created>
  <dcterms:modified xsi:type="dcterms:W3CDTF">2025-09-03T13:22:30Z</dcterms:modified>
</cp:coreProperties>
</file>