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5A9DDE9F-56A0-48E2-B182-B820FCE60929}">
          <p14:sldIdLst>
            <p14:sldId id="257"/>
          </p14:sldIdLst>
        </p14:section>
        <p14:section name="Presentation Slides" id="{AA65376A-F1B8-4985-9D91-856E127C1E0B}">
          <p14:sldIdLst>
            <p14:sldId id="256"/>
            <p14:sldId id="258"/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96E"/>
    <a:srgbClr val="BCCBD9"/>
    <a:srgbClr val="1A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0C41E-1393-4E74-956E-AFBD9F001266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58137-8CD1-490A-B1B8-49BCAE561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58137-8CD1-490A-B1B8-49BCAE561A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5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58137-8CD1-490A-B1B8-49BCAE561A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58137-8CD1-490A-B1B8-49BCAE561A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4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E1869-5269-CC07-95A4-938BB2367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2D0BAD-BBCA-D82B-2CE6-14812CBCD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492FB-9762-1EA3-8568-54377AB8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54EC-8FB0-E226-92C6-A1127596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901AC1-1973-C97E-1C32-B35C6E17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7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BE62C-B8DA-21FE-3717-7E3AE135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D8C027-1CCC-AAB3-EB2B-8DBFA63D1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D7451-563E-EEFA-F37F-1177A422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871C2-9481-23A1-6D51-71521B62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701441-382B-C63A-FF99-28B8A68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0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13415FA-D683-0C86-28DD-9D7E28548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2826CD-D775-59F4-BFA8-F5154111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D66EB-FE3F-6B40-972C-8B5D57A0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3E36A-1179-9DCA-14D7-A461F278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9AF862-474C-293E-C9C5-EFE874F7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86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0D616-9150-8F3E-6FBE-F751E77C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5E4BF-FDCD-FFBB-4D0C-39E150D3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0F0AA-E80D-5BC8-F4D2-94A672D5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EE4DF-C324-0266-C67C-B1BB588C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CEA5BF-39A4-41D5-13C7-118532E8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4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B60A-FD3E-1765-D5CB-105BC4E4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A6BAD0-EB56-D041-CB89-C903B52D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699A2D-7445-8118-C132-359093F7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6CC21-4A10-2E5E-1811-1B1A5CA3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C5CDB-E094-3658-9593-29EFB7C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126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E70FB-4890-3F05-1356-B62F6837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CA0F9-2597-1F3F-4FD3-CB739AFC3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F59239-63FB-AAF0-E4BC-EEF28F50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FCB0CA-F508-F112-C731-2E64CA7C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9BDECA-3B42-33FA-D220-2C4ED125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322373-01F2-6BD5-ADBB-850485D3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76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43586-6B9B-D0FE-9F5A-4611D157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2BB6AC-10BB-66CD-8FA4-4FE25860E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226624-5BB7-475D-D61F-4A398C5E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3C304F-B265-FF1D-E93E-E546B1B53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0861B-D46E-0A07-8D8A-74C11A5C3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319FD1-8EB5-7386-112B-2FC3DE28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38F37E-8227-C5BA-017F-012F8B04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09802C-D5EA-2E6E-1A09-CC414C3B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753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A458B-16E3-B6D6-6430-3033C0EF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13D3E3-66AA-1102-13EE-F026ED1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7220D3-1B70-85EC-1B61-C2FA5000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B5F4C2-0D9C-0052-6D88-CB9B6379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56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2213A4-E48F-6AEA-05B4-E0C14822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DF17E6-A957-2DC1-05DF-BCE937F2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AFAD21-3D79-CCC2-6406-21755C3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0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08D36-B9E6-4456-E5DD-6BF010FC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5C757-69C7-7392-4934-5005B43B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F06286-9402-7133-2C42-E072EABF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86FCC9-2D9B-0132-AE91-07809B31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963375-1424-5BE9-5D5A-10BC80F4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5CEDF7-0B6B-15B2-A4AC-D04D5E1B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7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65153-8FE7-02C5-27E0-3FD10EB7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3D537C-6AC4-B5BE-49EC-FDA8A55E2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B3DB66-5F86-204B-5FDC-920A3B675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8B14E-FA25-0A84-3CD5-4796AEE0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2ED25-6293-3332-54CF-F1C99A76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0BD201-E90E-75BE-7C53-62120361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3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34011B-B6C4-D1B4-5659-189E50B4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CF3D06-EB14-E216-1F24-D0D50B309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C714D-AD6B-3B71-F291-0AF0F2D9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04A99-DD2E-46A5-9E4A-9E0EB615E918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7138C1-F3F4-8177-60B1-35B748E9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AAEEA4-E31B-39A7-94EA-C19E72BA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DCD3A-A287-4809-A4A9-44E456689E5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410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4212E3CC-C8F3-8724-236C-B7DF711CD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641CF85-E5C3-9FF3-BBD7-6666AB809856}"/>
              </a:ext>
            </a:extLst>
          </p:cNvPr>
          <p:cNvSpPr txBox="1"/>
          <p:nvPr/>
        </p:nvSpPr>
        <p:spPr>
          <a:xfrm>
            <a:off x="947462" y="1326188"/>
            <a:ext cx="102729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2200" b="1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VNIIA Focus Areas Related to the CTBT Technologies</a:t>
            </a:r>
            <a:endParaRPr lang="en-GB" sz="22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D37EAC3-90CD-EA42-4DD4-7E98DD56B841}"/>
              </a:ext>
            </a:extLst>
          </p:cNvPr>
          <p:cNvSpPr txBox="1"/>
          <p:nvPr/>
        </p:nvSpPr>
        <p:spPr>
          <a:xfrm>
            <a:off x="947462" y="1913423"/>
            <a:ext cx="102729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O.A. </a:t>
            </a:r>
            <a:r>
              <a:rPr lang="en-GB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Gerasimchuk</a:t>
            </a:r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G.S. </a:t>
            </a:r>
            <a:r>
              <a:rPr lang="en-GB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Zasimov</a:t>
            </a:r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A.M. </a:t>
            </a:r>
            <a:r>
              <a:rPr lang="en-GB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Pischimov</a:t>
            </a:r>
            <a:r>
              <a:rPr lang="en-GB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04B700-9CAA-AD00-BCFB-1247EE1D285E}"/>
              </a:ext>
            </a:extLst>
          </p:cNvPr>
          <p:cNvSpPr txBox="1"/>
          <p:nvPr/>
        </p:nvSpPr>
        <p:spPr>
          <a:xfrm>
            <a:off x="947462" y="2359336"/>
            <a:ext cx="8673423" cy="5946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Federal State Unitary Enterprise «All-Russian Research Institute  of Automatics»</a:t>
            </a:r>
            <a:r>
              <a:rPr lang="ru-RU" sz="1400" dirty="0"/>
              <a:t> </a:t>
            </a:r>
            <a:r>
              <a:rPr lang="en-US" sz="1400" dirty="0"/>
              <a:t>(FSUE «VNIIA»)</a:t>
            </a:r>
            <a:r>
              <a:rPr lang="ru-RU" sz="1400" dirty="0" smtClean="0"/>
              <a:t>,</a:t>
            </a:r>
            <a:r>
              <a:rPr lang="en-US" sz="1400" dirty="0" smtClean="0"/>
              <a:t> ROSATOM</a:t>
            </a:r>
            <a:endParaRPr lang="ru-RU" sz="1400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46122D2-621E-31CE-451D-B174F76F9990}"/>
              </a:ext>
            </a:extLst>
          </p:cNvPr>
          <p:cNvSpPr txBox="1"/>
          <p:nvPr/>
        </p:nvSpPr>
        <p:spPr>
          <a:xfrm>
            <a:off x="2636518" y="4041058"/>
            <a:ext cx="6984367" cy="2323246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</a:t>
            </a:r>
            <a:r>
              <a:rPr lang="en-US" dirty="0" smtClean="0"/>
              <a:t>presentation presents </a:t>
            </a:r>
            <a:r>
              <a:rPr lang="en-US" dirty="0"/>
              <a:t>a description and results of VNIIA ongoing research on CTBT-related areas: scientific-methodological support and hardware/software for on-site inspections activities; analysis of a possible CTBT non-compliance events; data analytics system for CTBT monitoring; seismic complex for technical support development; seismic/infrasound data processing.</a:t>
            </a:r>
            <a:endParaRPr lang="en-GB" dirty="0"/>
          </a:p>
        </p:txBody>
      </p:sp>
      <p:pic>
        <p:nvPicPr>
          <p:cNvPr id="15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542" y="2359336"/>
            <a:ext cx="1243802" cy="56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59054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16403016" y="2923562"/>
            <a:ext cx="1280740" cy="98897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sz="1200" noProof="0" dirty="0"/>
          </a:p>
          <a:p>
            <a:endParaRPr lang="en-GB" sz="1200" dirty="0"/>
          </a:p>
          <a:p>
            <a:endParaRPr lang="en-GB" sz="1200" noProof="0" dirty="0"/>
          </a:p>
          <a:p>
            <a:endParaRPr lang="en-GB" sz="12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2501900" y="22810"/>
            <a:ext cx="96901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VNIIA Focus Areas Related to the CTBT Technologies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90810EB-C9FE-C1F2-4CE1-32C95CB36FE8}"/>
              </a:ext>
            </a:extLst>
          </p:cNvPr>
          <p:cNvSpPr txBox="1"/>
          <p:nvPr/>
        </p:nvSpPr>
        <p:spPr>
          <a:xfrm>
            <a:off x="212179" y="2034312"/>
            <a:ext cx="3798000" cy="45293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VNIIA develops </a:t>
            </a:r>
            <a:r>
              <a:rPr lang="en-GB" dirty="0" smtClean="0"/>
              <a:t>methodological </a:t>
            </a:r>
            <a:r>
              <a:rPr lang="en-GB" dirty="0"/>
              <a:t>support for inspection activities and </a:t>
            </a:r>
            <a:r>
              <a:rPr lang="en-GB" dirty="0" smtClean="0"/>
              <a:t>the negotiation </a:t>
            </a:r>
            <a:r>
              <a:rPr lang="en-GB" dirty="0"/>
              <a:t>process of the Russian Federation related to the CTBT</a:t>
            </a:r>
            <a:r>
              <a:rPr lang="en-GB" dirty="0" smtClean="0"/>
              <a:t>.</a:t>
            </a:r>
          </a:p>
          <a:p>
            <a:endParaRPr lang="ru-RU" dirty="0"/>
          </a:p>
          <a:p>
            <a:r>
              <a:rPr lang="en-GB" dirty="0"/>
              <a:t>As a part of these efforts, the Information Analytical System (IAS) has been </a:t>
            </a:r>
            <a:r>
              <a:rPr lang="en-GB" dirty="0" smtClean="0"/>
              <a:t>upgraded. </a:t>
            </a:r>
            <a:r>
              <a:rPr lang="en-GB" dirty="0" smtClean="0"/>
              <a:t>It </a:t>
            </a:r>
            <a:r>
              <a:rPr lang="en-GB" dirty="0" smtClean="0"/>
              <a:t>is </a:t>
            </a:r>
            <a:r>
              <a:rPr lang="en-GB" dirty="0"/>
              <a:t>used in applied </a:t>
            </a:r>
            <a:r>
              <a:rPr lang="en-GB" dirty="0" smtClean="0"/>
              <a:t>research </a:t>
            </a:r>
            <a:r>
              <a:rPr lang="en-GB" dirty="0"/>
              <a:t>to ensure that </a:t>
            </a:r>
            <a:r>
              <a:rPr lang="en-GB" dirty="0" err="1"/>
              <a:t>Rosatom</a:t>
            </a:r>
            <a:r>
              <a:rPr lang="en-GB" dirty="0"/>
              <a:t> implements its functions related to the CTBT</a:t>
            </a:r>
            <a:r>
              <a:rPr lang="en-GB" dirty="0" smtClean="0"/>
              <a:t>.</a:t>
            </a:r>
          </a:p>
          <a:p>
            <a:endParaRPr lang="ru-RU" dirty="0"/>
          </a:p>
          <a:p>
            <a:r>
              <a:rPr lang="en-GB" dirty="0"/>
              <a:t>The IAS is developed </a:t>
            </a:r>
            <a:r>
              <a:rPr lang="en-GB" dirty="0" smtClean="0"/>
              <a:t>using </a:t>
            </a:r>
            <a:r>
              <a:rPr lang="en-GB" dirty="0" smtClean="0"/>
              <a:t>WEB-technologies </a:t>
            </a:r>
            <a:r>
              <a:rPr lang="en-GB" dirty="0"/>
              <a:t>and ensures</a:t>
            </a:r>
            <a:r>
              <a:rPr lang="en-GB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A34004C7-4749-B7E3-E7D7-B3572BC231EF}"/>
              </a:ext>
            </a:extLst>
          </p:cNvPr>
          <p:cNvSpPr txBox="1"/>
          <p:nvPr/>
        </p:nvSpPr>
        <p:spPr>
          <a:xfrm>
            <a:off x="212179" y="1003303"/>
            <a:ext cx="3798000" cy="930439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Development of Methodological, Hardware and Software Support of CTBT On-Site Inspection, Enhancement of Information Analytical System</a:t>
            </a:r>
            <a:endParaRPr lang="en-GB" dirty="0"/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9016AB2-B6CD-8ED7-A756-5A1288745A4D}"/>
              </a:ext>
            </a:extLst>
          </p:cNvPr>
          <p:cNvSpPr txBox="1"/>
          <p:nvPr/>
        </p:nvSpPr>
        <p:spPr>
          <a:xfrm>
            <a:off x="4297639" y="1222194"/>
            <a:ext cx="3798000" cy="618525"/>
          </a:xfrm>
          <a:prstGeom prst="rect">
            <a:avLst/>
          </a:prstGeom>
          <a:noFill/>
          <a:ln>
            <a:noFill/>
          </a:ln>
        </p:spPr>
        <p:txBody>
          <a:bodyPr lIns="0" rIns="0" anchor="t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Analysis of IMS Monitoring Data </a:t>
            </a:r>
            <a:r>
              <a:rPr lang="en-GB" dirty="0" smtClean="0"/>
              <a:t>Published</a:t>
            </a:r>
            <a:endParaRPr lang="ru-RU" dirty="0" smtClean="0"/>
          </a:p>
          <a:p>
            <a:r>
              <a:rPr lang="en-GB" dirty="0" smtClean="0"/>
              <a:t> </a:t>
            </a:r>
            <a:r>
              <a:rPr lang="en-GB" dirty="0"/>
              <a:t>by IDC </a:t>
            </a:r>
            <a:endParaRPr lang="ru-RU" dirty="0"/>
          </a:p>
          <a:p>
            <a:r>
              <a:rPr lang="en-GB" dirty="0"/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0" y="4711854"/>
            <a:ext cx="2075411" cy="1045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03" y="4912993"/>
            <a:ext cx="1886885" cy="952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8" y="5807151"/>
            <a:ext cx="2079763" cy="988568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4297639" y="2034312"/>
            <a:ext cx="3798000" cy="4985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VNIIA analyses </a:t>
            </a:r>
            <a:r>
              <a:rPr lang="en-GB" dirty="0" smtClean="0"/>
              <a:t>data </a:t>
            </a:r>
            <a:r>
              <a:rPr lang="en-GB" dirty="0" smtClean="0"/>
              <a:t>published by the IDC to identify seismic and infrasound events, as well as the radiation environment on the globe.</a:t>
            </a:r>
          </a:p>
          <a:p>
            <a:endParaRPr lang="ru-RU" dirty="0" smtClean="0"/>
          </a:p>
          <a:p>
            <a:r>
              <a:rPr lang="en-US" dirty="0"/>
              <a:t>North Korea </a:t>
            </a:r>
            <a:r>
              <a:rPr lang="en-US" dirty="0" err="1"/>
              <a:t>Punggye-ri</a:t>
            </a:r>
            <a:r>
              <a:rPr lang="en-US" dirty="0"/>
              <a:t> Test </a:t>
            </a:r>
            <a:r>
              <a:rPr lang="en-US" dirty="0" smtClean="0"/>
              <a:t>Site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39" y="3228326"/>
            <a:ext cx="2943032" cy="1684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39" y="5027705"/>
            <a:ext cx="3662984" cy="162388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50943" y="1374450"/>
            <a:ext cx="41113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1E89CD43-FF80-3593-7026-BDF338BBFF94}"/>
              </a:ext>
            </a:extLst>
          </p:cNvPr>
          <p:cNvSpPr txBox="1"/>
          <p:nvPr/>
        </p:nvSpPr>
        <p:spPr>
          <a:xfrm>
            <a:off x="8394000" y="2034312"/>
            <a:ext cx="3798000" cy="3804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Pakistan </a:t>
            </a:r>
            <a:r>
              <a:rPr lang="en-GB" dirty="0" err="1"/>
              <a:t>Chagai</a:t>
            </a:r>
            <a:r>
              <a:rPr lang="en-GB" dirty="0"/>
              <a:t> Test Site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00" y="2414737"/>
            <a:ext cx="2477877" cy="20964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0" b="39263"/>
          <a:stretch/>
        </p:blipFill>
        <p:spPr>
          <a:xfrm>
            <a:off x="8383100" y="4645744"/>
            <a:ext cx="3631662" cy="1624548"/>
          </a:xfrm>
          <a:prstGeom prst="rect">
            <a:avLst/>
          </a:prstGeom>
        </p:spPr>
      </p:pic>
      <p:pic>
        <p:nvPicPr>
          <p:cNvPr id="27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1" y="6337512"/>
            <a:ext cx="1035827" cy="4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59054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4521465" y="645281"/>
            <a:ext cx="362947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O.A.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Gerasimchuk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G.S.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Zasimov</a:t>
            </a:r>
            <a:r>
              <a:rPr lang="en-US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A.Yu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Eltekov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184513" y="1843276"/>
            <a:ext cx="3798000" cy="45293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VNIIA develops </a:t>
            </a:r>
            <a:r>
              <a:rPr lang="en-GB" dirty="0" smtClean="0"/>
              <a:t>the </a:t>
            </a:r>
            <a:r>
              <a:rPr lang="en-GB" dirty="0"/>
              <a:t>seismic recording system (</a:t>
            </a:r>
            <a:r>
              <a:rPr lang="en-GB" dirty="0" smtClean="0"/>
              <a:t>SRS).</a:t>
            </a:r>
          </a:p>
          <a:p>
            <a:endParaRPr lang="ru-RU" dirty="0"/>
          </a:p>
          <a:p>
            <a:r>
              <a:rPr lang="en-GB" dirty="0"/>
              <a:t>The SRS is designed to carry out </a:t>
            </a:r>
            <a:r>
              <a:rPr lang="en-GB" dirty="0" smtClean="0"/>
              <a:t> </a:t>
            </a:r>
            <a:r>
              <a:rPr lang="en-GB" dirty="0"/>
              <a:t>CTBT OSI by the aftershocks passive seismic monitoring (PSM) and passive resonance seismic (</a:t>
            </a:r>
            <a:r>
              <a:rPr lang="en-US" dirty="0"/>
              <a:t>RE</a:t>
            </a:r>
            <a:r>
              <a:rPr lang="en-GB" dirty="0"/>
              <a:t>S) </a:t>
            </a:r>
            <a:r>
              <a:rPr lang="en-GB" dirty="0" smtClean="0"/>
              <a:t>methods.</a:t>
            </a:r>
            <a:r>
              <a:rPr lang="ru-RU" dirty="0" smtClean="0"/>
              <a:t> </a:t>
            </a:r>
            <a:r>
              <a:rPr lang="en-GB" dirty="0" smtClean="0"/>
              <a:t>It </a:t>
            </a:r>
            <a:r>
              <a:rPr lang="en-GB" dirty="0" smtClean="0"/>
              <a:t>ensures:</a:t>
            </a:r>
          </a:p>
          <a:p>
            <a:endParaRPr lang="ru-RU" dirty="0" smtClean="0"/>
          </a:p>
          <a:p>
            <a:r>
              <a:rPr lang="en-GB" dirty="0"/>
              <a:t>- independent recording of a </a:t>
            </a:r>
            <a:r>
              <a:rPr lang="en-GB" dirty="0" err="1"/>
              <a:t>microseismic</a:t>
            </a:r>
            <a:r>
              <a:rPr lang="en-GB" dirty="0"/>
              <a:t> </a:t>
            </a:r>
            <a:r>
              <a:rPr lang="en-GB" dirty="0" smtClean="0"/>
              <a:t>background</a:t>
            </a:r>
            <a:r>
              <a:rPr lang="ru-RU" dirty="0" smtClean="0"/>
              <a:t> </a:t>
            </a:r>
            <a:r>
              <a:rPr lang="en-GB" dirty="0" smtClean="0"/>
              <a:t>and </a:t>
            </a:r>
            <a:r>
              <a:rPr lang="en-GB" dirty="0"/>
              <a:t>signals from natural and anthropogenic sources, including signals from aftershocks, by a regular network of three-component digital seismic </a:t>
            </a:r>
            <a:r>
              <a:rPr lang="en-GB" dirty="0" smtClean="0"/>
              <a:t>stations;</a:t>
            </a:r>
            <a:endParaRPr lang="ru-RU" dirty="0"/>
          </a:p>
          <a:p>
            <a:r>
              <a:rPr lang="en-GB" dirty="0"/>
              <a:t>- transfer of </a:t>
            </a:r>
            <a:r>
              <a:rPr lang="en-GB" dirty="0" smtClean="0"/>
              <a:t>recording </a:t>
            </a:r>
            <a:r>
              <a:rPr lang="en-GB" dirty="0"/>
              <a:t>data from seismometers to removable data </a:t>
            </a:r>
            <a:r>
              <a:rPr lang="en-GB" dirty="0" smtClean="0"/>
              <a:t>storage</a:t>
            </a:r>
            <a:r>
              <a:rPr lang="en-US" dirty="0"/>
              <a:t>s</a:t>
            </a:r>
            <a:r>
              <a:rPr lang="en-GB" dirty="0" smtClean="0"/>
              <a:t> </a:t>
            </a:r>
            <a:r>
              <a:rPr lang="en-GB" dirty="0"/>
              <a:t>for subsequent </a:t>
            </a:r>
            <a:r>
              <a:rPr lang="en-GB" dirty="0" smtClean="0"/>
              <a:t>processing;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en-GB" dirty="0" smtClean="0"/>
              <a:t>transmission </a:t>
            </a:r>
            <a:r>
              <a:rPr lang="en-GB" dirty="0"/>
              <a:t>of </a:t>
            </a:r>
            <a:r>
              <a:rPr lang="en-GB" dirty="0" smtClean="0"/>
              <a:t>recording </a:t>
            </a:r>
            <a:r>
              <a:rPr lang="en-GB" dirty="0"/>
              <a:t>data via </a:t>
            </a:r>
            <a:r>
              <a:rPr lang="en-GB" dirty="0" smtClean="0"/>
              <a:t> </a:t>
            </a:r>
            <a:r>
              <a:rPr lang="en-GB" dirty="0"/>
              <a:t>Ethernet using the </a:t>
            </a:r>
            <a:r>
              <a:rPr lang="en-GB" dirty="0" err="1"/>
              <a:t>SeedLink</a:t>
            </a:r>
            <a:r>
              <a:rPr lang="en-GB" dirty="0"/>
              <a:t> or CD1.1 </a:t>
            </a:r>
            <a:r>
              <a:rPr lang="en-GB" dirty="0" smtClean="0"/>
              <a:t>protocol;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 </a:t>
            </a:r>
            <a:r>
              <a:rPr lang="en-GB" dirty="0"/>
              <a:t>processing of </a:t>
            </a:r>
            <a:r>
              <a:rPr lang="en-GB" dirty="0" smtClean="0"/>
              <a:t>recoding </a:t>
            </a:r>
            <a:r>
              <a:rPr lang="en-GB" dirty="0"/>
              <a:t>data </a:t>
            </a:r>
            <a:r>
              <a:rPr lang="en-GB" dirty="0" smtClean="0"/>
              <a:t>using </a:t>
            </a:r>
            <a:r>
              <a:rPr lang="en-GB" dirty="0" smtClean="0"/>
              <a:t>developed </a:t>
            </a:r>
            <a:r>
              <a:rPr lang="en-GB" dirty="0"/>
              <a:t>mathematical </a:t>
            </a:r>
            <a:r>
              <a:rPr lang="en-GB" dirty="0" smtClean="0"/>
              <a:t>software.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5C23D38-1D02-FA1F-40B5-BBB882222001}"/>
              </a:ext>
            </a:extLst>
          </p:cNvPr>
          <p:cNvSpPr txBox="1"/>
          <p:nvPr/>
        </p:nvSpPr>
        <p:spPr>
          <a:xfrm>
            <a:off x="188293" y="1213682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Seismic Recording System for Carrying out CTBT OSI by the Aftershock Passive Seismic Monitoring and Passive Resonance Seismic </a:t>
            </a:r>
            <a:r>
              <a:rPr lang="en-GB" dirty="0" smtClean="0"/>
              <a:t>Methods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59054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1" y="6337512"/>
            <a:ext cx="1035827" cy="4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4204790" y="1843276"/>
            <a:ext cx="3798000" cy="46757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recording functions </a:t>
            </a:r>
            <a:r>
              <a:rPr lang="en-GB" dirty="0" smtClean="0"/>
              <a:t>of </a:t>
            </a:r>
            <a:r>
              <a:rPr lang="en-GB" dirty="0" smtClean="0"/>
              <a:t>the </a:t>
            </a:r>
            <a:r>
              <a:rPr lang="en-GB" dirty="0"/>
              <a:t>SRS are implemented by a suite of recording equipment sets (one to eight), each of which contains 12 three-component digital seismic </a:t>
            </a:r>
            <a:r>
              <a:rPr lang="en-GB" dirty="0" smtClean="0"/>
              <a:t>stations.</a:t>
            </a:r>
          </a:p>
          <a:p>
            <a:endParaRPr lang="en-GB" dirty="0"/>
          </a:p>
          <a:p>
            <a:r>
              <a:rPr lang="en-GB" dirty="0" smtClean="0"/>
              <a:t>There </a:t>
            </a:r>
            <a:r>
              <a:rPr lang="en-GB" dirty="0"/>
              <a:t>are two SRS variants – on the base of broadband or short-period seismic stations. The specifications of the </a:t>
            </a:r>
            <a:r>
              <a:rPr lang="en-GB" dirty="0" err="1"/>
              <a:t>analog</a:t>
            </a:r>
            <a:r>
              <a:rPr lang="en-GB" dirty="0"/>
              <a:t> and digital </a:t>
            </a:r>
            <a:r>
              <a:rPr lang="en-GB" dirty="0" smtClean="0"/>
              <a:t>components </a:t>
            </a:r>
            <a:r>
              <a:rPr lang="en-GB" dirty="0" smtClean="0"/>
              <a:t>of </a:t>
            </a:r>
            <a:r>
              <a:rPr lang="en-GB" dirty="0"/>
              <a:t>seismometers meet the requirements for seismic equipment specified in the draft List of OSI Equipment (CTBT/PTS/INF.1573/Rev.1) in terms of the PSM and RES equipment. </a:t>
            </a:r>
            <a:endParaRPr lang="ru-RU" dirty="0"/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8249854" y="1843276"/>
            <a:ext cx="3798000" cy="45293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VNIIA develops a software and hardware complex </a:t>
            </a:r>
            <a:r>
              <a:rPr lang="en-GB" dirty="0" smtClean="0"/>
              <a:t>to </a:t>
            </a:r>
            <a:r>
              <a:rPr lang="en-GB" dirty="0" smtClean="0"/>
              <a:t>monitor compliance </a:t>
            </a:r>
            <a:r>
              <a:rPr lang="en-GB" dirty="0"/>
              <a:t>with the CTBT that implements a </a:t>
            </a:r>
            <a:r>
              <a:rPr lang="en-GB" dirty="0" smtClean="0"/>
              <a:t>complete </a:t>
            </a:r>
            <a:r>
              <a:rPr lang="en-GB" dirty="0" smtClean="0"/>
              <a:t>cycle </a:t>
            </a:r>
            <a:r>
              <a:rPr lang="en-GB" dirty="0"/>
              <a:t>of the seismic and infrasound continuous geophysical data (CGD) processing, including </a:t>
            </a:r>
            <a:r>
              <a:rPr lang="en-GB" dirty="0" smtClean="0"/>
              <a:t>receiving data </a:t>
            </a:r>
            <a:r>
              <a:rPr lang="en-GB" dirty="0"/>
              <a:t>from seismic and infrasound stations, </a:t>
            </a:r>
            <a:r>
              <a:rPr lang="en-GB" dirty="0" smtClean="0"/>
              <a:t>automatic </a:t>
            </a:r>
            <a:r>
              <a:rPr lang="en-GB" dirty="0"/>
              <a:t>data processing to detect signals and their sources, and </a:t>
            </a:r>
            <a:r>
              <a:rPr lang="en-GB" dirty="0" smtClean="0"/>
              <a:t>interactive </a:t>
            </a:r>
            <a:r>
              <a:rPr lang="en-GB" dirty="0"/>
              <a:t>analysis of </a:t>
            </a:r>
            <a:r>
              <a:rPr lang="en-GB" dirty="0" smtClean="0"/>
              <a:t>automatic </a:t>
            </a:r>
            <a:r>
              <a:rPr lang="en-GB" dirty="0"/>
              <a:t>data processing results to determine the reliability of the recorded events and identify them</a:t>
            </a:r>
            <a:r>
              <a:rPr lang="en-GB" dirty="0" smtClean="0"/>
              <a:t>.</a:t>
            </a:r>
          </a:p>
          <a:p>
            <a:endParaRPr lang="ru-RU" dirty="0"/>
          </a:p>
          <a:p>
            <a:r>
              <a:rPr lang="en-GB" dirty="0" smtClean="0"/>
              <a:t>Table </a:t>
            </a:r>
            <a:r>
              <a:rPr lang="en-GB" dirty="0"/>
              <a:t>1 lists the largest international seismic networks (ISN), the data from which is planned to be used in the SHCMC</a:t>
            </a:r>
            <a:r>
              <a:rPr lang="en-GB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7" b="48679"/>
          <a:stretch/>
        </p:blipFill>
        <p:spPr>
          <a:xfrm>
            <a:off x="4208570" y="4914454"/>
            <a:ext cx="3773213" cy="1717938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79016AB2-B6CD-8ED7-A756-5A1288745A4D}"/>
              </a:ext>
            </a:extLst>
          </p:cNvPr>
          <p:cNvSpPr txBox="1"/>
          <p:nvPr/>
        </p:nvSpPr>
        <p:spPr>
          <a:xfrm>
            <a:off x="8253634" y="1117766"/>
            <a:ext cx="379422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Software and Hardware Complex for Monitoring Compliance with CTBT</a:t>
            </a:r>
            <a:endParaRPr lang="ru-RU" dirty="0"/>
          </a:p>
          <a:p>
            <a:r>
              <a:rPr lang="en-GB" dirty="0"/>
              <a:t> 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637" b="63604"/>
          <a:stretch/>
        </p:blipFill>
        <p:spPr>
          <a:xfrm>
            <a:off x="8249854" y="5303020"/>
            <a:ext cx="3612631" cy="974143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2501900" y="22810"/>
            <a:ext cx="96901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VNIIA Focus Areas Related to the CTBT Technologies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4521465" y="645281"/>
            <a:ext cx="362947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O.A.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Gerasimchuk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G.S.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Zasimov</a:t>
            </a:r>
            <a:r>
              <a:rPr lang="en-US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A.Yu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Eltekov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141025" y="1556531"/>
            <a:ext cx="3798000" cy="45293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developed software components for </a:t>
            </a:r>
            <a:r>
              <a:rPr lang="en-GB" dirty="0" smtClean="0"/>
              <a:t> </a:t>
            </a:r>
            <a:r>
              <a:rPr lang="en-GB" dirty="0"/>
              <a:t>automatic detection of seismic and infrasound events include </a:t>
            </a:r>
            <a:r>
              <a:rPr lang="en-GB" dirty="0" smtClean="0"/>
              <a:t>station </a:t>
            </a:r>
            <a:r>
              <a:rPr lang="en-GB" dirty="0"/>
              <a:t>and network processing of geophysical data [Coyne, 2012</a:t>
            </a:r>
            <a:r>
              <a:rPr lang="en-GB" dirty="0" smtClean="0"/>
              <a:t>].</a:t>
            </a:r>
          </a:p>
          <a:p>
            <a:endParaRPr lang="ru-RU" dirty="0"/>
          </a:p>
          <a:p>
            <a:r>
              <a:rPr lang="en-GB" dirty="0"/>
              <a:t>The </a:t>
            </a:r>
            <a:r>
              <a:rPr lang="en-GB" dirty="0">
                <a:solidFill>
                  <a:srgbClr val="00B050"/>
                </a:solidFill>
              </a:rPr>
              <a:t>station</a:t>
            </a:r>
            <a:r>
              <a:rPr lang="en-GB" dirty="0"/>
              <a:t> processing </a:t>
            </a:r>
            <a:r>
              <a:rPr lang="en-GB" dirty="0" smtClean="0"/>
              <a:t>consists </a:t>
            </a:r>
            <a:r>
              <a:rPr lang="en-GB" dirty="0"/>
              <a:t>of the automatic detection of signals, </a:t>
            </a:r>
            <a:r>
              <a:rPr lang="en-GB" dirty="0" smtClean="0"/>
              <a:t>calculation </a:t>
            </a:r>
            <a:r>
              <a:rPr lang="en-GB" dirty="0"/>
              <a:t>of their parameters, and </a:t>
            </a:r>
            <a:r>
              <a:rPr lang="en-GB" dirty="0" smtClean="0"/>
              <a:t>quantitative </a:t>
            </a:r>
            <a:r>
              <a:rPr lang="en-GB" dirty="0"/>
              <a:t>estimation of these parameters’ determination errors, as well as </a:t>
            </a:r>
            <a:r>
              <a:rPr lang="en-GB" dirty="0" smtClean="0"/>
              <a:t> </a:t>
            </a:r>
            <a:r>
              <a:rPr lang="en-GB" dirty="0"/>
              <a:t>preliminary determination of </a:t>
            </a:r>
            <a:r>
              <a:rPr lang="en-GB" dirty="0" smtClean="0"/>
              <a:t>signal </a:t>
            </a:r>
            <a:r>
              <a:rPr lang="en-GB" dirty="0"/>
              <a:t>phase types</a:t>
            </a:r>
            <a:r>
              <a:rPr lang="en-GB" dirty="0" smtClean="0"/>
              <a:t>.</a:t>
            </a:r>
          </a:p>
          <a:p>
            <a:endParaRPr lang="ru-RU" dirty="0"/>
          </a:p>
          <a:p>
            <a:r>
              <a:rPr lang="en-GB" dirty="0"/>
              <a:t>The network processing of </a:t>
            </a:r>
            <a:r>
              <a:rPr lang="en-GB" dirty="0" smtClean="0"/>
              <a:t>geophysical </a:t>
            </a:r>
            <a:r>
              <a:rPr lang="en-GB" dirty="0"/>
              <a:t>data consists of </a:t>
            </a:r>
            <a:r>
              <a:rPr lang="en-GB" dirty="0" smtClean="0"/>
              <a:t>automatic </a:t>
            </a:r>
            <a:r>
              <a:rPr lang="en-GB" dirty="0"/>
              <a:t>association of seismic and infrasound signals to the event and </a:t>
            </a:r>
            <a:r>
              <a:rPr lang="en-GB" dirty="0" smtClean="0"/>
              <a:t>calculation </a:t>
            </a:r>
            <a:r>
              <a:rPr lang="en-GB" dirty="0"/>
              <a:t>of their parameters (time of occurrence, coordinates, depth and magnitude for seismic events), as well as </a:t>
            </a:r>
            <a:r>
              <a:rPr lang="en-GB" dirty="0" smtClean="0"/>
              <a:t>quantitative </a:t>
            </a:r>
            <a:r>
              <a:rPr lang="en-GB" dirty="0"/>
              <a:t>estimation of the event parameter</a:t>
            </a:r>
            <a:r>
              <a:rPr lang="en-GB" strike="sngStrike" dirty="0">
                <a:solidFill>
                  <a:srgbClr val="C00000"/>
                </a:solidFill>
              </a:rPr>
              <a:t>s </a:t>
            </a:r>
            <a:r>
              <a:rPr lang="en-GB" dirty="0"/>
              <a:t>determination errors.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5C23D38-1D02-FA1F-40B5-BBB882222001}"/>
              </a:ext>
            </a:extLst>
          </p:cNvPr>
          <p:cNvSpPr txBox="1"/>
          <p:nvPr/>
        </p:nvSpPr>
        <p:spPr>
          <a:xfrm>
            <a:off x="194758" y="1378288"/>
            <a:ext cx="3798000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4197774" y="1543889"/>
            <a:ext cx="3808037" cy="195671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Station processing of </a:t>
            </a:r>
            <a:r>
              <a:rPr lang="en-GB" dirty="0" smtClean="0"/>
              <a:t>infrasound </a:t>
            </a:r>
            <a:r>
              <a:rPr lang="en-GB" dirty="0"/>
              <a:t>data differs from </a:t>
            </a:r>
            <a:r>
              <a:rPr lang="en-GB" dirty="0" smtClean="0"/>
              <a:t>seismic </a:t>
            </a:r>
            <a:r>
              <a:rPr lang="en-GB" dirty="0"/>
              <a:t>data processing by the type of the signal detector used. The progressive multichannel cross-correlation (PMCC) algorithm [</a:t>
            </a:r>
            <a:r>
              <a:rPr lang="en-GB" dirty="0" err="1"/>
              <a:t>Cansi</a:t>
            </a:r>
            <a:r>
              <a:rPr lang="en-GB" dirty="0"/>
              <a:t>, 1995] based on cross-correlation analysis between the </a:t>
            </a:r>
            <a:r>
              <a:rPr lang="en-GB" dirty="0" smtClean="0"/>
              <a:t>array </a:t>
            </a:r>
            <a:r>
              <a:rPr lang="en-GB" dirty="0"/>
              <a:t>elements is used to detect infrasound signals and measure their parameters on the basis of data from the IMS infrasound arrays.</a:t>
            </a:r>
            <a:endParaRPr lang="ru-RU" dirty="0"/>
          </a:p>
          <a:p>
            <a:r>
              <a:rPr lang="en-GB" dirty="0" smtClean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4155228" y="5498689"/>
            <a:ext cx="3798000" cy="112667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association is a generation of all possible event hypotheses. Since the same signal can belong to different hypotheses, a conflict shall be resolved to generate an event bulletin</a:t>
            </a:r>
            <a:r>
              <a:rPr lang="en-GB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79016AB2-B6CD-8ED7-A756-5A1288745A4D}"/>
              </a:ext>
            </a:extLst>
          </p:cNvPr>
          <p:cNvSpPr txBox="1"/>
          <p:nvPr/>
        </p:nvSpPr>
        <p:spPr>
          <a:xfrm>
            <a:off x="0" y="1173473"/>
            <a:ext cx="4326194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Software and Hardware Complex for Monitoring Compliance with CTBT</a:t>
            </a:r>
            <a:endParaRPr lang="ru-RU" dirty="0"/>
          </a:p>
          <a:p>
            <a:r>
              <a:rPr lang="en-GB" dirty="0"/>
              <a:t> 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7" t="38058" r="13842" b="82"/>
          <a:stretch/>
        </p:blipFill>
        <p:spPr>
          <a:xfrm>
            <a:off x="4155228" y="3578904"/>
            <a:ext cx="3850583" cy="176125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20" y="1457469"/>
            <a:ext cx="3775329" cy="64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">
            <a:extLst>
              <a:ext uri="{FF2B5EF4-FFF2-40B4-BE49-F238E27FC236}">
                <a16:creationId xmlns:a16="http://schemas.microsoft.com/office/drawing/2014/main" id="{E5B67DD5-AF62-4996-BFC8-D0709EAAF04C}"/>
              </a:ext>
            </a:extLst>
          </p:cNvPr>
          <p:cNvSpPr txBox="1"/>
          <p:nvPr/>
        </p:nvSpPr>
        <p:spPr>
          <a:xfrm>
            <a:off x="8240742" y="2159951"/>
            <a:ext cx="3798000" cy="39735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identification parameters (discriminants) are as follows [O.K. </a:t>
            </a:r>
            <a:r>
              <a:rPr lang="en-GB" dirty="0" err="1"/>
              <a:t>Kedrov</a:t>
            </a:r>
            <a:r>
              <a:rPr lang="en-GB" dirty="0"/>
              <a:t>, 2005]:</a:t>
            </a:r>
            <a:endParaRPr lang="ru-RU" dirty="0"/>
          </a:p>
          <a:p>
            <a:pPr lvl="0"/>
            <a:r>
              <a:rPr lang="en-GB" dirty="0"/>
              <a:t>maximum amplitudes ratios (S/P and LR/P) in form of</a:t>
            </a:r>
            <a:r>
              <a:rPr lang="en-GB" dirty="0" smtClean="0"/>
              <a:t>:</a:t>
            </a:r>
          </a:p>
          <a:p>
            <a:pPr lvl="0"/>
            <a:endParaRPr lang="ru-RU" dirty="0"/>
          </a:p>
          <a:p>
            <a:r>
              <a:rPr lang="en-GB" i="1" dirty="0"/>
              <a:t>D</a:t>
            </a:r>
            <a:r>
              <a:rPr lang="en-GB" dirty="0"/>
              <a:t>(</a:t>
            </a:r>
            <a:r>
              <a:rPr lang="en-GB" i="1" dirty="0"/>
              <a:t>S</a:t>
            </a:r>
            <a:r>
              <a:rPr lang="en-GB" dirty="0"/>
              <a:t>/</a:t>
            </a:r>
            <a:r>
              <a:rPr lang="en-GB" i="1" dirty="0"/>
              <a:t>P</a:t>
            </a:r>
            <a:r>
              <a:rPr lang="en-GB" dirty="0"/>
              <a:t>) = </a:t>
            </a:r>
            <a:r>
              <a:rPr lang="en-GB" dirty="0" err="1"/>
              <a:t>lg</a:t>
            </a:r>
            <a:r>
              <a:rPr lang="en-GB" dirty="0"/>
              <a:t>(</a:t>
            </a:r>
            <a:r>
              <a:rPr lang="en-GB" i="1" dirty="0"/>
              <a:t>S</a:t>
            </a:r>
            <a:r>
              <a:rPr lang="en-GB" dirty="0"/>
              <a:t>/</a:t>
            </a:r>
            <a:r>
              <a:rPr lang="en-GB" i="1" dirty="0"/>
              <a:t>P</a:t>
            </a:r>
            <a:r>
              <a:rPr lang="en-GB" dirty="0"/>
              <a:t>) – </a:t>
            </a:r>
            <a:r>
              <a:rPr lang="en-GB" i="1" dirty="0"/>
              <a:t>a</a:t>
            </a:r>
            <a:r>
              <a:rPr lang="en-GB" i="1" baseline="-25000" dirty="0"/>
              <a:t>m</a:t>
            </a:r>
            <a:r>
              <a:rPr lang="en-GB" baseline="-25000" dirty="0"/>
              <a:t> </a:t>
            </a:r>
            <a:r>
              <a:rPr lang="en-GB" i="1" dirty="0" err="1"/>
              <a:t>m</a:t>
            </a:r>
            <a:r>
              <a:rPr lang="en-GB" i="1" baseline="-25000" dirty="0" err="1"/>
              <a:t>b</a:t>
            </a:r>
            <a:r>
              <a:rPr lang="en-GB" i="1" baseline="-25000" dirty="0"/>
              <a:t> </a:t>
            </a:r>
            <a:r>
              <a:rPr lang="en-GB" dirty="0"/>
              <a:t>– </a:t>
            </a:r>
            <a:r>
              <a:rPr lang="en-GB" i="1" dirty="0" err="1"/>
              <a:t>b</a:t>
            </a:r>
            <a:r>
              <a:rPr lang="en-GB" baseline="-25000" dirty="0" err="1"/>
              <a:t>D</a:t>
            </a:r>
            <a:r>
              <a:rPr lang="en-GB" dirty="0" err="1"/>
              <a:t>lg</a:t>
            </a:r>
            <a:r>
              <a:rPr lang="en-GB" dirty="0">
                <a:sym typeface="Symbol" panose="05050102010706020507" pitchFamily="18" charset="2"/>
              </a:rPr>
              <a:t></a:t>
            </a:r>
            <a:endParaRPr lang="ru-RU" dirty="0"/>
          </a:p>
          <a:p>
            <a:r>
              <a:rPr lang="en-GB" i="1" dirty="0"/>
              <a:t>D</a:t>
            </a:r>
            <a:r>
              <a:rPr lang="en-GB" dirty="0"/>
              <a:t>(LR/P) = </a:t>
            </a:r>
            <a:r>
              <a:rPr lang="en-GB" dirty="0" err="1"/>
              <a:t>lg</a:t>
            </a:r>
            <a:r>
              <a:rPr lang="en-GB" dirty="0"/>
              <a:t>(LR/P) – </a:t>
            </a:r>
            <a:r>
              <a:rPr lang="en-GB" i="1" dirty="0"/>
              <a:t>a</a:t>
            </a:r>
            <a:r>
              <a:rPr lang="en-GB" i="1" baseline="-25000" dirty="0"/>
              <a:t>m</a:t>
            </a:r>
            <a:r>
              <a:rPr lang="en-GB" baseline="-25000" dirty="0"/>
              <a:t> </a:t>
            </a:r>
            <a:r>
              <a:rPr lang="en-GB" i="1" dirty="0" err="1"/>
              <a:t>m</a:t>
            </a:r>
            <a:r>
              <a:rPr lang="en-GB" i="1" baseline="-25000" dirty="0" err="1"/>
              <a:t>b</a:t>
            </a:r>
            <a:r>
              <a:rPr lang="en-GB" i="1" baseline="-25000" dirty="0"/>
              <a:t> </a:t>
            </a:r>
            <a:r>
              <a:rPr lang="en-GB" dirty="0"/>
              <a:t>– </a:t>
            </a:r>
            <a:r>
              <a:rPr lang="en-GB" i="1" dirty="0" err="1"/>
              <a:t>b</a:t>
            </a:r>
            <a:r>
              <a:rPr lang="en-GB" baseline="-25000" dirty="0" err="1"/>
              <a:t>D</a:t>
            </a:r>
            <a:r>
              <a:rPr lang="en-GB" dirty="0" err="1"/>
              <a:t>lg</a:t>
            </a:r>
            <a:r>
              <a:rPr lang="en-GB" dirty="0">
                <a:sym typeface="Symbol" panose="05050102010706020507" pitchFamily="18" charset="2"/>
              </a:rPr>
              <a:t></a:t>
            </a:r>
            <a:r>
              <a:rPr lang="en-GB" dirty="0" smtClean="0"/>
              <a:t>)</a:t>
            </a:r>
            <a:endParaRPr lang="ru-RU" dirty="0"/>
          </a:p>
          <a:p>
            <a:r>
              <a:rPr lang="en-GB" dirty="0"/>
              <a:t>2) magnitude differences (</a:t>
            </a:r>
            <a:r>
              <a:rPr lang="en-GB" dirty="0" err="1"/>
              <a:t>m</a:t>
            </a:r>
            <a:r>
              <a:rPr lang="en-GB" baseline="-25000" dirty="0" err="1"/>
              <a:t>b</a:t>
            </a:r>
            <a:r>
              <a:rPr lang="en-GB" dirty="0"/>
              <a:t>–M</a:t>
            </a:r>
            <a:r>
              <a:rPr lang="en-GB" baseline="-25000" dirty="0"/>
              <a:t>S</a:t>
            </a:r>
            <a:r>
              <a:rPr lang="en-GB" dirty="0"/>
              <a:t>) in form of:</a:t>
            </a:r>
            <a:endParaRPr lang="ru-RU" dirty="0"/>
          </a:p>
          <a:p>
            <a:r>
              <a:rPr lang="en-GB" i="1" dirty="0"/>
              <a:t>D</a:t>
            </a:r>
            <a:r>
              <a:rPr lang="en-GB" dirty="0"/>
              <a:t>(</a:t>
            </a:r>
            <a:r>
              <a:rPr lang="en-GB" dirty="0" err="1"/>
              <a:t>m</a:t>
            </a:r>
            <a:r>
              <a:rPr lang="en-GB" baseline="-25000" dirty="0" err="1"/>
              <a:t>b</a:t>
            </a:r>
            <a:r>
              <a:rPr lang="en-GB" dirty="0"/>
              <a:t>–M</a:t>
            </a:r>
            <a:r>
              <a:rPr lang="en-GB" baseline="-25000" dirty="0"/>
              <a:t>S</a:t>
            </a:r>
            <a:r>
              <a:rPr lang="en-GB" dirty="0"/>
              <a:t>) = </a:t>
            </a:r>
            <a:r>
              <a:rPr lang="en-GB" dirty="0" err="1"/>
              <a:t>lg</a:t>
            </a:r>
            <a:r>
              <a:rPr lang="en-GB" dirty="0"/>
              <a:t>(</a:t>
            </a:r>
            <a:r>
              <a:rPr lang="en-GB" dirty="0" err="1"/>
              <a:t>m</a:t>
            </a:r>
            <a:r>
              <a:rPr lang="en-GB" baseline="-25000" dirty="0" err="1"/>
              <a:t>b</a:t>
            </a:r>
            <a:r>
              <a:rPr lang="en-GB" dirty="0"/>
              <a:t>–M</a:t>
            </a:r>
            <a:r>
              <a:rPr lang="en-GB" baseline="-25000" dirty="0"/>
              <a:t>S</a:t>
            </a:r>
            <a:r>
              <a:rPr lang="en-GB" dirty="0"/>
              <a:t>) – </a:t>
            </a:r>
            <a:r>
              <a:rPr lang="en-GB" i="1" dirty="0"/>
              <a:t>a</a:t>
            </a:r>
            <a:r>
              <a:rPr lang="en-GB" i="1" baseline="-25000" dirty="0"/>
              <a:t>m</a:t>
            </a:r>
            <a:r>
              <a:rPr lang="en-GB" baseline="-25000" dirty="0"/>
              <a:t> </a:t>
            </a:r>
            <a:r>
              <a:rPr lang="en-GB" i="1" dirty="0" err="1"/>
              <a:t>m</a:t>
            </a:r>
            <a:r>
              <a:rPr lang="en-GB" i="1" baseline="-25000" dirty="0" err="1"/>
              <a:t>b</a:t>
            </a:r>
            <a:r>
              <a:rPr lang="en-GB" i="1" baseline="-25000" dirty="0"/>
              <a:t> </a:t>
            </a:r>
            <a:r>
              <a:rPr lang="en-GB" dirty="0"/>
              <a:t>– </a:t>
            </a:r>
            <a:r>
              <a:rPr lang="en-GB" i="1" dirty="0" err="1"/>
              <a:t>b</a:t>
            </a:r>
            <a:r>
              <a:rPr lang="en-GB" baseline="-25000" dirty="0" err="1"/>
              <a:t>D</a:t>
            </a:r>
            <a:r>
              <a:rPr lang="en-GB" dirty="0" err="1"/>
              <a:t>lg</a:t>
            </a:r>
            <a:r>
              <a:rPr lang="en-GB" dirty="0">
                <a:sym typeface="Symbol" panose="05050102010706020507" pitchFamily="18" charset="2"/>
              </a:rPr>
              <a:t></a:t>
            </a:r>
            <a:endParaRPr lang="ru-RU" dirty="0"/>
          </a:p>
          <a:p>
            <a:r>
              <a:rPr lang="en-GB" dirty="0"/>
              <a:t>3) ratios of sums, S</a:t>
            </a:r>
            <a:r>
              <a:rPr lang="en-GB" baseline="-25000" dirty="0"/>
              <a:t>i,, </a:t>
            </a:r>
            <a:r>
              <a:rPr lang="en-GB" dirty="0"/>
              <a:t>of the spectral wave amplitudes, Р, in three frequency bands </a:t>
            </a:r>
            <a:br>
              <a:rPr lang="en-GB" dirty="0"/>
            </a:br>
            <a:r>
              <a:rPr lang="en-GB" dirty="0"/>
              <a:t> 0.3–0.6 Hz (</a:t>
            </a:r>
            <a:r>
              <a:rPr lang="en-GB" i="1" dirty="0"/>
              <a:t>S</a:t>
            </a:r>
            <a:r>
              <a:rPr lang="en-GB" baseline="-25000" dirty="0"/>
              <a:t>1</a:t>
            </a:r>
            <a:r>
              <a:rPr lang="en-GB" dirty="0"/>
              <a:t>) , 1.3–3.0 Hz (</a:t>
            </a:r>
            <a:r>
              <a:rPr lang="en-GB" i="1" dirty="0"/>
              <a:t>S</a:t>
            </a:r>
            <a:r>
              <a:rPr lang="en-GB" baseline="-25000" dirty="0"/>
              <a:t>2</a:t>
            </a:r>
            <a:r>
              <a:rPr lang="en-GB" dirty="0"/>
              <a:t>), and 3.0–6.0 Hz (</a:t>
            </a:r>
            <a:r>
              <a:rPr lang="en-GB" i="1" dirty="0"/>
              <a:t>S</a:t>
            </a:r>
            <a:r>
              <a:rPr lang="en-GB" baseline="-25000" dirty="0"/>
              <a:t>3</a:t>
            </a:r>
            <a:r>
              <a:rPr lang="en-GB" dirty="0"/>
              <a:t>) in form of</a:t>
            </a:r>
            <a:r>
              <a:rPr lang="en-GB" dirty="0" smtClean="0"/>
              <a:t>:</a:t>
            </a:r>
          </a:p>
          <a:p>
            <a:endParaRPr lang="ru-RU" dirty="0"/>
          </a:p>
          <a:p>
            <a:r>
              <a:rPr lang="en-GB" i="1" dirty="0"/>
              <a:t>D</a:t>
            </a:r>
            <a:r>
              <a:rPr lang="en-GB" dirty="0"/>
              <a:t>(</a:t>
            </a:r>
            <a:r>
              <a:rPr lang="en-GB" i="1" dirty="0"/>
              <a:t>G</a:t>
            </a:r>
            <a:r>
              <a:rPr lang="en-GB" i="1" baseline="-25000" dirty="0"/>
              <a:t>1,2</a:t>
            </a:r>
            <a:r>
              <a:rPr lang="en-GB" dirty="0"/>
              <a:t>) = lg</a:t>
            </a:r>
            <a:r>
              <a:rPr lang="en-GB" i="1" dirty="0"/>
              <a:t>S</a:t>
            </a:r>
            <a:r>
              <a:rPr lang="en-GB" baseline="-25000" dirty="0"/>
              <a:t>1 </a:t>
            </a:r>
            <a:r>
              <a:rPr lang="en-GB" dirty="0"/>
              <a:t>–  </a:t>
            </a:r>
            <a:r>
              <a:rPr lang="en-GB" i="1" dirty="0"/>
              <a:t>a</a:t>
            </a:r>
            <a:r>
              <a:rPr lang="en-GB" i="1" baseline="-25000" dirty="0"/>
              <a:t>m</a:t>
            </a:r>
            <a:r>
              <a:rPr lang="en-GB" baseline="-25000" dirty="0"/>
              <a:t>1</a:t>
            </a:r>
            <a:r>
              <a:rPr lang="en-GB" i="1" dirty="0"/>
              <a:t>m</a:t>
            </a:r>
            <a:r>
              <a:rPr lang="en-GB" i="1" baseline="-25000" dirty="0"/>
              <a:t>b </a:t>
            </a:r>
            <a:r>
              <a:rPr lang="en-GB" dirty="0"/>
              <a:t>– lg</a:t>
            </a:r>
            <a:r>
              <a:rPr lang="en-GB" i="1" dirty="0"/>
              <a:t>S</a:t>
            </a:r>
            <a:r>
              <a:rPr lang="en-GB" baseline="-25000" dirty="0"/>
              <a:t>2 </a:t>
            </a:r>
            <a:r>
              <a:rPr lang="en-GB" dirty="0"/>
              <a:t>+ </a:t>
            </a:r>
            <a:r>
              <a:rPr lang="en-GB" i="1" dirty="0"/>
              <a:t>a</a:t>
            </a:r>
            <a:r>
              <a:rPr lang="en-GB" baseline="-25000" dirty="0"/>
              <a:t>m2</a:t>
            </a:r>
            <a:r>
              <a:rPr lang="en-GB" i="1" dirty="0"/>
              <a:t>m</a:t>
            </a:r>
            <a:r>
              <a:rPr lang="en-GB" i="1" baseline="-25000" dirty="0"/>
              <a:t>b </a:t>
            </a:r>
            <a:r>
              <a:rPr lang="en-GB" dirty="0"/>
              <a:t> – </a:t>
            </a:r>
            <a:r>
              <a:rPr lang="en-GB" i="1" dirty="0" err="1"/>
              <a:t>b</a:t>
            </a:r>
            <a:r>
              <a:rPr lang="en-GB" baseline="-25000" dirty="0" err="1"/>
              <a:t>D</a:t>
            </a:r>
            <a:r>
              <a:rPr lang="en-GB" dirty="0" err="1"/>
              <a:t>lg</a:t>
            </a:r>
            <a:r>
              <a:rPr lang="en-GB" dirty="0">
                <a:sym typeface="Symbol" panose="05050102010706020507" pitchFamily="18" charset="2"/>
              </a:rPr>
              <a:t></a:t>
            </a:r>
            <a:endParaRPr lang="ru-RU" dirty="0"/>
          </a:p>
          <a:p>
            <a:r>
              <a:rPr lang="en-GB" i="1" dirty="0"/>
              <a:t>D</a:t>
            </a:r>
            <a:r>
              <a:rPr lang="en-GB" dirty="0"/>
              <a:t>(</a:t>
            </a:r>
            <a:r>
              <a:rPr lang="en-GB" i="1" dirty="0"/>
              <a:t>G</a:t>
            </a:r>
            <a:r>
              <a:rPr lang="en-GB" i="1" baseline="-25000" dirty="0"/>
              <a:t>1,3</a:t>
            </a:r>
            <a:r>
              <a:rPr lang="en-GB" dirty="0"/>
              <a:t>) = lg</a:t>
            </a:r>
            <a:r>
              <a:rPr lang="en-GB" i="1" dirty="0"/>
              <a:t>S</a:t>
            </a:r>
            <a:r>
              <a:rPr lang="en-GB" baseline="-25000" dirty="0"/>
              <a:t>1 </a:t>
            </a:r>
            <a:r>
              <a:rPr lang="en-GB" dirty="0"/>
              <a:t>–  </a:t>
            </a:r>
            <a:r>
              <a:rPr lang="en-GB" i="1" dirty="0"/>
              <a:t>a</a:t>
            </a:r>
            <a:r>
              <a:rPr lang="en-GB" i="1" baseline="-25000" dirty="0"/>
              <a:t>m</a:t>
            </a:r>
            <a:r>
              <a:rPr lang="en-GB" baseline="-25000" dirty="0"/>
              <a:t>1</a:t>
            </a:r>
            <a:r>
              <a:rPr lang="en-GB" i="1" dirty="0"/>
              <a:t>m</a:t>
            </a:r>
            <a:r>
              <a:rPr lang="en-GB" i="1" baseline="-25000" dirty="0"/>
              <a:t>b </a:t>
            </a:r>
            <a:r>
              <a:rPr lang="en-GB" dirty="0"/>
              <a:t>– lg</a:t>
            </a:r>
            <a:r>
              <a:rPr lang="en-GB" i="1" dirty="0"/>
              <a:t>S</a:t>
            </a:r>
            <a:r>
              <a:rPr lang="en-GB" baseline="-25000" dirty="0"/>
              <a:t>3 </a:t>
            </a:r>
            <a:r>
              <a:rPr lang="en-GB" dirty="0"/>
              <a:t>+ </a:t>
            </a:r>
            <a:r>
              <a:rPr lang="en-GB" i="1" dirty="0"/>
              <a:t>a</a:t>
            </a:r>
            <a:r>
              <a:rPr lang="en-GB" baseline="-25000" dirty="0"/>
              <a:t>m3</a:t>
            </a:r>
            <a:r>
              <a:rPr lang="en-GB" i="1" dirty="0"/>
              <a:t>m</a:t>
            </a:r>
            <a:r>
              <a:rPr lang="en-GB" i="1" baseline="-25000" dirty="0"/>
              <a:t>b </a:t>
            </a:r>
            <a:r>
              <a:rPr lang="en-GB" dirty="0"/>
              <a:t> – </a:t>
            </a:r>
            <a:r>
              <a:rPr lang="en-GB" i="1" dirty="0" err="1"/>
              <a:t>b</a:t>
            </a:r>
            <a:r>
              <a:rPr lang="en-GB" baseline="-25000" dirty="0" err="1"/>
              <a:t>D</a:t>
            </a:r>
            <a:r>
              <a:rPr lang="en-GB" dirty="0" err="1"/>
              <a:t>lg</a:t>
            </a:r>
            <a:r>
              <a:rPr lang="en-GB" dirty="0">
                <a:sym typeface="Symbol" panose="05050102010706020507" pitchFamily="18" charset="2"/>
              </a:rPr>
              <a:t></a:t>
            </a:r>
            <a:r>
              <a:rPr lang="en-GB" dirty="0"/>
              <a:t>,</a:t>
            </a:r>
            <a:endParaRPr lang="ru-RU" dirty="0"/>
          </a:p>
          <a:p>
            <a:r>
              <a:rPr lang="en-GB" dirty="0"/>
              <a:t>where </a:t>
            </a:r>
            <a:r>
              <a:rPr lang="en-GB" i="1" dirty="0"/>
              <a:t>a</a:t>
            </a:r>
            <a:r>
              <a:rPr lang="en-GB" i="1" baseline="-25000" dirty="0"/>
              <a:t>m</a:t>
            </a:r>
            <a:r>
              <a:rPr lang="en-GB" baseline="-25000" dirty="0"/>
              <a:t> </a:t>
            </a:r>
            <a:r>
              <a:rPr lang="en-GB" dirty="0"/>
              <a:t>and </a:t>
            </a:r>
            <a:r>
              <a:rPr lang="en-GB" i="1" dirty="0" err="1"/>
              <a:t>b</a:t>
            </a:r>
            <a:r>
              <a:rPr lang="en-GB" baseline="-25000" dirty="0" err="1"/>
              <a:t>D</a:t>
            </a:r>
            <a:r>
              <a:rPr lang="en-GB" dirty="0"/>
              <a:t> are coefficients estimated for the Eurasia region on the base of the underground nuclear explosions (UNE) and earthquakes records. </a:t>
            </a:r>
            <a:endParaRPr lang="ru-RU" dirty="0"/>
          </a:p>
        </p:txBody>
      </p:sp>
      <p:pic>
        <p:nvPicPr>
          <p:cNvPr id="24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1" y="6337512"/>
            <a:ext cx="1035827" cy="4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59054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9A5EB31E-0D60-B708-DDA3-638C6CE2CC33}"/>
              </a:ext>
            </a:extLst>
          </p:cNvPr>
          <p:cNvSpPr txBox="1"/>
          <p:nvPr/>
        </p:nvSpPr>
        <p:spPr>
          <a:xfrm>
            <a:off x="2501900" y="22810"/>
            <a:ext cx="96901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VNIIA Focus Areas Related to the CTBT Technologies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143C780A-D306-D9FA-EEC7-455406624C00}"/>
              </a:ext>
            </a:extLst>
          </p:cNvPr>
          <p:cNvSpPr txBox="1"/>
          <p:nvPr/>
        </p:nvSpPr>
        <p:spPr>
          <a:xfrm>
            <a:off x="4521465" y="645281"/>
            <a:ext cx="362947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O.A.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Gerasimchuk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G.S.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Zasimov</a:t>
            </a:r>
            <a:r>
              <a:rPr lang="en-US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A.Yu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Eltekov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641CF85-E5C3-9FF3-BBD7-6666AB809856}"/>
              </a:ext>
            </a:extLst>
          </p:cNvPr>
          <p:cNvSpPr txBox="1"/>
          <p:nvPr/>
        </p:nvSpPr>
        <p:spPr>
          <a:xfrm>
            <a:off x="0" y="629265"/>
            <a:ext cx="12192000" cy="6228736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 descr="http://www.vniia.net/upload/vniia/docs/reklam/Logo2020-1-4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51" y="6337512"/>
            <a:ext cx="1035827" cy="4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673B92-7009-6C86-1F81-02E0CB1EF455}"/>
              </a:ext>
            </a:extLst>
          </p:cNvPr>
          <p:cNvSpPr txBox="1">
            <a:spLocks/>
          </p:cNvSpPr>
          <p:nvPr/>
        </p:nvSpPr>
        <p:spPr>
          <a:xfrm>
            <a:off x="11490959" y="-259054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23374"/>
      </p:ext>
    </p:extLst>
  </p:cSld>
  <p:clrMapOvr>
    <a:masterClrMapping/>
  </p:clrMapOvr>
</p:sld>
</file>

<file path=ppt/theme/theme1.xml><?xml version="1.0" encoding="utf-8"?>
<a:theme xmlns:a="http://schemas.openxmlformats.org/drawingml/2006/main" name="Стандартная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E-Poster Template_CLEAN" id="{0EBCCD38-EFA5-4A59-98E1-17915631503A}" vid="{43BEDF90-3C52-4D4C-AD5D-39E9BB7772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SnT2025_E-Poster Template_CLEAN_250702</Template>
  <TotalTime>696</TotalTime>
  <Words>871</Words>
  <Application>Microsoft Office PowerPoint</Application>
  <PresentationFormat>Широкоэкранный</PresentationFormat>
  <Paragraphs>93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Symbol</vt:lpstr>
      <vt:lpstr>Стандартная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Засимов Глеб Сергеевич</dc:creator>
  <cp:lastModifiedBy>Засимов Глеб Сергеевич</cp:lastModifiedBy>
  <cp:revision>48</cp:revision>
  <dcterms:created xsi:type="dcterms:W3CDTF">2025-07-17T09:01:25Z</dcterms:created>
  <dcterms:modified xsi:type="dcterms:W3CDTF">2025-07-24T08:36:34Z</dcterms:modified>
</cp:coreProperties>
</file>