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56" r:id="rId3"/>
    <p:sldId id="258" r:id="rId4"/>
    <p:sldId id="259"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6"/>
            <p14:sldId id="258"/>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85492" autoAdjust="0"/>
  </p:normalViewPr>
  <p:slideViewPr>
    <p:cSldViewPr snapToGrid="0">
      <p:cViewPr varScale="1">
        <p:scale>
          <a:sx n="140" d="100"/>
          <a:sy n="140" d="100"/>
        </p:scale>
        <p:origin x="30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348AE-E0B1-4862-9B49-2FAFABCB522B}" type="datetimeFigureOut">
              <a:rPr lang="en-GB" smtClean="0"/>
              <a:t>30/08/2025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46173A-FD17-456C-BA41-1D11444CF6A3}" type="slidenum">
              <a:rPr lang="en-GB" smtClean="0"/>
              <a:t>‹#›</a:t>
            </a:fld>
            <a:endParaRPr lang="en-GB"/>
          </a:p>
        </p:txBody>
      </p:sp>
    </p:spTree>
    <p:extLst>
      <p:ext uri="{BB962C8B-B14F-4D97-AF65-F5344CB8AC3E}">
        <p14:creationId xmlns:p14="http://schemas.microsoft.com/office/powerpoint/2010/main" val="263936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Measurements of radioactive noble gases, i.e. isotopes of xenon and argon, are an important part for an on-site inspection (OSI) in detecting an underground nuclear explosion. The first integrated field exercise where the capacity to collect and analyse noble gases were exercised was in Jordan, 2014(IFE14). Since then the development of methods and systems has improved the capacity for xenon detection. Here details on the SAUNA Field system is presented, including a rapid deployment configuration (in a flight pod), integration with the OSI software and routines (GIMO), and an automatic inlet. The latter allows for multiple samples to be added simultaneously to the system at the same time freeing time for the OSI inspectors. These features were tested during the build-up exercise field test in Hungary, 2024(BuE24). Lesson learned from this, and earlier field measurements, as well as potential improvements for collection and analysis of noble gas during an OSI will be presented.</a:t>
            </a:r>
          </a:p>
          <a:p>
            <a:endParaRPr lang="en-GB" dirty="0"/>
          </a:p>
        </p:txBody>
      </p:sp>
      <p:sp>
        <p:nvSpPr>
          <p:cNvPr id="4" name="Slide Number Placeholder 3"/>
          <p:cNvSpPr>
            <a:spLocks noGrp="1"/>
          </p:cNvSpPr>
          <p:nvPr>
            <p:ph type="sldNum" sz="quarter" idx="10"/>
          </p:nvPr>
        </p:nvSpPr>
        <p:spPr/>
        <p:txBody>
          <a:bodyPr/>
          <a:lstStyle/>
          <a:p>
            <a:fld id="{2446173A-FD17-456C-BA41-1D11444CF6A3}" type="slidenum">
              <a:rPr lang="en-GB" smtClean="0"/>
              <a:t>1</a:t>
            </a:fld>
            <a:endParaRPr lang="en-GB"/>
          </a:p>
        </p:txBody>
      </p:sp>
    </p:spTree>
    <p:extLst>
      <p:ext uri="{BB962C8B-B14F-4D97-AF65-F5344CB8AC3E}">
        <p14:creationId xmlns:p14="http://schemas.microsoft.com/office/powerpoint/2010/main" val="2100981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Saknar Bue24…. </a:t>
            </a:r>
            <a:r>
              <a:rPr lang="sv-SE" dirty="0" err="1" smtClean="0"/>
              <a:t>Lessons</a:t>
            </a:r>
            <a:r>
              <a:rPr lang="sv-SE" dirty="0" smtClean="0"/>
              <a:t> </a:t>
            </a:r>
            <a:r>
              <a:rPr lang="sv-SE" dirty="0" err="1" smtClean="0"/>
              <a:t>learned</a:t>
            </a:r>
            <a:r>
              <a:rPr lang="sv-SE" dirty="0" smtClean="0"/>
              <a:t> </a:t>
            </a:r>
            <a:r>
              <a:rPr lang="sv-SE" dirty="0" err="1" smtClean="0"/>
              <a:t>etc</a:t>
            </a:r>
            <a:endParaRPr lang="en-GB" dirty="0"/>
          </a:p>
        </p:txBody>
      </p:sp>
      <p:sp>
        <p:nvSpPr>
          <p:cNvPr id="4" name="Slide Number Placeholder 3"/>
          <p:cNvSpPr>
            <a:spLocks noGrp="1"/>
          </p:cNvSpPr>
          <p:nvPr>
            <p:ph type="sldNum" sz="quarter" idx="10"/>
          </p:nvPr>
        </p:nvSpPr>
        <p:spPr/>
        <p:txBody>
          <a:bodyPr/>
          <a:lstStyle/>
          <a:p>
            <a:fld id="{2446173A-FD17-456C-BA41-1D11444CF6A3}" type="slidenum">
              <a:rPr lang="en-GB" smtClean="0"/>
              <a:t>2</a:t>
            </a:fld>
            <a:endParaRPr lang="en-GB"/>
          </a:p>
        </p:txBody>
      </p:sp>
    </p:spTree>
    <p:extLst>
      <p:ext uri="{BB962C8B-B14F-4D97-AF65-F5344CB8AC3E}">
        <p14:creationId xmlns:p14="http://schemas.microsoft.com/office/powerpoint/2010/main" val="3142440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Saknar Bue24…. </a:t>
            </a:r>
            <a:r>
              <a:rPr lang="sv-SE" dirty="0" err="1" smtClean="0"/>
              <a:t>Lessons</a:t>
            </a:r>
            <a:r>
              <a:rPr lang="sv-SE" dirty="0" smtClean="0"/>
              <a:t> </a:t>
            </a:r>
            <a:r>
              <a:rPr lang="sv-SE" dirty="0" err="1" smtClean="0"/>
              <a:t>learned</a:t>
            </a:r>
            <a:r>
              <a:rPr lang="sv-SE" dirty="0" smtClean="0"/>
              <a:t> </a:t>
            </a:r>
            <a:r>
              <a:rPr lang="sv-SE" dirty="0" err="1" smtClean="0"/>
              <a:t>etc</a:t>
            </a: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noProof="0" dirty="0" smtClean="0"/>
              <a:t>-: utbildning i analys, kondens, läckage </a:t>
            </a:r>
            <a:r>
              <a:rPr lang="sv-SE" sz="1200" noProof="0" dirty="0" err="1" smtClean="0"/>
              <a:t>Xe</a:t>
            </a:r>
            <a:r>
              <a:rPr lang="sv-SE" sz="1200" noProof="0" dirty="0" smtClean="0"/>
              <a:t> i frakt, GC kalibrering (gör systemet redo för användande) ta luftprover fungerade inte. Inge bra förvaring för </a:t>
            </a:r>
            <a:r>
              <a:rPr lang="sv-SE" sz="1200" noProof="0" dirty="0" err="1" smtClean="0"/>
              <a:t>Xe</a:t>
            </a:r>
            <a:r>
              <a:rPr lang="sv-SE" sz="1200" noProof="0" dirty="0" smtClean="0"/>
              <a:t> flaskor</a:t>
            </a:r>
          </a:p>
          <a:p>
            <a:endParaRPr lang="en-GB" dirty="0"/>
          </a:p>
        </p:txBody>
      </p:sp>
      <p:sp>
        <p:nvSpPr>
          <p:cNvPr id="4" name="Slide Number Placeholder 3"/>
          <p:cNvSpPr>
            <a:spLocks noGrp="1"/>
          </p:cNvSpPr>
          <p:nvPr>
            <p:ph type="sldNum" sz="quarter" idx="10"/>
          </p:nvPr>
        </p:nvSpPr>
        <p:spPr/>
        <p:txBody>
          <a:bodyPr/>
          <a:lstStyle/>
          <a:p>
            <a:fld id="{2446173A-FD17-456C-BA41-1D11444CF6A3}" type="slidenum">
              <a:rPr lang="en-GB" smtClean="0"/>
              <a:t>4</a:t>
            </a:fld>
            <a:endParaRPr lang="en-GB"/>
          </a:p>
        </p:txBody>
      </p:sp>
    </p:spTree>
    <p:extLst>
      <p:ext uri="{BB962C8B-B14F-4D97-AF65-F5344CB8AC3E}">
        <p14:creationId xmlns:p14="http://schemas.microsoft.com/office/powerpoint/2010/main" val="3588993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en-US" smtClean="0"/>
              <a:t>Click to edit Master title style</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en-US" smtClean="0"/>
              <a:t>Click to edit Master title style</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smtClean="0"/>
              <a:t>Edit Master text styles</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en-US" smtClean="0"/>
              <a:t>Click to edit Master title style</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n-US" smtClean="0"/>
              <a:t>Click to edit Master title style</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en-US" smtClean="0"/>
              <a:t>Click to edit Master title style</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30.08.2025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2.jpeg"/><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3.jpe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47462" y="1467801"/>
            <a:ext cx="10272988" cy="746575"/>
          </a:xfrm>
          <a:prstGeom prst="rect">
            <a:avLst/>
          </a:prstGeom>
          <a:noFill/>
        </p:spPr>
        <p:txBody>
          <a:bodyPr wrap="square" lIns="0" tIns="0" rIns="0" bIns="0" rtlCol="0" anchor="ctr">
            <a:normAutofit/>
          </a:bodyPr>
          <a:lstStyle/>
          <a:p>
            <a:r>
              <a:rPr lang="en-GB" sz="2400" b="1" dirty="0">
                <a:solidFill>
                  <a:srgbClr val="1A3A64"/>
                </a:solidFill>
                <a:latin typeface="Arial" panose="020B0604020202020204" pitchFamily="34" charset="0"/>
                <a:cs typeface="Arial" panose="020B0604020202020204" pitchFamily="34" charset="0"/>
              </a:rPr>
              <a:t>Noble gas measurements in an OSI, lessons learned from field measurements and </a:t>
            </a:r>
            <a:r>
              <a:rPr lang="en-GB" sz="2400" b="1" dirty="0" smtClean="0">
                <a:solidFill>
                  <a:srgbClr val="1A3A64"/>
                </a:solidFill>
                <a:latin typeface="Arial" panose="020B0604020202020204" pitchFamily="34" charset="0"/>
                <a:cs typeface="Arial" panose="020B0604020202020204" pitchFamily="34" charset="0"/>
              </a:rPr>
              <a:t>BuE24</a:t>
            </a:r>
            <a:endParaRPr lang="en-GB" sz="2400" b="1" noProof="0" dirty="0">
              <a:solidFill>
                <a:srgbClr val="1A3A64"/>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4D30D35C-8977-1A93-76BE-D0F3AE59C56C}"/>
              </a:ext>
            </a:extLst>
          </p:cNvPr>
          <p:cNvSpPr txBox="1">
            <a:spLocks/>
          </p:cNvSpPr>
          <p:nvPr/>
        </p:nvSpPr>
        <p:spPr>
          <a:xfrm>
            <a:off x="11490959" y="855555"/>
            <a:ext cx="701041" cy="396586"/>
          </a:xfrm>
          <a:prstGeom prst="rect">
            <a:avLst/>
          </a:prstGeom>
        </p:spPr>
        <p:txBody>
          <a:bodyPr lIns="0" tIns="0" rIns="0" bIns="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smtClean="0">
                <a:solidFill>
                  <a:srgbClr val="1B3B65"/>
                </a:solidFill>
                <a:latin typeface="Arial" panose="020B0604020202020204" pitchFamily="34" charset="0"/>
                <a:cs typeface="Arial" panose="020B0604020202020204" pitchFamily="34" charset="0"/>
              </a:rPr>
              <a:t>P3.3-629</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10" name="TextBox 3">
            <a:extLst>
              <a:ext uri="{FF2B5EF4-FFF2-40B4-BE49-F238E27FC236}">
                <a16:creationId xmlns:a16="http://schemas.microsoft.com/office/drawing/2014/main" id="{3D37EAC3-90CD-EA42-4DD4-7E98DD56B841}"/>
              </a:ext>
            </a:extLst>
          </p:cNvPr>
          <p:cNvSpPr txBox="1"/>
          <p:nvPr/>
        </p:nvSpPr>
        <p:spPr>
          <a:xfrm>
            <a:off x="947463" y="2344870"/>
            <a:ext cx="10272988" cy="502511"/>
          </a:xfrm>
          <a:prstGeom prst="rect">
            <a:avLst/>
          </a:prstGeom>
          <a:noFill/>
        </p:spPr>
        <p:txBody>
          <a:bodyPr wrap="square" lIns="0" tIns="0" rIns="0" bIns="0" rtlCol="0" anchor="ctr">
            <a:normAutofit/>
          </a:bodyPr>
          <a:lstStyle/>
          <a:p>
            <a:r>
              <a:rPr lang="en-GB" dirty="0">
                <a:solidFill>
                  <a:srgbClr val="1A3A64"/>
                </a:solidFill>
                <a:latin typeface="Arial" panose="020B0604020202020204" pitchFamily="34" charset="0"/>
                <a:cs typeface="Arial" panose="020B0604020202020204" pitchFamily="34" charset="0"/>
              </a:rPr>
              <a:t>Mattias </a:t>
            </a:r>
            <a:r>
              <a:rPr lang="en-GB" dirty="0" smtClean="0">
                <a:solidFill>
                  <a:srgbClr val="1A3A64"/>
                </a:solidFill>
                <a:latin typeface="Arial" panose="020B0604020202020204" pitchFamily="34" charset="0"/>
                <a:cs typeface="Arial" panose="020B0604020202020204" pitchFamily="34" charset="0"/>
              </a:rPr>
              <a:t>Aldener, Tomas </a:t>
            </a:r>
            <a:r>
              <a:rPr lang="en-GB" dirty="0">
                <a:solidFill>
                  <a:srgbClr val="1A3A64"/>
                </a:solidFill>
                <a:latin typeface="Arial" panose="020B0604020202020204" pitchFamily="34" charset="0"/>
                <a:cs typeface="Arial" panose="020B0604020202020204" pitchFamily="34" charset="0"/>
              </a:rPr>
              <a:t>Fritioff, Henrik Olsson and Klas </a:t>
            </a:r>
            <a:r>
              <a:rPr lang="en-GB" dirty="0" smtClean="0">
                <a:solidFill>
                  <a:srgbClr val="1A3A64"/>
                </a:solidFill>
                <a:latin typeface="Arial" panose="020B0604020202020204" pitchFamily="34" charset="0"/>
                <a:cs typeface="Arial" panose="020B0604020202020204" pitchFamily="34" charset="0"/>
              </a:rPr>
              <a:t>Elmgren. </a:t>
            </a:r>
            <a:endParaRPr lang="en-GB" dirty="0">
              <a:solidFill>
                <a:srgbClr val="1A3A64"/>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2" y="295215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GB" sz="1500" noProof="0" dirty="0" smtClean="0"/>
              <a:t>FOI, </a:t>
            </a:r>
            <a:r>
              <a:rPr lang="en-GB" sz="1500" dirty="0"/>
              <a:t>Swedish Defence Research </a:t>
            </a:r>
            <a:r>
              <a:rPr lang="en-GB" sz="1500" dirty="0" smtClean="0"/>
              <a:t>Agency</a:t>
            </a:r>
            <a:endParaRPr lang="en-GB" sz="1500" dirty="0"/>
          </a:p>
        </p:txBody>
      </p:sp>
      <p:sp>
        <p:nvSpPr>
          <p:cNvPr id="14" name="TextBox 3">
            <a:extLst>
              <a:ext uri="{FF2B5EF4-FFF2-40B4-BE49-F238E27FC236}">
                <a16:creationId xmlns:a16="http://schemas.microsoft.com/office/drawing/2014/main" id="{D46122D2-621E-31CE-451D-B174F76F9990}"/>
              </a:ext>
            </a:extLst>
          </p:cNvPr>
          <p:cNvSpPr txBox="1"/>
          <p:nvPr/>
        </p:nvSpPr>
        <p:spPr>
          <a:xfrm>
            <a:off x="2636518" y="4273614"/>
            <a:ext cx="6984367" cy="193899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dirty="0"/>
              <a:t>Since IFE14 development of methods and systems has improved the capacity for xenon detection. New features of the SAUNA Field system are: rapid deployment configuration in a flight pod, integration with the OSI software and routines (GIMO), and an automatic inlet for multiple samples. These new features were tested during the build-up exercise BuE24</a:t>
            </a:r>
            <a:r>
              <a:rPr lang="en-GB" dirty="0" smtClean="0"/>
              <a:t>.</a:t>
            </a:r>
            <a:endParaRPr lang="en-GB" dirty="0"/>
          </a:p>
        </p:txBody>
      </p:sp>
      <p:pic>
        <p:nvPicPr>
          <p:cNvPr id="2" name="Pictur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800000" y="2887833"/>
            <a:ext cx="893867" cy="648000"/>
          </a:xfrm>
          <a:prstGeom prst="rect">
            <a:avLst/>
          </a:prstGeom>
        </p:spPr>
      </p:pic>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3">
            <a:extLst>
              <a:ext uri="{FF2B5EF4-FFF2-40B4-BE49-F238E27FC236}">
                <a16:creationId xmlns:a16="http://schemas.microsoft.com/office/drawing/2014/main" id="{1E89CD43-FF80-3593-7026-BDF338BBFF94}"/>
              </a:ext>
            </a:extLst>
          </p:cNvPr>
          <p:cNvSpPr txBox="1"/>
          <p:nvPr/>
        </p:nvSpPr>
        <p:spPr>
          <a:xfrm>
            <a:off x="419699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171450" indent="-171450">
              <a:buFont typeface="Arial" panose="020B0604020202020204" pitchFamily="34" charset="0"/>
              <a:buChar char="•"/>
            </a:pPr>
            <a:r>
              <a:rPr lang="sv-SE" sz="1200" dirty="0"/>
              <a:t>For BuE24 the SAUNA </a:t>
            </a:r>
            <a:r>
              <a:rPr lang="en-US" sz="1200" dirty="0"/>
              <a:t>Field system was equipped with a new inlet which can hold and automatically process and analyze up to six samples, increasing the efficiency of the operation greatly.  </a:t>
            </a:r>
            <a:endParaRPr lang="en-US" sz="1200" dirty="0" smtClean="0"/>
          </a:p>
          <a:p>
            <a:pPr marL="171450" indent="-171450">
              <a:buFont typeface="Arial" panose="020B0604020202020204" pitchFamily="34" charset="0"/>
              <a:buChar char="•"/>
            </a:pPr>
            <a:r>
              <a:rPr lang="en-US" sz="1200" dirty="0" smtClean="0"/>
              <a:t>Each sample position automatically reads the SCUBA RFID tag, which is checked against the GIMO information.</a:t>
            </a:r>
          </a:p>
          <a:p>
            <a:pPr marL="171450" indent="-171450">
              <a:buFont typeface="Arial" panose="020B0604020202020204" pitchFamily="34" charset="0"/>
              <a:buChar char="•"/>
            </a:pPr>
            <a:r>
              <a:rPr lang="en-US" sz="1200" dirty="0" smtClean="0"/>
              <a:t>The pressure valve on the bottles needs to be manually opened, otherwise the operation is fully automated.</a:t>
            </a:r>
          </a:p>
          <a:p>
            <a:pPr marL="171450" indent="-171450">
              <a:buFont typeface="Arial" panose="020B0604020202020204" pitchFamily="34" charset="0"/>
              <a:buChar char="•"/>
            </a:pPr>
            <a:r>
              <a:rPr lang="en-US" sz="1200" dirty="0" smtClean="0"/>
              <a:t>Each inlet tube is </a:t>
            </a:r>
            <a:r>
              <a:rPr lang="en-GB" sz="1200" dirty="0" smtClean="0"/>
              <a:t>colour-coded</a:t>
            </a:r>
            <a:r>
              <a:rPr lang="en-US" sz="1200" dirty="0" smtClean="0"/>
              <a:t>, this is matched in the GUI.</a:t>
            </a:r>
          </a:p>
          <a:p>
            <a:pPr marL="171450" indent="-171450">
              <a:buFont typeface="Arial" panose="020B0604020202020204" pitchFamily="34" charset="0"/>
              <a:buChar char="•"/>
            </a:pPr>
            <a:r>
              <a:rPr lang="en-US" sz="1200" dirty="0" smtClean="0"/>
              <a:t>The system was modified and installed in a flight pod to make it ready for use on arrival.</a:t>
            </a:r>
          </a:p>
          <a:p>
            <a:endParaRPr lang="en-US" sz="1200" dirty="0"/>
          </a:p>
        </p:txBody>
      </p:sp>
      <p:pic>
        <p:nvPicPr>
          <p:cNvPr id="28" name="Picture 27"/>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513462" y="4206194"/>
            <a:ext cx="591674" cy="485367"/>
          </a:xfrm>
          <a:prstGeom prst="rect">
            <a:avLst/>
          </a:prstGeom>
        </p:spPr>
      </p:pic>
      <p:sp>
        <p:nvSpPr>
          <p:cNvPr id="21" name="TextBox 3">
            <a:extLst>
              <a:ext uri="{FF2B5EF4-FFF2-40B4-BE49-F238E27FC236}">
                <a16:creationId xmlns:a16="http://schemas.microsoft.com/office/drawing/2014/main" id="{E5B67DD5-AF62-4996-BFC8-D0709EAAF04C}"/>
              </a:ext>
            </a:extLst>
          </p:cNvPr>
          <p:cNvSpPr txBox="1"/>
          <p:nvPr/>
        </p:nvSpPr>
        <p:spPr>
          <a:xfrm>
            <a:off x="8252072"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smtClean="0"/>
          </a:p>
          <a:p>
            <a:endParaRPr lang="en-GB" sz="1200" noProof="0" dirty="0"/>
          </a:p>
          <a:p>
            <a:pPr marL="171450" indent="-171450">
              <a:buFont typeface="Arial" panose="020B0604020202020204" pitchFamily="34" charset="0"/>
              <a:buChar char="•"/>
            </a:pPr>
            <a:r>
              <a:rPr lang="sv-SE" sz="1200" dirty="0" smtClean="0"/>
              <a:t>The </a:t>
            </a:r>
            <a:r>
              <a:rPr lang="en-GB" sz="1200" dirty="0" smtClean="0"/>
              <a:t>sample information is sent from the OSI laboratory control software to the SAUNA Field system.</a:t>
            </a:r>
          </a:p>
          <a:p>
            <a:pPr marL="171450" indent="-171450">
              <a:buFont typeface="Arial" panose="020B0604020202020204" pitchFamily="34" charset="0"/>
              <a:buChar char="•"/>
            </a:pPr>
            <a:r>
              <a:rPr lang="en-GB" sz="1200" dirty="0" smtClean="0"/>
              <a:t>Only samples from the laboratory can be selected and processed</a:t>
            </a:r>
            <a:r>
              <a:rPr lang="sv-SE" sz="1200" dirty="0" smtClean="0"/>
              <a:t>.</a:t>
            </a:r>
            <a:endParaRPr lang="en-GB" sz="1200" dirty="0" smtClean="0"/>
          </a:p>
          <a:p>
            <a:pPr marL="171450" indent="-171450">
              <a:buFont typeface="Arial" panose="020B0604020202020204" pitchFamily="34" charset="0"/>
              <a:buChar char="•"/>
            </a:pPr>
            <a:r>
              <a:rPr lang="en-GB" sz="1200" dirty="0" smtClean="0"/>
              <a:t>The </a:t>
            </a:r>
            <a:r>
              <a:rPr lang="en-GB" sz="1200" dirty="0"/>
              <a:t>SCUBA tanks are equipped with RFID tags that can store sample information and gives each bottle a unique </a:t>
            </a:r>
            <a:r>
              <a:rPr lang="en-GB" sz="1200" dirty="0" smtClean="0"/>
              <a:t>ID.</a:t>
            </a:r>
          </a:p>
          <a:p>
            <a:pPr marL="171450" indent="-171450">
              <a:buFont typeface="Arial" panose="020B0604020202020204" pitchFamily="34" charset="0"/>
              <a:buChar char="•"/>
            </a:pPr>
            <a:r>
              <a:rPr lang="en-GB" sz="1200" dirty="0" smtClean="0"/>
              <a:t>These </a:t>
            </a:r>
            <a:r>
              <a:rPr lang="en-GB" sz="1200" dirty="0"/>
              <a:t>tags can be read and checked with the field tablets and synchronized with GIMO to keep track of the samples.  </a:t>
            </a:r>
          </a:p>
          <a:p>
            <a:pPr marL="171450" indent="-171450">
              <a:buFont typeface="Arial" panose="020B0604020202020204" pitchFamily="34" charset="0"/>
              <a:buChar char="•"/>
            </a:pPr>
            <a:r>
              <a:rPr lang="en-GB" sz="1200" dirty="0"/>
              <a:t>The latest sample inlet on the </a:t>
            </a:r>
            <a:r>
              <a:rPr lang="sv-SE" sz="1200" dirty="0"/>
              <a:t>SAUNA </a:t>
            </a:r>
            <a:r>
              <a:rPr lang="sv-SE" sz="1200" dirty="0" err="1"/>
              <a:t>Field</a:t>
            </a:r>
            <a:r>
              <a:rPr lang="sv-SE" sz="1200" dirty="0"/>
              <a:t> </a:t>
            </a:r>
            <a:r>
              <a:rPr lang="en-US" sz="1200" dirty="0"/>
              <a:t>system can also read and write this information. This allow the user to verify that the right sample bottle is processed and if the bottle has been processed and it </a:t>
            </a:r>
            <a:r>
              <a:rPr lang="en-US" sz="1200" dirty="0" smtClean="0"/>
              <a:t>is empty</a:t>
            </a:r>
            <a:r>
              <a:rPr lang="en-US" sz="1200" dirty="0"/>
              <a:t>.</a:t>
            </a:r>
          </a:p>
          <a:p>
            <a:endParaRPr lang="en-US" sz="1200" dirty="0"/>
          </a:p>
        </p:txBody>
      </p:sp>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GB" sz="1600" b="1" dirty="0">
                <a:solidFill>
                  <a:schemeClr val="bg1"/>
                </a:solidFill>
                <a:latin typeface="Arial" panose="020B0604020202020204" pitchFamily="34" charset="0"/>
                <a:cs typeface="Arial" panose="020B0604020202020204" pitchFamily="34" charset="0"/>
              </a:rPr>
              <a:t>Noble gas measurements in an OSI, lessons learned from field measurements and </a:t>
            </a:r>
            <a:r>
              <a:rPr lang="en-GB" sz="1600" b="1" dirty="0" smtClean="0">
                <a:solidFill>
                  <a:schemeClr val="bg1"/>
                </a:solidFill>
                <a:latin typeface="Arial" panose="020B0604020202020204" pitchFamily="34" charset="0"/>
                <a:cs typeface="Arial" panose="020B0604020202020204" pitchFamily="34" charset="0"/>
              </a:rPr>
              <a:t>BuE24</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id="{E90810EB-C9FE-C1F2-4CE1-32C95CB36FE8}"/>
              </a:ext>
            </a:extLst>
          </p:cNvPr>
          <p:cNvSpPr txBox="1"/>
          <p:nvPr/>
        </p:nvSpPr>
        <p:spPr>
          <a:xfrm>
            <a:off x="160019" y="3203350"/>
            <a:ext cx="3798000" cy="323759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171450" indent="-171450">
              <a:buFont typeface="Arial" panose="020B0604020202020204" pitchFamily="34" charset="0"/>
              <a:buChar char="•"/>
            </a:pPr>
            <a:r>
              <a:rPr lang="en-GB" sz="1200" noProof="0" dirty="0" smtClean="0"/>
              <a:t>Sampling of noble gases from the soil can be done using different techniques of which auguring a hole or </a:t>
            </a:r>
            <a:r>
              <a:rPr lang="en-GB" sz="1200" noProof="0" dirty="0" err="1" smtClean="0"/>
              <a:t>tarping</a:t>
            </a:r>
            <a:r>
              <a:rPr lang="en-GB" sz="1200" noProof="0" dirty="0" smtClean="0"/>
              <a:t> are the most common. </a:t>
            </a:r>
          </a:p>
          <a:p>
            <a:pPr marL="171450" indent="-171450">
              <a:buFont typeface="Arial" panose="020B0604020202020204" pitchFamily="34" charset="0"/>
              <a:buChar char="•"/>
            </a:pPr>
            <a:r>
              <a:rPr lang="en-GB" sz="1200" noProof="0" dirty="0" smtClean="0"/>
              <a:t>For both techniques soil gas is sampled at a low flow, usually overnight, from a source which is sealed from atmospheric intrusion.</a:t>
            </a:r>
          </a:p>
          <a:p>
            <a:pPr marL="171450" indent="-171450">
              <a:buFont typeface="Arial" panose="020B0604020202020204" pitchFamily="34" charset="0"/>
              <a:buChar char="•"/>
            </a:pPr>
            <a:r>
              <a:rPr lang="sv-SE" sz="1200" dirty="0" smtClean="0"/>
              <a:t>The </a:t>
            </a:r>
            <a:r>
              <a:rPr lang="en-US" sz="1200" dirty="0" smtClean="0"/>
              <a:t>sample is collected into large volumes which are pressurized into SCUBA bottles by the inspectors.</a:t>
            </a:r>
          </a:p>
          <a:p>
            <a:pPr marL="171450" indent="-171450">
              <a:buFont typeface="Arial" panose="020B0604020202020204" pitchFamily="34" charset="0"/>
              <a:buChar char="•"/>
            </a:pPr>
            <a:r>
              <a:rPr lang="en-US" sz="1200" dirty="0" smtClean="0"/>
              <a:t>The pressurized bottles are shipped to the base of operation (</a:t>
            </a:r>
            <a:r>
              <a:rPr lang="en-US" sz="1200" dirty="0" err="1" smtClean="0"/>
              <a:t>BoO</a:t>
            </a:r>
            <a:r>
              <a:rPr lang="en-US" sz="1200" dirty="0" smtClean="0"/>
              <a:t>) where they are processed in the xenon processing system, </a:t>
            </a:r>
            <a:r>
              <a:rPr lang="sv-SE" sz="1200" dirty="0" smtClean="0"/>
              <a:t>SAUNA </a:t>
            </a:r>
            <a:r>
              <a:rPr lang="en-US" sz="1200" dirty="0" smtClean="0"/>
              <a:t>Field.</a:t>
            </a:r>
          </a:p>
          <a:p>
            <a:pPr marL="171450" indent="-171450">
              <a:buFont typeface="Arial" panose="020B0604020202020204" pitchFamily="34" charset="0"/>
              <a:buChar char="•"/>
            </a:pPr>
            <a:r>
              <a:rPr lang="en-US" sz="1200" dirty="0" smtClean="0"/>
              <a:t>It is important to track the chain-of custody in all these steps to makes sure the data can be trusted.</a:t>
            </a:r>
          </a:p>
        </p:txBody>
      </p:sp>
      <p:sp>
        <p:nvSpPr>
          <p:cNvPr id="14" name="Title 1">
            <a:extLst>
              <a:ext uri="{FF2B5EF4-FFF2-40B4-BE49-F238E27FC236}">
                <a16:creationId xmlns:a16="http://schemas.microsoft.com/office/drawing/2014/main" id="{493369F5-AFB4-AD74-119E-526F3D69E606}"/>
              </a:ext>
            </a:extLst>
          </p:cNvPr>
          <p:cNvSpPr txBox="1">
            <a:spLocks/>
          </p:cNvSpPr>
          <p:nvPr/>
        </p:nvSpPr>
        <p:spPr>
          <a:xfrm>
            <a:off x="11490959" y="868536"/>
            <a:ext cx="701041" cy="396586"/>
          </a:xfrm>
          <a:prstGeom prst="rect">
            <a:avLst/>
          </a:prstGeom>
        </p:spPr>
        <p:txBody>
          <a:bodyPr lIns="0" tIns="0" rIns="0" bIns="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smtClean="0">
                <a:solidFill>
                  <a:srgbClr val="1B3B65"/>
                </a:solidFill>
                <a:latin typeface="Arial" panose="020B0604020202020204" pitchFamily="34" charset="0"/>
                <a:cs typeface="Arial" panose="020B0604020202020204" pitchFamily="34" charset="0"/>
              </a:rPr>
              <a:t>P3.3-629</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Mattias Aldener, Tomas Fritioff, Henrik Olsson and Klas Elmgren </a:t>
            </a:r>
          </a:p>
        </p:txBody>
      </p:sp>
      <p:sp>
        <p:nvSpPr>
          <p:cNvPr id="16" name="TextBox 3">
            <a:extLst>
              <a:ext uri="{FF2B5EF4-FFF2-40B4-BE49-F238E27FC236}">
                <a16:creationId xmlns:a16="http://schemas.microsoft.com/office/drawing/2014/main" id="{D44A0D56-4CCC-CD44-4432-02AE7D654D6B}"/>
              </a:ext>
            </a:extLst>
          </p:cNvPr>
          <p:cNvSpPr txBox="1"/>
          <p:nvPr/>
        </p:nvSpPr>
        <p:spPr>
          <a:xfrm>
            <a:off x="187156" y="6440942"/>
            <a:ext cx="3798000"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dirty="0">
                <a:solidFill>
                  <a:schemeClr val="bg1">
                    <a:lumMod val="65000"/>
                  </a:schemeClr>
                </a:solidFill>
              </a:rPr>
              <a:t>SAUNA Field - A sensitive system for analysis of radioxenon in soil gas samples https://</a:t>
            </a:r>
            <a:r>
              <a:rPr lang="en-GB" sz="800" dirty="0" smtClean="0">
                <a:solidFill>
                  <a:schemeClr val="bg1">
                    <a:lumMod val="65000"/>
                  </a:schemeClr>
                </a:solidFill>
              </a:rPr>
              <a:t>doi.org/10.1016/j.jenvrad.2021.106761</a:t>
            </a:r>
            <a:endParaRPr lang="en-GB" sz="800" noProof="0" dirty="0">
              <a:solidFill>
                <a:schemeClr val="bg1">
                  <a:lumMod val="65000"/>
                </a:schemeClr>
              </a:solidFill>
            </a:endParaRPr>
          </a:p>
        </p:txBody>
      </p:sp>
      <p:sp>
        <p:nvSpPr>
          <p:cNvPr id="19" name="Rechteck 18">
            <a:extLst>
              <a:ext uri="{FF2B5EF4-FFF2-40B4-BE49-F238E27FC236}">
                <a16:creationId xmlns:a16="http://schemas.microsoft.com/office/drawing/2014/main" id="{FA85A00B-E9A9-0FEB-865E-D426336C8668}"/>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smtClean="0"/>
              <a:t>Sampling and processing</a:t>
            </a:r>
            <a:endParaRPr lang="en-GB" dirty="0"/>
          </a:p>
        </p:txBody>
      </p:sp>
      <p:sp>
        <p:nvSpPr>
          <p:cNvPr id="26" name="TextBox 3">
            <a:extLst>
              <a:ext uri="{FF2B5EF4-FFF2-40B4-BE49-F238E27FC236}">
                <a16:creationId xmlns:a16="http://schemas.microsoft.com/office/drawing/2014/main" id="{79016AB2-B6CD-8ED7-A756-5A1288745A4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a:t>Multi-sample </a:t>
            </a:r>
            <a:r>
              <a:rPr lang="en-US" dirty="0" smtClean="0"/>
              <a:t>inlet and flight pod</a:t>
            </a:r>
            <a:r>
              <a:rPr lang="sv-SE" dirty="0" smtClean="0"/>
              <a:t> </a:t>
            </a:r>
            <a:endParaRPr lang="en-GB" dirty="0"/>
          </a:p>
        </p:txBody>
      </p:sp>
      <p:sp>
        <p:nvSpPr>
          <p:cNvPr id="27" name="TextBox 3">
            <a:extLst>
              <a:ext uri="{FF2B5EF4-FFF2-40B4-BE49-F238E27FC236}">
                <a16:creationId xmlns:a16="http://schemas.microsoft.com/office/drawing/2014/main" id="{35C23D38-1D02-FA1F-40B5-BBB882222001}"/>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Software/function </a:t>
            </a:r>
            <a:r>
              <a:rPr lang="en-GB" dirty="0" smtClean="0"/>
              <a:t>integration</a:t>
            </a:r>
            <a:endParaRPr lang="en-GB" dirty="0"/>
          </a:p>
        </p:txBody>
      </p:sp>
      <p:pic>
        <p:nvPicPr>
          <p:cNvPr id="18" name="Bildobjekt 1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03903" y="4236641"/>
            <a:ext cx="2302655" cy="1874128"/>
          </a:xfrm>
          <a:prstGeom prst="rect">
            <a:avLst/>
          </a:prstGeom>
          <a:ln>
            <a:solidFill>
              <a:srgbClr val="254E7C"/>
            </a:solidFill>
          </a:ln>
        </p:spPr>
      </p:pic>
      <p:pic>
        <p:nvPicPr>
          <p:cNvPr id="22" name="Bildobjekt 1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525130" y="4996378"/>
            <a:ext cx="1485856" cy="1114391"/>
          </a:xfrm>
          <a:prstGeom prst="rect">
            <a:avLst/>
          </a:prstGeom>
          <a:ln>
            <a:solidFill>
              <a:srgbClr val="254E7C"/>
            </a:solidFill>
          </a:ln>
        </p:spPr>
      </p:pic>
      <p:pic>
        <p:nvPicPr>
          <p:cNvPr id="5" name="Picture 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06456" y="1487362"/>
            <a:ext cx="2158427" cy="1618820"/>
          </a:xfrm>
          <a:prstGeom prst="rect">
            <a:avLst/>
          </a:prstGeom>
        </p:spPr>
      </p:pic>
      <p:pic>
        <p:nvPicPr>
          <p:cNvPr id="3" name="Picture 2"/>
          <p:cNvPicPr>
            <a:picLocks noChangeAspect="1"/>
          </p:cNvPicPr>
          <p:nvPr/>
        </p:nvPicPr>
        <p:blipFill rotWithShape="1">
          <a:blip r:embed="rId7" cstate="hqprint">
            <a:extLst>
              <a:ext uri="{28A0092B-C50C-407E-A947-70E740481C1C}">
                <a14:useLocalDpi xmlns:a14="http://schemas.microsoft.com/office/drawing/2010/main" val="0"/>
              </a:ext>
            </a:extLst>
          </a:blip>
          <a:srcRect l="5405" t="18489" r="11622" b="8838"/>
          <a:stretch/>
        </p:blipFill>
        <p:spPr>
          <a:xfrm>
            <a:off x="7081232" y="4206194"/>
            <a:ext cx="937671" cy="615952"/>
          </a:xfrm>
          <a:prstGeom prst="rect">
            <a:avLst/>
          </a:prstGeom>
        </p:spPr>
      </p:pic>
      <p:pic>
        <p:nvPicPr>
          <p:cNvPr id="23" name="Bildobjekt 11"/>
          <p:cNvPicPr/>
          <p:nvPr/>
        </p:nvPicPr>
        <p:blipFill rotWithShape="1">
          <a:blip r:embed="rId8"/>
          <a:srcRect l="2" t="1375" r="-880" b="2284"/>
          <a:stretch/>
        </p:blipFill>
        <p:spPr bwMode="auto">
          <a:xfrm>
            <a:off x="8252071" y="1565447"/>
            <a:ext cx="3678377" cy="1473587"/>
          </a:xfrm>
          <a:prstGeom prst="rect">
            <a:avLst/>
          </a:prstGeom>
          <a:ln>
            <a:solidFill>
              <a:srgbClr val="254E7C"/>
            </a:solidFill>
          </a:ln>
          <a:extLst>
            <a:ext uri="{53640926-AAD7-44D8-BBD7-CCE9431645EC}">
              <a14:shadowObscured xmlns:a14="http://schemas.microsoft.com/office/drawing/2010/main"/>
            </a:ext>
          </a:extLst>
        </p:spPr>
      </p:pic>
      <p:pic>
        <p:nvPicPr>
          <p:cNvPr id="25" name="Picture 24"/>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1289600" y="6247518"/>
            <a:ext cx="739923" cy="536400"/>
          </a:xfrm>
          <a:prstGeom prst="rect">
            <a:avLst/>
          </a:prstGeom>
        </p:spPr>
      </p:pic>
    </p:spTree>
    <p:extLst>
      <p:ext uri="{BB962C8B-B14F-4D97-AF65-F5344CB8AC3E}">
        <p14:creationId xmlns:p14="http://schemas.microsoft.com/office/powerpoint/2010/main" val="115423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3">
            <a:extLst>
              <a:ext uri="{FF2B5EF4-FFF2-40B4-BE49-F238E27FC236}">
                <a16:creationId xmlns:a16="http://schemas.microsoft.com/office/drawing/2014/main" id="{1E89CD43-FF80-3593-7026-BDF338BBFF94}"/>
              </a:ext>
            </a:extLst>
          </p:cNvPr>
          <p:cNvSpPr txBox="1"/>
          <p:nvPr/>
        </p:nvSpPr>
        <p:spPr>
          <a:xfrm>
            <a:off x="419699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171450" indent="-171450">
              <a:buFont typeface="Arial" panose="020B0604020202020204" pitchFamily="34" charset="0"/>
              <a:buChar char="•"/>
            </a:pPr>
            <a:r>
              <a:rPr lang="en-US" sz="1200" dirty="0" smtClean="0"/>
              <a:t>The system is connected to the RN lab software so that only samples received and processed in the receiving area can be processed in the system.</a:t>
            </a:r>
          </a:p>
          <a:p>
            <a:pPr marL="171450" indent="-171450">
              <a:buFont typeface="Arial" panose="020B0604020202020204" pitchFamily="34" charset="0"/>
              <a:buChar char="•"/>
            </a:pPr>
            <a:r>
              <a:rPr lang="en-US" sz="1200" dirty="0" smtClean="0"/>
              <a:t>The system is fully automatic and up to six samples can be attached and scheduled.</a:t>
            </a:r>
          </a:p>
          <a:p>
            <a:pPr marL="171450" indent="-171450">
              <a:buFont typeface="Arial" panose="020B0604020202020204" pitchFamily="34" charset="0"/>
              <a:buChar char="•"/>
            </a:pPr>
            <a:r>
              <a:rPr lang="en-US" sz="1200" dirty="0" smtClean="0"/>
              <a:t>The system processes the sample, measures the activity concentration, archive the samples and automatically sends a report to the OSI control software.</a:t>
            </a:r>
          </a:p>
          <a:p>
            <a:pPr marL="171450" indent="-171450">
              <a:buFont typeface="Arial" panose="020B0604020202020204" pitchFamily="34" charset="0"/>
              <a:buChar char="•"/>
            </a:pPr>
            <a:r>
              <a:rPr lang="en-GB" sz="1200" dirty="0" smtClean="0"/>
              <a:t>The spectra is analysed in the RN laboratory to create a measurement report which will the be transferred to the working area in the base of operation.</a:t>
            </a:r>
            <a:endParaRPr lang="en-GB" sz="1200" dirty="0"/>
          </a:p>
        </p:txBody>
      </p:sp>
      <p:sp>
        <p:nvSpPr>
          <p:cNvPr id="21" name="TextBox 3">
            <a:extLst>
              <a:ext uri="{FF2B5EF4-FFF2-40B4-BE49-F238E27FC236}">
                <a16:creationId xmlns:a16="http://schemas.microsoft.com/office/drawing/2014/main" id="{E5B67DD5-AF62-4996-BFC8-D0709EAAF04C}"/>
              </a:ext>
            </a:extLst>
          </p:cNvPr>
          <p:cNvSpPr txBox="1"/>
          <p:nvPr/>
        </p:nvSpPr>
        <p:spPr>
          <a:xfrm>
            <a:off x="8252072"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smtClean="0"/>
          </a:p>
          <a:p>
            <a:endParaRPr lang="en-GB" sz="1200" noProof="0" dirty="0"/>
          </a:p>
          <a:p>
            <a:pPr marL="171450" indent="-171450">
              <a:buFont typeface="Arial" panose="020B0604020202020204" pitchFamily="34" charset="0"/>
              <a:buChar char="•"/>
            </a:pPr>
            <a:endParaRPr lang="sv-SE" sz="1200" dirty="0" smtClean="0"/>
          </a:p>
          <a:p>
            <a:pPr marL="171450" indent="-171450">
              <a:buFont typeface="Arial" panose="020B0604020202020204" pitchFamily="34" charset="0"/>
              <a:buChar char="•"/>
            </a:pPr>
            <a:r>
              <a:rPr lang="sv-SE" sz="1200" dirty="0" smtClean="0"/>
              <a:t>The </a:t>
            </a:r>
            <a:r>
              <a:rPr lang="en-GB" sz="1200" dirty="0" smtClean="0"/>
              <a:t>system is designed to process several soil gas samples per day.</a:t>
            </a:r>
          </a:p>
          <a:p>
            <a:pPr marL="171450" indent="-171450">
              <a:buFont typeface="Arial" panose="020B0604020202020204" pitchFamily="34" charset="0"/>
              <a:buChar char="•"/>
            </a:pPr>
            <a:r>
              <a:rPr lang="en-GB" sz="1200" dirty="0" smtClean="0"/>
              <a:t>The process is fully automated, the operator only need to attach the sample and schedule it in the GUI. </a:t>
            </a:r>
          </a:p>
          <a:p>
            <a:pPr marL="171450" indent="-171450">
              <a:buFont typeface="Arial" panose="020B0604020202020204" pitchFamily="34" charset="0"/>
              <a:buChar char="•"/>
            </a:pPr>
            <a:r>
              <a:rPr lang="en-GB" sz="1200" dirty="0" smtClean="0"/>
              <a:t>The system can handle high concentrations of CO</a:t>
            </a:r>
            <a:r>
              <a:rPr lang="en-GB" sz="1200" baseline="-25000" dirty="0" smtClean="0"/>
              <a:t>2</a:t>
            </a:r>
            <a:r>
              <a:rPr lang="en-GB" sz="1200" dirty="0" smtClean="0"/>
              <a:t>, H</a:t>
            </a:r>
            <a:r>
              <a:rPr lang="en-GB" sz="1200" baseline="-25000" dirty="0" smtClean="0"/>
              <a:t>2</a:t>
            </a:r>
            <a:r>
              <a:rPr lang="en-GB" sz="1200" dirty="0" smtClean="0"/>
              <a:t>O and Rn, found in high levels in soil gas. </a:t>
            </a:r>
          </a:p>
          <a:p>
            <a:pPr marL="171450" indent="-171450">
              <a:buFont typeface="Arial" panose="020B0604020202020204" pitchFamily="34" charset="0"/>
              <a:buChar char="•"/>
            </a:pPr>
            <a:r>
              <a:rPr lang="en-GB" sz="1200" dirty="0" smtClean="0"/>
              <a:t>The high efficiency of the system ensures that most of the sample is analysed. </a:t>
            </a:r>
          </a:p>
          <a:p>
            <a:pPr marL="171450" indent="-171450">
              <a:buFont typeface="Arial" panose="020B0604020202020204" pitchFamily="34" charset="0"/>
              <a:buChar char="•"/>
            </a:pPr>
            <a:r>
              <a:rPr lang="en-GB" sz="1200" dirty="0" smtClean="0"/>
              <a:t>The high sensitivity of the system makes it possible to measure xenon activity concentrations down levels close to the natural background.</a:t>
            </a:r>
          </a:p>
          <a:p>
            <a:pPr marL="171450" indent="-171450">
              <a:buFont typeface="Arial" panose="020B0604020202020204" pitchFamily="34" charset="0"/>
              <a:buChar char="•"/>
            </a:pPr>
            <a:endParaRPr lang="en-GB" sz="1200" dirty="0" smtClean="0"/>
          </a:p>
        </p:txBody>
      </p:sp>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GB" sz="1600" b="1" dirty="0">
                <a:solidFill>
                  <a:schemeClr val="bg1"/>
                </a:solidFill>
                <a:latin typeface="Arial" panose="020B0604020202020204" pitchFamily="34" charset="0"/>
                <a:cs typeface="Arial" panose="020B0604020202020204" pitchFamily="34" charset="0"/>
              </a:rPr>
              <a:t>Noble gas measurements in an OSI, lessons learned from field measurements and </a:t>
            </a:r>
            <a:r>
              <a:rPr lang="en-GB" sz="1600" b="1" dirty="0" smtClean="0">
                <a:solidFill>
                  <a:schemeClr val="bg1"/>
                </a:solidFill>
                <a:latin typeface="Arial" panose="020B0604020202020204" pitchFamily="34" charset="0"/>
                <a:cs typeface="Arial" panose="020B0604020202020204" pitchFamily="34" charset="0"/>
              </a:rPr>
              <a:t>BuE24</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id="{E90810EB-C9FE-C1F2-4CE1-32C95CB36FE8}"/>
              </a:ext>
            </a:extLst>
          </p:cNvPr>
          <p:cNvSpPr txBox="1"/>
          <p:nvPr/>
        </p:nvSpPr>
        <p:spPr>
          <a:xfrm>
            <a:off x="160019" y="3203350"/>
            <a:ext cx="3798000" cy="323759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171450" indent="-171450">
              <a:buFont typeface="Arial" panose="020B0604020202020204" pitchFamily="34" charset="0"/>
              <a:buChar char="•"/>
            </a:pPr>
            <a:r>
              <a:rPr lang="en-US" sz="1200" noProof="0" dirty="0" smtClean="0"/>
              <a:t>The xenon in the sample is separated from other </a:t>
            </a:r>
            <a:r>
              <a:rPr lang="en-US" sz="1200" dirty="0" smtClean="0"/>
              <a:t>components, especially CO</a:t>
            </a:r>
            <a:r>
              <a:rPr lang="en-US" sz="1200" baseline="-25000" dirty="0" smtClean="0"/>
              <a:t>2</a:t>
            </a:r>
            <a:r>
              <a:rPr lang="en-US" sz="1200" dirty="0" smtClean="0"/>
              <a:t>, H</a:t>
            </a:r>
            <a:r>
              <a:rPr lang="en-US" sz="1200" baseline="-25000" dirty="0" smtClean="0"/>
              <a:t>2</a:t>
            </a:r>
            <a:r>
              <a:rPr lang="en-US" sz="1200" dirty="0" smtClean="0"/>
              <a:t>O and radon, in several steps. </a:t>
            </a:r>
          </a:p>
          <a:p>
            <a:pPr marL="171450" indent="-171450">
              <a:buFont typeface="Arial" panose="020B0604020202020204" pitchFamily="34" charset="0"/>
              <a:buChar char="•"/>
            </a:pPr>
            <a:r>
              <a:rPr lang="en-US" sz="1200" dirty="0" smtClean="0"/>
              <a:t>All collection is made on room temperature traps and, except </a:t>
            </a:r>
            <a:r>
              <a:rPr lang="en-US" sz="1200" dirty="0"/>
              <a:t>for the first (PSA) </a:t>
            </a:r>
            <a:r>
              <a:rPr lang="en-US" sz="1200" dirty="0" smtClean="0"/>
              <a:t>stage, </a:t>
            </a:r>
            <a:r>
              <a:rPr lang="en-US" sz="1200" dirty="0"/>
              <a:t>the </a:t>
            </a:r>
            <a:r>
              <a:rPr lang="en-US" sz="1200" dirty="0" smtClean="0"/>
              <a:t>transfer is made at elevated temperatures. </a:t>
            </a:r>
          </a:p>
          <a:p>
            <a:pPr marL="171450" indent="-171450">
              <a:buFont typeface="Arial" panose="020B0604020202020204" pitchFamily="34" charset="0"/>
              <a:buChar char="•"/>
            </a:pPr>
            <a:r>
              <a:rPr lang="en-US" sz="1200" dirty="0" smtClean="0"/>
              <a:t>Nitrogen gas, with a tank located outside the pod, is used in all steps to transfer the xenon sample.</a:t>
            </a:r>
          </a:p>
          <a:p>
            <a:pPr marL="171450" indent="-171450">
              <a:buFont typeface="Arial" panose="020B0604020202020204" pitchFamily="34" charset="0"/>
              <a:buChar char="•"/>
            </a:pPr>
            <a:r>
              <a:rPr lang="en-US" sz="1200" dirty="0" smtClean="0"/>
              <a:t>The amount of stable xenon, which is used to calculate the corresponding sample volume, is directly measured using a TCD detector in the gas chromatograph. This is made before and after the measurement in the detector to account for any potential losses. </a:t>
            </a:r>
          </a:p>
          <a:p>
            <a:pPr marL="171450" indent="-171450">
              <a:buFont typeface="Arial" panose="020B0604020202020204" pitchFamily="34" charset="0"/>
              <a:buChar char="•"/>
            </a:pPr>
            <a:r>
              <a:rPr lang="en-US" sz="1200" dirty="0" smtClean="0"/>
              <a:t>The activity in the pure xenon sample is measured using a sensitive </a:t>
            </a:r>
            <a:r>
              <a:rPr lang="el-GR" sz="1200" dirty="0" smtClean="0"/>
              <a:t>β</a:t>
            </a:r>
            <a:r>
              <a:rPr lang="sv-SE" sz="1200" dirty="0" smtClean="0"/>
              <a:t>-</a:t>
            </a:r>
            <a:r>
              <a:rPr lang="el-GR" sz="1200" dirty="0" smtClean="0"/>
              <a:t>γ</a:t>
            </a:r>
            <a:r>
              <a:rPr lang="sv-SE" sz="1200" dirty="0" smtClean="0"/>
              <a:t> </a:t>
            </a:r>
            <a:r>
              <a:rPr lang="en-US" sz="1200" dirty="0" smtClean="0"/>
              <a:t>coincidence detector system.</a:t>
            </a:r>
            <a:endParaRPr lang="en-US" sz="1200" dirty="0"/>
          </a:p>
        </p:txBody>
      </p:sp>
      <p:sp>
        <p:nvSpPr>
          <p:cNvPr id="14" name="Title 1">
            <a:extLst>
              <a:ext uri="{FF2B5EF4-FFF2-40B4-BE49-F238E27FC236}">
                <a16:creationId xmlns:a16="http://schemas.microsoft.com/office/drawing/2014/main" id="{493369F5-AFB4-AD74-119E-526F3D69E606}"/>
              </a:ext>
            </a:extLst>
          </p:cNvPr>
          <p:cNvSpPr txBox="1">
            <a:spLocks/>
          </p:cNvSpPr>
          <p:nvPr/>
        </p:nvSpPr>
        <p:spPr>
          <a:xfrm>
            <a:off x="11490959" y="868536"/>
            <a:ext cx="701041" cy="396586"/>
          </a:xfrm>
          <a:prstGeom prst="rect">
            <a:avLst/>
          </a:prstGeom>
        </p:spPr>
        <p:txBody>
          <a:bodyPr lIns="0" tIns="0" rIns="0" bIns="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smtClean="0">
                <a:solidFill>
                  <a:srgbClr val="1B3B65"/>
                </a:solidFill>
                <a:latin typeface="Arial" panose="020B0604020202020204" pitchFamily="34" charset="0"/>
                <a:cs typeface="Arial" panose="020B0604020202020204" pitchFamily="34" charset="0"/>
              </a:rPr>
              <a:t>P3.3-629</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Mattias Aldener, Tomas Fritioff, Henrik Olsson and Klas Elmgren </a:t>
            </a:r>
          </a:p>
        </p:txBody>
      </p:sp>
      <p:sp>
        <p:nvSpPr>
          <p:cNvPr id="16" name="TextBox 3">
            <a:extLst>
              <a:ext uri="{FF2B5EF4-FFF2-40B4-BE49-F238E27FC236}">
                <a16:creationId xmlns:a16="http://schemas.microsoft.com/office/drawing/2014/main" id="{D44A0D56-4CCC-CD44-4432-02AE7D654D6B}"/>
              </a:ext>
            </a:extLst>
          </p:cNvPr>
          <p:cNvSpPr txBox="1"/>
          <p:nvPr/>
        </p:nvSpPr>
        <p:spPr>
          <a:xfrm>
            <a:off x="187156" y="6440942"/>
            <a:ext cx="3798000"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dirty="0">
                <a:solidFill>
                  <a:schemeClr val="bg1">
                    <a:lumMod val="65000"/>
                  </a:schemeClr>
                </a:solidFill>
              </a:rPr>
              <a:t>SAUNA Field - A sensitive system for analysis of radioxenon in soil gas samples https://</a:t>
            </a:r>
            <a:r>
              <a:rPr lang="en-GB" sz="800" dirty="0" smtClean="0">
                <a:solidFill>
                  <a:schemeClr val="bg1">
                    <a:lumMod val="65000"/>
                  </a:schemeClr>
                </a:solidFill>
              </a:rPr>
              <a:t>doi.org/10.1016/j.jenvrad.2021.106761</a:t>
            </a:r>
            <a:endParaRPr lang="en-GB" sz="800" noProof="0" dirty="0">
              <a:solidFill>
                <a:schemeClr val="bg1">
                  <a:lumMod val="65000"/>
                </a:schemeClr>
              </a:solidFill>
            </a:endParaRPr>
          </a:p>
        </p:txBody>
      </p:sp>
      <p:sp>
        <p:nvSpPr>
          <p:cNvPr id="19" name="Rechteck 18">
            <a:extLst>
              <a:ext uri="{FF2B5EF4-FFF2-40B4-BE49-F238E27FC236}">
                <a16:creationId xmlns:a16="http://schemas.microsoft.com/office/drawing/2014/main" id="{FA85A00B-E9A9-0FEB-865E-D426336C8668}"/>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SAUNA FIELD process</a:t>
            </a:r>
          </a:p>
        </p:txBody>
      </p:sp>
      <p:sp>
        <p:nvSpPr>
          <p:cNvPr id="26" name="TextBox 3">
            <a:extLst>
              <a:ext uri="{FF2B5EF4-FFF2-40B4-BE49-F238E27FC236}">
                <a16:creationId xmlns:a16="http://schemas.microsoft.com/office/drawing/2014/main" id="{79016AB2-B6CD-8ED7-A756-5A1288745A4D}"/>
              </a:ext>
            </a:extLst>
          </p:cNvPr>
          <p:cNvSpPr txBox="1"/>
          <p:nvPr/>
        </p:nvSpPr>
        <p:spPr>
          <a:xfrm>
            <a:off x="4178906"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sv-SE" dirty="0" smtClean="0"/>
              <a:t>Operation</a:t>
            </a:r>
            <a:endParaRPr lang="en-GB" dirty="0"/>
          </a:p>
        </p:txBody>
      </p:sp>
      <p:sp>
        <p:nvSpPr>
          <p:cNvPr id="27" name="TextBox 3">
            <a:extLst>
              <a:ext uri="{FF2B5EF4-FFF2-40B4-BE49-F238E27FC236}">
                <a16:creationId xmlns:a16="http://schemas.microsoft.com/office/drawing/2014/main" id="{35C23D38-1D02-FA1F-40B5-BBB882222001}"/>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smtClean="0"/>
              <a:t>Specifications</a:t>
            </a:r>
            <a:r>
              <a:rPr lang="sv-SE" dirty="0" smtClean="0"/>
              <a:t> </a:t>
            </a:r>
            <a:endParaRPr lang="en-GB" dirty="0"/>
          </a:p>
        </p:txBody>
      </p:sp>
      <p:pic>
        <p:nvPicPr>
          <p:cNvPr id="22" name="Bildobjekt 1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351414" y="4822146"/>
            <a:ext cx="1485856" cy="1114391"/>
          </a:xfrm>
          <a:prstGeom prst="rect">
            <a:avLst/>
          </a:prstGeom>
          <a:ln>
            <a:solidFill>
              <a:srgbClr val="254E7C"/>
            </a:solidFill>
          </a:ln>
        </p:spPr>
      </p:pic>
      <p:pic>
        <p:nvPicPr>
          <p:cNvPr id="25" name="Picture 24"/>
          <p:cNvPicPr>
            <a:picLocks noChangeAspect="1"/>
          </p:cNvPicPr>
          <p:nvPr/>
        </p:nvPicPr>
        <p:blipFill>
          <a:blip r:embed="rId3"/>
          <a:stretch>
            <a:fillRect/>
          </a:stretch>
        </p:blipFill>
        <p:spPr>
          <a:xfrm>
            <a:off x="350169" y="1490555"/>
            <a:ext cx="3417700" cy="1620000"/>
          </a:xfrm>
          <a:prstGeom prst="rect">
            <a:avLst/>
          </a:prstGeom>
        </p:spPr>
      </p:pic>
      <p:pic>
        <p:nvPicPr>
          <p:cNvPr id="29" name="Picture 28"/>
          <p:cNvPicPr>
            <a:picLocks noChangeAspect="1"/>
          </p:cNvPicPr>
          <p:nvPr/>
        </p:nvPicPr>
        <p:blipFill>
          <a:blip r:embed="rId4"/>
          <a:stretch>
            <a:fillRect/>
          </a:stretch>
        </p:blipFill>
        <p:spPr>
          <a:xfrm>
            <a:off x="8275870" y="1572354"/>
            <a:ext cx="3644460" cy="1940200"/>
          </a:xfrm>
          <a:prstGeom prst="rect">
            <a:avLst/>
          </a:prstGeom>
        </p:spPr>
      </p:pic>
      <p:pic>
        <p:nvPicPr>
          <p:cNvPr id="3" name="Picture 2"/>
          <p:cNvPicPr>
            <a:picLocks noChangeAspect="1"/>
          </p:cNvPicPr>
          <p:nvPr/>
        </p:nvPicPr>
        <p:blipFill rotWithShape="1">
          <a:blip r:embed="rId5" cstate="hqprint">
            <a:extLst>
              <a:ext uri="{28A0092B-C50C-407E-A947-70E740481C1C}">
                <a14:useLocalDpi xmlns:a14="http://schemas.microsoft.com/office/drawing/2010/main" val="0"/>
              </a:ext>
            </a:extLst>
          </a:blip>
          <a:srcRect l="14234" t="11339" r="39172" b="7307"/>
          <a:stretch/>
        </p:blipFill>
        <p:spPr>
          <a:xfrm>
            <a:off x="4387149" y="4147254"/>
            <a:ext cx="1808242" cy="2367885"/>
          </a:xfrm>
          <a:prstGeom prst="rect">
            <a:avLst/>
          </a:prstGeom>
        </p:spPr>
      </p:pic>
      <p:pic>
        <p:nvPicPr>
          <p:cNvPr id="18" name="Picture 1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289600" y="6247518"/>
            <a:ext cx="739923" cy="536400"/>
          </a:xfrm>
          <a:prstGeom prst="rect">
            <a:avLst/>
          </a:prstGeom>
        </p:spPr>
      </p:pic>
    </p:spTree>
    <p:extLst>
      <p:ext uri="{BB962C8B-B14F-4D97-AF65-F5344CB8AC3E}">
        <p14:creationId xmlns:p14="http://schemas.microsoft.com/office/powerpoint/2010/main" val="2582525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3">
            <a:extLst>
              <a:ext uri="{FF2B5EF4-FFF2-40B4-BE49-F238E27FC236}">
                <a16:creationId xmlns:a16="http://schemas.microsoft.com/office/drawing/2014/main" id="{1E89CD43-FF80-3593-7026-BDF338BBFF94}"/>
              </a:ext>
            </a:extLst>
          </p:cNvPr>
          <p:cNvSpPr txBox="1"/>
          <p:nvPr/>
        </p:nvSpPr>
        <p:spPr>
          <a:xfrm>
            <a:off x="4196999" y="1487362"/>
            <a:ext cx="3798000" cy="5047728"/>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171450" indent="-171450">
              <a:buFont typeface="Arial" panose="020B0604020202020204" pitchFamily="34" charset="0"/>
              <a:buChar char="•"/>
            </a:pPr>
            <a:r>
              <a:rPr lang="en-US" sz="1200" dirty="0" smtClean="0"/>
              <a:t>The transfer of information between the system and the laboratory worked well. </a:t>
            </a:r>
          </a:p>
          <a:p>
            <a:pPr marL="171450" indent="-171450">
              <a:buFont typeface="Arial" panose="020B0604020202020204" pitchFamily="34" charset="0"/>
              <a:buChar char="•"/>
            </a:pPr>
            <a:r>
              <a:rPr lang="en-US" sz="1200" dirty="0" smtClean="0"/>
              <a:t>The cooling of the system was sufficient. The high humidity caused some initial condensation which was solved by changing the AC </a:t>
            </a:r>
            <a:r>
              <a:rPr lang="en-US" sz="1200" smtClean="0"/>
              <a:t>air </a:t>
            </a:r>
            <a:r>
              <a:rPr lang="en-US" sz="1200" smtClean="0"/>
              <a:t>circulation.</a:t>
            </a:r>
            <a:endParaRPr lang="en-US" sz="1200" dirty="0" smtClean="0"/>
          </a:p>
          <a:p>
            <a:pPr marL="171450" indent="-171450">
              <a:buFont typeface="Arial" panose="020B0604020202020204" pitchFamily="34" charset="0"/>
              <a:buChar char="•"/>
            </a:pPr>
            <a:r>
              <a:rPr lang="en-US" sz="1200" dirty="0" smtClean="0"/>
              <a:t>The space in the pod  is limited and could easily get crowded. This can be solved by moving the sample inlet out of the pod. This will also facilitate the handling of the SCUBA bottles.</a:t>
            </a:r>
          </a:p>
          <a:p>
            <a:pPr marL="171450" indent="-171450">
              <a:buFont typeface="Arial" panose="020B0604020202020204" pitchFamily="34" charset="0"/>
              <a:buChar char="•"/>
            </a:pPr>
            <a:r>
              <a:rPr lang="en-US" sz="1200" dirty="0" smtClean="0"/>
              <a:t>The stable xenon used for calibration checks leaked out during shipment, routines for checking the system before shipment should be updated.</a:t>
            </a:r>
          </a:p>
          <a:p>
            <a:pPr marL="171450" indent="-171450">
              <a:buFont typeface="Arial" panose="020B0604020202020204" pitchFamily="34" charset="0"/>
              <a:buChar char="•"/>
            </a:pPr>
            <a:r>
              <a:rPr lang="en-US" sz="1200" dirty="0" smtClean="0"/>
              <a:t>No good storage of the full SCUBA bottles in the RN laboratory, this might be a problem for larger exercises with more samples. </a:t>
            </a:r>
          </a:p>
          <a:p>
            <a:pPr marL="171450" indent="-171450">
              <a:buFont typeface="Arial" panose="020B0604020202020204" pitchFamily="34" charset="0"/>
              <a:buChar char="•"/>
            </a:pPr>
            <a:r>
              <a:rPr lang="en-US" sz="1200" dirty="0" smtClean="0"/>
              <a:t>Air samples at the </a:t>
            </a:r>
            <a:r>
              <a:rPr lang="en-US" sz="1200" dirty="0" err="1" smtClean="0"/>
              <a:t>BoO</a:t>
            </a:r>
            <a:r>
              <a:rPr lang="en-US" sz="1200" dirty="0" smtClean="0"/>
              <a:t> operation can not be collected directly with the system with the current lab control software and GIMO.</a:t>
            </a:r>
          </a:p>
          <a:p>
            <a:endParaRPr lang="en-GB" sz="1200" noProof="0" dirty="0" smtClean="0"/>
          </a:p>
          <a:p>
            <a:endParaRPr lang="en-GB" sz="1200" noProof="0" dirty="0" smtClean="0"/>
          </a:p>
        </p:txBody>
      </p:sp>
      <p:pic>
        <p:nvPicPr>
          <p:cNvPr id="28" name="Picture 27"/>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388517" y="5190612"/>
            <a:ext cx="591674" cy="485367"/>
          </a:xfrm>
          <a:prstGeom prst="rect">
            <a:avLst/>
          </a:prstGeom>
        </p:spPr>
      </p:pic>
      <p:sp>
        <p:nvSpPr>
          <p:cNvPr id="21" name="TextBox 3">
            <a:extLst>
              <a:ext uri="{FF2B5EF4-FFF2-40B4-BE49-F238E27FC236}">
                <a16:creationId xmlns:a16="http://schemas.microsoft.com/office/drawing/2014/main" id="{E5B67DD5-AF62-4996-BFC8-D0709EAAF04C}"/>
              </a:ext>
            </a:extLst>
          </p:cNvPr>
          <p:cNvSpPr txBox="1"/>
          <p:nvPr/>
        </p:nvSpPr>
        <p:spPr>
          <a:xfrm>
            <a:off x="8252072"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smtClean="0"/>
          </a:p>
          <a:p>
            <a:endParaRPr lang="en-GB" sz="1200" noProof="0" dirty="0"/>
          </a:p>
          <a:p>
            <a:pPr marL="171450" indent="-171450">
              <a:buFont typeface="Arial" panose="020B0604020202020204" pitchFamily="34" charset="0"/>
              <a:buChar char="•"/>
            </a:pPr>
            <a:r>
              <a:rPr lang="en-US" sz="1200" dirty="0" smtClean="0"/>
              <a:t>Integrate RFID in all equipment, e.g. samplers and compressors</a:t>
            </a:r>
            <a:r>
              <a:rPr lang="sv-SE" sz="1200" dirty="0" smtClean="0"/>
              <a:t>, to </a:t>
            </a:r>
            <a:r>
              <a:rPr lang="en-US" sz="1200" dirty="0" smtClean="0"/>
              <a:t>ensure a fully automated chain of custody.</a:t>
            </a:r>
            <a:endParaRPr lang="sv-SE" sz="1200" dirty="0" smtClean="0"/>
          </a:p>
          <a:p>
            <a:pPr marL="171450" indent="-171450">
              <a:buFont typeface="Arial" panose="020B0604020202020204" pitchFamily="34" charset="0"/>
              <a:buChar char="•"/>
            </a:pPr>
            <a:r>
              <a:rPr lang="en-US" sz="1200" dirty="0" smtClean="0"/>
              <a:t>Incorporate the atmospheric sampling functionality of the SAUNA system with GIMO software and mission planning.</a:t>
            </a:r>
          </a:p>
          <a:p>
            <a:pPr marL="171450" indent="-171450">
              <a:buFont typeface="Arial" panose="020B0604020202020204" pitchFamily="34" charset="0"/>
              <a:buChar char="•"/>
            </a:pPr>
            <a:r>
              <a:rPr lang="en-US" sz="1200" dirty="0" smtClean="0"/>
              <a:t>The RFID reader in the field tablets had functionality problems during Bue24, One solution could be to </a:t>
            </a:r>
            <a:r>
              <a:rPr lang="en-US" sz="1200" smtClean="0"/>
              <a:t>use external </a:t>
            </a:r>
            <a:r>
              <a:rPr lang="en-US" sz="1200" dirty="0" smtClean="0"/>
              <a:t>RFID readers.</a:t>
            </a:r>
          </a:p>
          <a:p>
            <a:pPr marL="171450" indent="-171450">
              <a:buFont typeface="Arial" panose="020B0604020202020204" pitchFamily="34" charset="0"/>
              <a:buChar char="•"/>
            </a:pPr>
            <a:r>
              <a:rPr lang="en-US" sz="1200" dirty="0" smtClean="0"/>
              <a:t>The methodology on how to the use the system and understanding the results can further be developed and trained on. </a:t>
            </a:r>
          </a:p>
          <a:p>
            <a:pPr marL="171450" indent="-171450">
              <a:buFont typeface="Arial" panose="020B0604020202020204" pitchFamily="34" charset="0"/>
              <a:buChar char="•"/>
            </a:pPr>
            <a:r>
              <a:rPr lang="en-US" sz="1200" dirty="0" smtClean="0"/>
              <a:t>The sample flow in the laboratory could benefit from moving out the sample holder from the pod and adding a gas sample storage.</a:t>
            </a:r>
            <a:endParaRPr lang="en-US" sz="1200" dirty="0"/>
          </a:p>
        </p:txBody>
      </p:sp>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GB" sz="1600" b="1" dirty="0">
                <a:solidFill>
                  <a:schemeClr val="bg1"/>
                </a:solidFill>
                <a:latin typeface="Arial" panose="020B0604020202020204" pitchFamily="34" charset="0"/>
                <a:cs typeface="Arial" panose="020B0604020202020204" pitchFamily="34" charset="0"/>
              </a:rPr>
              <a:t>Noble gas measurements in an OSI, lessons learned from field measurements and </a:t>
            </a:r>
            <a:r>
              <a:rPr lang="en-GB" sz="1600" b="1" dirty="0" smtClean="0">
                <a:solidFill>
                  <a:schemeClr val="bg1"/>
                </a:solidFill>
                <a:latin typeface="Arial" panose="020B0604020202020204" pitchFamily="34" charset="0"/>
                <a:cs typeface="Arial" panose="020B0604020202020204" pitchFamily="34" charset="0"/>
              </a:rPr>
              <a:t>BuE24</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id="{E90810EB-C9FE-C1F2-4CE1-32C95CB36FE8}"/>
              </a:ext>
            </a:extLst>
          </p:cNvPr>
          <p:cNvSpPr txBox="1"/>
          <p:nvPr/>
        </p:nvSpPr>
        <p:spPr>
          <a:xfrm>
            <a:off x="160019" y="3203350"/>
            <a:ext cx="3798000" cy="323759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171450" indent="-171450">
              <a:buFont typeface="Arial" panose="020B0604020202020204" pitchFamily="34" charset="0"/>
              <a:buChar char="•"/>
            </a:pPr>
            <a:r>
              <a:rPr lang="en-US" sz="1200" dirty="0" smtClean="0"/>
              <a:t>Soil gas was collected and then pressurized in the  the inspection area, usually during night.</a:t>
            </a:r>
          </a:p>
          <a:p>
            <a:pPr marL="171450" indent="-171450">
              <a:buFont typeface="Arial" panose="020B0604020202020204" pitchFamily="34" charset="0"/>
              <a:buChar char="•"/>
            </a:pPr>
            <a:r>
              <a:rPr lang="en-US" sz="1200" dirty="0" smtClean="0"/>
              <a:t>The pressurized samples were taken back to the </a:t>
            </a:r>
            <a:r>
              <a:rPr lang="en-US" sz="1200" dirty="0" err="1" smtClean="0"/>
              <a:t>BoO</a:t>
            </a:r>
            <a:r>
              <a:rPr lang="en-US" sz="1200" dirty="0" smtClean="0"/>
              <a:t> for analysis.</a:t>
            </a:r>
          </a:p>
          <a:p>
            <a:pPr marL="171450" indent="-171450">
              <a:buFont typeface="Arial" panose="020B0604020202020204" pitchFamily="34" charset="0"/>
              <a:buChar char="•"/>
            </a:pPr>
            <a:r>
              <a:rPr lang="en-US" sz="1200" dirty="0" smtClean="0"/>
              <a:t>RFID tags on the SCUBA bottles were checked with the field tablets to ensure the chain of custody.</a:t>
            </a:r>
          </a:p>
          <a:p>
            <a:pPr marL="171450" indent="-171450">
              <a:buFont typeface="Arial" panose="020B0604020202020204" pitchFamily="34" charset="0"/>
              <a:buChar char="•"/>
            </a:pPr>
            <a:r>
              <a:rPr lang="en-US" sz="1200" dirty="0" smtClean="0"/>
              <a:t>The new inlet with six positions were sufficient for the scope of the exercise.</a:t>
            </a:r>
          </a:p>
          <a:p>
            <a:pPr marL="171450" indent="-171450">
              <a:buFont typeface="Arial" panose="020B0604020202020204" pitchFamily="34" charset="0"/>
              <a:buChar char="•"/>
            </a:pPr>
            <a:r>
              <a:rPr lang="en-US" sz="1200" dirty="0" smtClean="0"/>
              <a:t>The sample information was processed in the inspector data flow and transferred to the SAUNA Field system.</a:t>
            </a:r>
          </a:p>
          <a:p>
            <a:pPr marL="171450" indent="-171450">
              <a:buFont typeface="Arial" panose="020B0604020202020204" pitchFamily="34" charset="0"/>
              <a:buChar char="•"/>
            </a:pPr>
            <a:r>
              <a:rPr lang="en-US" sz="1200" dirty="0" smtClean="0"/>
              <a:t>After analysis the spectra were transferred back to the RN Lab control software for analysis and reporting. </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endParaRPr lang="en-US" sz="1200" dirty="0" smtClean="0"/>
          </a:p>
          <a:p>
            <a:r>
              <a:rPr lang="en-US" sz="1200" dirty="0" smtClean="0"/>
              <a:t> </a:t>
            </a:r>
            <a:endParaRPr lang="en-US" sz="1200" dirty="0"/>
          </a:p>
        </p:txBody>
      </p:sp>
      <p:sp>
        <p:nvSpPr>
          <p:cNvPr id="14" name="Title 1">
            <a:extLst>
              <a:ext uri="{FF2B5EF4-FFF2-40B4-BE49-F238E27FC236}">
                <a16:creationId xmlns:a16="http://schemas.microsoft.com/office/drawing/2014/main" id="{493369F5-AFB4-AD74-119E-526F3D69E606}"/>
              </a:ext>
            </a:extLst>
          </p:cNvPr>
          <p:cNvSpPr txBox="1">
            <a:spLocks/>
          </p:cNvSpPr>
          <p:nvPr/>
        </p:nvSpPr>
        <p:spPr>
          <a:xfrm>
            <a:off x="11490959" y="868536"/>
            <a:ext cx="701041" cy="396586"/>
          </a:xfrm>
          <a:prstGeom prst="rect">
            <a:avLst/>
          </a:prstGeom>
        </p:spPr>
        <p:txBody>
          <a:bodyPr lIns="0" tIns="0" rIns="0" bIns="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smtClean="0">
                <a:solidFill>
                  <a:srgbClr val="1B3B65"/>
                </a:solidFill>
                <a:latin typeface="Arial" panose="020B0604020202020204" pitchFamily="34" charset="0"/>
                <a:cs typeface="Arial" panose="020B0604020202020204" pitchFamily="34" charset="0"/>
              </a:rPr>
              <a:t>P3.3-629</a:t>
            </a:r>
          </a:p>
          <a:p>
            <a:endParaRPr lang="en-GB" sz="2800" b="1" noProof="0" dirty="0">
              <a:solidFill>
                <a:srgbClr val="1B3B65"/>
              </a:solidFill>
              <a:latin typeface="Arial" panose="020B0604020202020204" pitchFamily="34" charset="0"/>
              <a:cs typeface="Arial" panose="020B0604020202020204" pitchFamily="34" charset="0"/>
            </a:endParaRPr>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Mattias Aldener, Tomas Fritioff, Henrik Olsson and Klas Elmgren </a:t>
            </a:r>
          </a:p>
        </p:txBody>
      </p:sp>
      <p:sp>
        <p:nvSpPr>
          <p:cNvPr id="16" name="TextBox 3">
            <a:extLst>
              <a:ext uri="{FF2B5EF4-FFF2-40B4-BE49-F238E27FC236}">
                <a16:creationId xmlns:a16="http://schemas.microsoft.com/office/drawing/2014/main" id="{D44A0D56-4CCC-CD44-4432-02AE7D654D6B}"/>
              </a:ext>
            </a:extLst>
          </p:cNvPr>
          <p:cNvSpPr txBox="1"/>
          <p:nvPr/>
        </p:nvSpPr>
        <p:spPr>
          <a:xfrm>
            <a:off x="187156" y="6440942"/>
            <a:ext cx="3798000"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dirty="0">
                <a:solidFill>
                  <a:schemeClr val="bg1">
                    <a:lumMod val="65000"/>
                  </a:schemeClr>
                </a:solidFill>
              </a:rPr>
              <a:t>SAUNA Field - A sensitive system for analysis of radioxenon in soil gas samples https://</a:t>
            </a:r>
            <a:r>
              <a:rPr lang="en-GB" sz="800" dirty="0" smtClean="0">
                <a:solidFill>
                  <a:schemeClr val="bg1">
                    <a:lumMod val="65000"/>
                  </a:schemeClr>
                </a:solidFill>
              </a:rPr>
              <a:t>doi.org/10.1016/j.jenvrad.2021.106761</a:t>
            </a:r>
            <a:endParaRPr lang="en-GB" sz="800" noProof="0" dirty="0">
              <a:solidFill>
                <a:schemeClr val="bg1">
                  <a:lumMod val="65000"/>
                </a:schemeClr>
              </a:solidFill>
            </a:endParaRPr>
          </a:p>
        </p:txBody>
      </p:sp>
      <p:sp>
        <p:nvSpPr>
          <p:cNvPr id="19" name="Rechteck 18">
            <a:extLst>
              <a:ext uri="{FF2B5EF4-FFF2-40B4-BE49-F238E27FC236}">
                <a16:creationId xmlns:a16="http://schemas.microsoft.com/office/drawing/2014/main" id="{FA85A00B-E9A9-0FEB-865E-D426336C8668}"/>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smtClean="0"/>
              <a:t>Processing samples during BuE24</a:t>
            </a:r>
            <a:endParaRPr lang="en-GB" dirty="0"/>
          </a:p>
        </p:txBody>
      </p:sp>
      <p:sp>
        <p:nvSpPr>
          <p:cNvPr id="26" name="TextBox 3">
            <a:extLst>
              <a:ext uri="{FF2B5EF4-FFF2-40B4-BE49-F238E27FC236}">
                <a16:creationId xmlns:a16="http://schemas.microsoft.com/office/drawing/2014/main" id="{79016AB2-B6CD-8ED7-A756-5A1288745A4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smtClean="0"/>
              <a:t>Lessons learned from operation</a:t>
            </a:r>
            <a:endParaRPr lang="en-US" dirty="0"/>
          </a:p>
        </p:txBody>
      </p:sp>
      <p:sp>
        <p:nvSpPr>
          <p:cNvPr id="27" name="TextBox 3">
            <a:extLst>
              <a:ext uri="{FF2B5EF4-FFF2-40B4-BE49-F238E27FC236}">
                <a16:creationId xmlns:a16="http://schemas.microsoft.com/office/drawing/2014/main" id="{35C23D38-1D02-FA1F-40B5-BBB882222001}"/>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smtClean="0"/>
              <a:t>Future improvements</a:t>
            </a:r>
            <a:r>
              <a:rPr lang="sv-SE" dirty="0" smtClean="0"/>
              <a:t> </a:t>
            </a:r>
            <a:endParaRPr lang="en-GB" dirty="0"/>
          </a:p>
        </p:txBody>
      </p:sp>
      <p:pic>
        <p:nvPicPr>
          <p:cNvPr id="18" name="Bildobjekt 1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76110" y="5190612"/>
            <a:ext cx="1939594" cy="1578633"/>
          </a:xfrm>
          <a:prstGeom prst="rect">
            <a:avLst/>
          </a:prstGeom>
          <a:ln>
            <a:solidFill>
              <a:srgbClr val="254E7C"/>
            </a:solidFill>
          </a:ln>
        </p:spPr>
      </p:pic>
      <p:pic>
        <p:nvPicPr>
          <p:cNvPr id="22" name="Bildobjekt 1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760933" y="5851583"/>
            <a:ext cx="1243114" cy="932335"/>
          </a:xfrm>
          <a:prstGeom prst="rect">
            <a:avLst/>
          </a:prstGeom>
          <a:ln>
            <a:solidFill>
              <a:srgbClr val="254E7C"/>
            </a:solidFill>
          </a:ln>
        </p:spPr>
      </p:pic>
      <p:pic>
        <p:nvPicPr>
          <p:cNvPr id="5" name="Picture 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06456" y="1487362"/>
            <a:ext cx="2158427" cy="1618820"/>
          </a:xfrm>
          <a:prstGeom prst="rect">
            <a:avLst/>
          </a:prstGeom>
        </p:spPr>
      </p:pic>
      <p:pic>
        <p:nvPicPr>
          <p:cNvPr id="3" name="Picture 2"/>
          <p:cNvPicPr>
            <a:picLocks noChangeAspect="1"/>
          </p:cNvPicPr>
          <p:nvPr/>
        </p:nvPicPr>
        <p:blipFill rotWithShape="1">
          <a:blip r:embed="rId7" cstate="hqprint">
            <a:extLst>
              <a:ext uri="{28A0092B-C50C-407E-A947-70E740481C1C}">
                <a14:useLocalDpi xmlns:a14="http://schemas.microsoft.com/office/drawing/2010/main" val="0"/>
              </a:ext>
            </a:extLst>
          </a:blip>
          <a:srcRect l="5405" t="18489" r="11622" b="8838"/>
          <a:stretch/>
        </p:blipFill>
        <p:spPr>
          <a:xfrm>
            <a:off x="7057328" y="5163911"/>
            <a:ext cx="937671" cy="615952"/>
          </a:xfrm>
          <a:prstGeom prst="rect">
            <a:avLst/>
          </a:prstGeom>
        </p:spPr>
      </p:pic>
      <p:pic>
        <p:nvPicPr>
          <p:cNvPr id="23" name="Bildobjekt 11"/>
          <p:cNvPicPr/>
          <p:nvPr/>
        </p:nvPicPr>
        <p:blipFill rotWithShape="1">
          <a:blip r:embed="rId8"/>
          <a:srcRect l="2" t="1375" r="-880" b="2284"/>
          <a:stretch/>
        </p:blipFill>
        <p:spPr bwMode="auto">
          <a:xfrm>
            <a:off x="8252071" y="1565447"/>
            <a:ext cx="3678377" cy="1473587"/>
          </a:xfrm>
          <a:prstGeom prst="rect">
            <a:avLst/>
          </a:prstGeom>
          <a:ln>
            <a:solidFill>
              <a:srgbClr val="254E7C"/>
            </a:solidFill>
          </a:ln>
          <a:extLst>
            <a:ext uri="{53640926-AAD7-44D8-BBD7-CCE9431645EC}">
              <a14:shadowObscured xmlns:a14="http://schemas.microsoft.com/office/drawing/2010/main"/>
            </a:ext>
          </a:extLst>
        </p:spPr>
      </p:pic>
      <p:pic>
        <p:nvPicPr>
          <p:cNvPr id="25" name="Picture 24"/>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1289600" y="6247518"/>
            <a:ext cx="739923" cy="536400"/>
          </a:xfrm>
          <a:prstGeom prst="rect">
            <a:avLst/>
          </a:prstGeom>
        </p:spPr>
      </p:pic>
    </p:spTree>
    <p:extLst>
      <p:ext uri="{BB962C8B-B14F-4D97-AF65-F5344CB8AC3E}">
        <p14:creationId xmlns:p14="http://schemas.microsoft.com/office/powerpoint/2010/main" val="253908876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w CTBT Logo_250609" id="{AF3DD76B-D390-40F3-B436-E9592B882728}" vid="{5D422207-CF25-4227-9F32-1BAAF4FCD7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SnT2025_E-Poster Template_CLEAN_250609</Template>
  <TotalTime>541</TotalTime>
  <Words>1555</Words>
  <Application>Microsoft Office PowerPoint</Application>
  <PresentationFormat>Widescreen</PresentationFormat>
  <Paragraphs>119</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Aptos</vt:lpstr>
      <vt:lpstr>Aptos Display</vt:lpstr>
      <vt:lpstr>Arial</vt:lpstr>
      <vt:lpstr>Calibri</vt:lpstr>
      <vt:lpstr>Office</vt:lpstr>
      <vt:lpstr>PowerPoint Presentation</vt:lpstr>
      <vt:lpstr>PowerPoint Presentation</vt:lpstr>
      <vt:lpstr>PowerPoint Presentation</vt:lpstr>
      <vt:lpstr>PowerPoint Presentation</vt:lpstr>
    </vt:vector>
  </TitlesOfParts>
  <Company>FOI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Mattias Aldener</dc:creator>
  <cp:lastModifiedBy>Mattias Aldener</cp:lastModifiedBy>
  <cp:revision>47</cp:revision>
  <dcterms:created xsi:type="dcterms:W3CDTF">2025-06-18T06:03:29Z</dcterms:created>
  <dcterms:modified xsi:type="dcterms:W3CDTF">2025-08-30T09:18:58Z</dcterms:modified>
</cp:coreProperties>
</file>