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58" r:id="rId5"/>
    <p:sldId id="262"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61"/>
            <p14:sldId id="258"/>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70" d="100"/>
          <a:sy n="70"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de-AT"/>
          </a:p>
        </p:txBody>
      </p:sp>
      <p:sp>
        <p:nvSpPr>
          <p:cNvPr id="3" name="Untertitel 2">
            <a:extLst>
              <a:ext uri="{FF2B5EF4-FFF2-40B4-BE49-F238E27FC236}">
                <a16:creationId xmlns:a16="http://schemas.microsoft.com/office/drawing/2014/main" xmlns=""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de-AT"/>
          </a:p>
        </p:txBody>
      </p:sp>
      <p:sp>
        <p:nvSpPr>
          <p:cNvPr id="4" name="Datumsplatzhalter 3">
            <a:extLst>
              <a:ext uri="{FF2B5EF4-FFF2-40B4-BE49-F238E27FC236}">
                <a16:creationId xmlns:a16="http://schemas.microsoft.com/office/drawing/2014/main" xmlns="" id="{E93492FB-9762-1EA3-8568-54377AB86A31}"/>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B3901AC1-1973-C97E-1C32-B35C6E179D17}"/>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BBE62C-B8DA-21FE-3717-7E3AE1352C7E}"/>
              </a:ext>
            </a:extLst>
          </p:cNvPr>
          <p:cNvSpPr>
            <a:spLocks noGrp="1"/>
          </p:cNvSpPr>
          <p:nvPr>
            <p:ph type="title"/>
          </p:nvPr>
        </p:nvSpPr>
        <p:spPr/>
        <p:txBody>
          <a:bodyPr/>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xmlns="" id="{0ED8C027-1CCC-AAB3-EB2B-8DBFA63D17BC}"/>
              </a:ext>
            </a:extLst>
          </p:cNvPr>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44ED7451-563E-EEFA-F37F-1177A422062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C701441-382B-C63A-FF99-28B8A68123D2}"/>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D13415FA-D683-0C86-28DD-9D7E28548DE9}"/>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de-AT"/>
          </a:p>
        </p:txBody>
      </p:sp>
      <p:sp>
        <p:nvSpPr>
          <p:cNvPr id="3" name="Vertikaler Textplatzhalter 2">
            <a:extLst>
              <a:ext uri="{FF2B5EF4-FFF2-40B4-BE49-F238E27FC236}">
                <a16:creationId xmlns:a16="http://schemas.microsoft.com/office/drawing/2014/main" xmlns="" id="{C02826CD-D775-59F4-BFA8-F5154111EB72}"/>
              </a:ext>
            </a:extLst>
          </p:cNvPr>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E58D66EB-FE3F-6B40-972C-8B5D57A0A14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39AF862-474C-293E-C9C5-EFE874F79FF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60D616-9150-8F3E-6FBE-F751E77CDF87}"/>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C735E4BF-FDCD-FFBB-4D0C-39E150D36AA4}"/>
              </a:ext>
            </a:extLst>
          </p:cNvPr>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Datumsplatzhalter 3">
            <a:extLst>
              <a:ext uri="{FF2B5EF4-FFF2-40B4-BE49-F238E27FC236}">
                <a16:creationId xmlns:a16="http://schemas.microsoft.com/office/drawing/2014/main" xmlns="" id="{2000F0AA-E80D-5BC8-F4D2-94A672D584D7}"/>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7CEA5BF-39A4-41D5-13C7-118532E8FFD1}"/>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de-AT"/>
          </a:p>
        </p:txBody>
      </p:sp>
      <p:sp>
        <p:nvSpPr>
          <p:cNvPr id="3" name="Textplatzhalter 2">
            <a:extLst>
              <a:ext uri="{FF2B5EF4-FFF2-40B4-BE49-F238E27FC236}">
                <a16:creationId xmlns:a16="http://schemas.microsoft.com/office/drawing/2014/main" xmlns=""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smtClean="0"/>
              <a:t>Modifiez les styles du texte du masque</a:t>
            </a:r>
          </a:p>
        </p:txBody>
      </p:sp>
      <p:sp>
        <p:nvSpPr>
          <p:cNvPr id="4" name="Datumsplatzhalter 3">
            <a:extLst>
              <a:ext uri="{FF2B5EF4-FFF2-40B4-BE49-F238E27FC236}">
                <a16:creationId xmlns:a16="http://schemas.microsoft.com/office/drawing/2014/main" xmlns="" id="{78699A2D-7445-8118-C132-359093F7ED16}"/>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EC5CDB-E094-3658-9593-29EFB7C03FF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8E70FB-4890-3F05-1356-B62F6837A189}"/>
              </a:ext>
            </a:extLst>
          </p:cNvPr>
          <p:cNvSpPr>
            <a:spLocks noGrp="1"/>
          </p:cNvSpPr>
          <p:nvPr>
            <p:ph type="title"/>
          </p:nvPr>
        </p:nvSpPr>
        <p:spPr/>
        <p:txBody>
          <a:body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A0FCA0F9-2597-1F3F-4FD3-CB739AFC322A}"/>
              </a:ext>
            </a:extLst>
          </p:cNvPr>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Inhaltsplatzhalter 3">
            <a:extLst>
              <a:ext uri="{FF2B5EF4-FFF2-40B4-BE49-F238E27FC236}">
                <a16:creationId xmlns:a16="http://schemas.microsoft.com/office/drawing/2014/main" xmlns="" id="{F4F59239-63FB-AAF0-E4BC-EEF28F509318}"/>
              </a:ext>
            </a:extLst>
          </p:cNvPr>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Datumsplatzhalter 4">
            <a:extLst>
              <a:ext uri="{FF2B5EF4-FFF2-40B4-BE49-F238E27FC236}">
                <a16:creationId xmlns:a16="http://schemas.microsoft.com/office/drawing/2014/main" xmlns="" id="{D1FCB0CA-F508-F112-C731-2E64CA7CAA78}"/>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xmlns=""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2322373-01F2-6BD5-ADBB-850485D323C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743586-6B9B-D0FE-9F5A-4611D157C260}"/>
              </a:ext>
            </a:extLst>
          </p:cNvPr>
          <p:cNvSpPr>
            <a:spLocks noGrp="1"/>
          </p:cNvSpPr>
          <p:nvPr>
            <p:ph type="title"/>
          </p:nvPr>
        </p:nvSpPr>
        <p:spPr>
          <a:xfrm>
            <a:off x="839788" y="365125"/>
            <a:ext cx="10515600" cy="1325563"/>
          </a:xfrm>
        </p:spPr>
        <p:txBody>
          <a:bodyPr/>
          <a:lstStyle/>
          <a:p>
            <a:r>
              <a:rPr lang="fr-FR" smtClean="0"/>
              <a:t>Modifiez le style du titre</a:t>
            </a:r>
            <a:endParaRPr lang="de-AT"/>
          </a:p>
        </p:txBody>
      </p:sp>
      <p:sp>
        <p:nvSpPr>
          <p:cNvPr id="3" name="Textplatzhalter 2">
            <a:extLst>
              <a:ext uri="{FF2B5EF4-FFF2-40B4-BE49-F238E27FC236}">
                <a16:creationId xmlns:a16="http://schemas.microsoft.com/office/drawing/2014/main" xmlns=""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Inhaltsplatzhalter 3">
            <a:extLst>
              <a:ext uri="{FF2B5EF4-FFF2-40B4-BE49-F238E27FC236}">
                <a16:creationId xmlns:a16="http://schemas.microsoft.com/office/drawing/2014/main" xmlns="" id="{C3226624-5BB7-475D-D61F-4A398C5E0D22}"/>
              </a:ext>
            </a:extLst>
          </p:cNvPr>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5" name="Textplatzhalter 4">
            <a:extLst>
              <a:ext uri="{FF2B5EF4-FFF2-40B4-BE49-F238E27FC236}">
                <a16:creationId xmlns:a16="http://schemas.microsoft.com/office/drawing/2014/main" xmlns=""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Inhaltsplatzhalter 5">
            <a:extLst>
              <a:ext uri="{FF2B5EF4-FFF2-40B4-BE49-F238E27FC236}">
                <a16:creationId xmlns:a16="http://schemas.microsoft.com/office/drawing/2014/main" xmlns="" id="{F790861B-D46E-0A07-8D8A-74C11A5C3135}"/>
              </a:ext>
            </a:extLst>
          </p:cNvPr>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7" name="Datumsplatzhalter 6">
            <a:extLst>
              <a:ext uri="{FF2B5EF4-FFF2-40B4-BE49-F238E27FC236}">
                <a16:creationId xmlns:a16="http://schemas.microsoft.com/office/drawing/2014/main" xmlns="" id="{A8319FD1-8EB5-7386-112B-2FC3DE28ED45}"/>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8" name="Fußzeilenplatzhalter 7">
            <a:extLst>
              <a:ext uri="{FF2B5EF4-FFF2-40B4-BE49-F238E27FC236}">
                <a16:creationId xmlns:a16="http://schemas.microsoft.com/office/drawing/2014/main" xmlns=""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8A09802C-D5EA-2E6E-1A09-CC414C3B971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DA458B-16E3-B6D6-6430-3033C0EF15D8}"/>
              </a:ext>
            </a:extLst>
          </p:cNvPr>
          <p:cNvSpPr>
            <a:spLocks noGrp="1"/>
          </p:cNvSpPr>
          <p:nvPr>
            <p:ph type="title"/>
          </p:nvPr>
        </p:nvSpPr>
        <p:spPr/>
        <p:txBody>
          <a:bodyPr/>
          <a:lstStyle/>
          <a:p>
            <a:r>
              <a:rPr lang="fr-FR" smtClean="0"/>
              <a:t>Modifiez le style du titre</a:t>
            </a:r>
            <a:endParaRPr lang="de-AT"/>
          </a:p>
        </p:txBody>
      </p:sp>
      <p:sp>
        <p:nvSpPr>
          <p:cNvPr id="3" name="Datumsplatzhalter 2">
            <a:extLst>
              <a:ext uri="{FF2B5EF4-FFF2-40B4-BE49-F238E27FC236}">
                <a16:creationId xmlns:a16="http://schemas.microsoft.com/office/drawing/2014/main" xmlns="" id="{A013D3E3-66AA-1102-13EE-F026ED13ECFE}"/>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4" name="Fußzeilenplatzhalter 3">
            <a:extLst>
              <a:ext uri="{FF2B5EF4-FFF2-40B4-BE49-F238E27FC236}">
                <a16:creationId xmlns:a16="http://schemas.microsoft.com/office/drawing/2014/main" xmlns=""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EDB5F4C2-0D9C-0052-6D88-CB9B63790C3F}"/>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82213A4-E48F-6AEA-05B4-E0C148224B3C}"/>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3" name="Fußzeilenplatzhalter 2">
            <a:extLst>
              <a:ext uri="{FF2B5EF4-FFF2-40B4-BE49-F238E27FC236}">
                <a16:creationId xmlns:a16="http://schemas.microsoft.com/office/drawing/2014/main" xmlns=""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41AFAD21-3D79-CCC2-6406-21755C3FAFB0}"/>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Inhaltsplatzhalter 2">
            <a:extLst>
              <a:ext uri="{FF2B5EF4-FFF2-40B4-BE49-F238E27FC236}">
                <a16:creationId xmlns:a16="http://schemas.microsoft.com/office/drawing/2014/main" xmlns=""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AT"/>
          </a:p>
        </p:txBody>
      </p:sp>
      <p:sp>
        <p:nvSpPr>
          <p:cNvPr id="4" name="Textplatzhalter 3">
            <a:extLst>
              <a:ext uri="{FF2B5EF4-FFF2-40B4-BE49-F238E27FC236}">
                <a16:creationId xmlns:a16="http://schemas.microsoft.com/office/drawing/2014/main" xmlns=""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umsplatzhalter 4">
            <a:extLst>
              <a:ext uri="{FF2B5EF4-FFF2-40B4-BE49-F238E27FC236}">
                <a16:creationId xmlns:a16="http://schemas.microsoft.com/office/drawing/2014/main" xmlns="" id="{4386FCC9-2D9B-0132-AE91-07809B3194E9}"/>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xmlns=""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1F5CEDF7-0B6B-15B2-A4AC-D04D5E1BF626}"/>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de-AT"/>
          </a:p>
        </p:txBody>
      </p:sp>
      <p:sp>
        <p:nvSpPr>
          <p:cNvPr id="3" name="Bildplatzhalter 2">
            <a:extLst>
              <a:ext uri="{FF2B5EF4-FFF2-40B4-BE49-F238E27FC236}">
                <a16:creationId xmlns:a16="http://schemas.microsoft.com/office/drawing/2014/main" xmlns=""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AT"/>
          </a:p>
        </p:txBody>
      </p:sp>
      <p:sp>
        <p:nvSpPr>
          <p:cNvPr id="4" name="Textplatzhalter 3">
            <a:extLst>
              <a:ext uri="{FF2B5EF4-FFF2-40B4-BE49-F238E27FC236}">
                <a16:creationId xmlns:a16="http://schemas.microsoft.com/office/drawing/2014/main" xmlns=""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umsplatzhalter 4">
            <a:extLst>
              <a:ext uri="{FF2B5EF4-FFF2-40B4-BE49-F238E27FC236}">
                <a16:creationId xmlns:a16="http://schemas.microsoft.com/office/drawing/2014/main" xmlns="" id="{4F38B14E-FA25-0A84-3CD5-4796AEE040A4}"/>
              </a:ext>
            </a:extLst>
          </p:cNvPr>
          <p:cNvSpPr>
            <a:spLocks noGrp="1"/>
          </p:cNvSpPr>
          <p:nvPr>
            <p:ph type="dt" sz="half" idx="10"/>
          </p:nvPr>
        </p:nvSpPr>
        <p:spPr/>
        <p:txBody>
          <a:bodyPr/>
          <a:lstStyle/>
          <a:p>
            <a:fld id="{4D204A99-DD2E-46A5-9E4A-9E0EB615E918}" type="datetimeFigureOut">
              <a:rPr lang="de-AT" smtClean="0"/>
              <a:t>29.08.2025</a:t>
            </a:fld>
            <a:endParaRPr lang="de-AT"/>
          </a:p>
        </p:txBody>
      </p:sp>
      <p:sp>
        <p:nvSpPr>
          <p:cNvPr id="6" name="Fußzeilenplatzhalter 5">
            <a:extLst>
              <a:ext uri="{FF2B5EF4-FFF2-40B4-BE49-F238E27FC236}">
                <a16:creationId xmlns:a16="http://schemas.microsoft.com/office/drawing/2014/main" xmlns=""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230BD201-E90E-75BE-7C53-6212036108DC}"/>
              </a:ext>
            </a:extLst>
          </p:cNvPr>
          <p:cNvSpPr>
            <a:spLocks noGrp="1"/>
          </p:cNvSpPr>
          <p:nvPr>
            <p:ph type="sldNum" sz="quarter" idx="12"/>
          </p:nvPr>
        </p:nvSpPr>
        <p:spPr/>
        <p:txBody>
          <a:bodyPr/>
          <a:lstStyle/>
          <a:p>
            <a:fld id="{4CDDCD3A-A287-4809-A4A9-44E456689E5A}" type="slidenum">
              <a:rPr lang="de-AT" smtClean="0"/>
              <a:t>‹N°›</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29.08.2025</a:t>
            </a:fld>
            <a:endParaRPr lang="de-AT"/>
          </a:p>
        </p:txBody>
      </p:sp>
      <p:sp>
        <p:nvSpPr>
          <p:cNvPr id="5" name="Fußzeilenplatzhalter 4">
            <a:extLst>
              <a:ext uri="{FF2B5EF4-FFF2-40B4-BE49-F238E27FC236}">
                <a16:creationId xmlns:a16="http://schemas.microsoft.com/office/drawing/2014/main" xmlns=""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prmax.com/en/latest/"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xmlns=""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xmlns=""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dirty="0" smtClean="0">
                <a:solidFill>
                  <a:srgbClr val="1A3A64"/>
                </a:solidFill>
                <a:latin typeface="Arial" panose="020B0604020202020204" pitchFamily="34" charset="0"/>
                <a:cs typeface="Arial" panose="020B0604020202020204" pitchFamily="34" charset="0"/>
              </a:rPr>
              <a:t>The </a:t>
            </a:r>
            <a:r>
              <a:rPr lang="en-US" sz="2200" b="1" dirty="0">
                <a:solidFill>
                  <a:srgbClr val="1A3A64"/>
                </a:solidFill>
                <a:latin typeface="Arial" panose="020B0604020202020204" pitchFamily="34" charset="0"/>
                <a:cs typeface="Arial" panose="020B0604020202020204" pitchFamily="34" charset="0"/>
              </a:rPr>
              <a:t>open-source software </a:t>
            </a:r>
            <a:r>
              <a:rPr lang="en-US" sz="2200" b="1" dirty="0" err="1">
                <a:solidFill>
                  <a:srgbClr val="1A3A64"/>
                </a:solidFill>
                <a:latin typeface="Arial" panose="020B0604020202020204" pitchFamily="34" charset="0"/>
                <a:cs typeface="Arial" panose="020B0604020202020204" pitchFamily="34" charset="0"/>
              </a:rPr>
              <a:t>GPRmax</a:t>
            </a:r>
            <a:r>
              <a:rPr lang="en-US" sz="2200" b="1" dirty="0">
                <a:solidFill>
                  <a:srgbClr val="1A3A64"/>
                </a:solidFill>
                <a:latin typeface="Arial" panose="020B0604020202020204" pitchFamily="34" charset="0"/>
                <a:cs typeface="Arial" panose="020B0604020202020204" pitchFamily="34" charset="0"/>
              </a:rPr>
              <a:t> for simulating GPR scenarios relevant to OSI </a:t>
            </a:r>
            <a:r>
              <a:rPr lang="en-US" sz="2200" b="1" dirty="0" smtClean="0">
                <a:solidFill>
                  <a:srgbClr val="1A3A64"/>
                </a:solidFill>
                <a:latin typeface="Arial" panose="020B0604020202020204" pitchFamily="34" charset="0"/>
                <a:cs typeface="Arial" panose="020B0604020202020204" pitchFamily="34" charset="0"/>
              </a:rPr>
              <a:t>missions</a:t>
            </a:r>
            <a:endParaRPr lang="en-GB" sz="2200" b="1" noProof="0" dirty="0" smtClean="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xmlns=""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sz="1700" dirty="0" err="1">
                <a:solidFill>
                  <a:srgbClr val="1A3A64"/>
                </a:solidFill>
                <a:latin typeface="Arial" panose="020B0604020202020204" pitchFamily="34" charset="0"/>
                <a:cs typeface="Arial" panose="020B0604020202020204" pitchFamily="34" charset="0"/>
              </a:rPr>
              <a:t>Abdelhalim</a:t>
            </a:r>
            <a:r>
              <a:rPr lang="en-GB" sz="1700" dirty="0">
                <a:solidFill>
                  <a:srgbClr val="1A3A64"/>
                </a:solidFill>
                <a:latin typeface="Arial" panose="020B0604020202020204" pitchFamily="34" charset="0"/>
                <a:cs typeface="Arial" panose="020B0604020202020204" pitchFamily="34" charset="0"/>
              </a:rPr>
              <a:t> </a:t>
            </a:r>
            <a:r>
              <a:rPr lang="en-GB" sz="1700" dirty="0" smtClean="0">
                <a:solidFill>
                  <a:srgbClr val="1A3A64"/>
                </a:solidFill>
                <a:latin typeface="Arial" panose="020B0604020202020204" pitchFamily="34" charset="0"/>
                <a:cs typeface="Arial" panose="020B0604020202020204" pitchFamily="34" charset="0"/>
              </a:rPr>
              <a:t>ZAOUI</a:t>
            </a:r>
            <a:endParaRPr lang="en-GB" sz="1700" noProof="0" dirty="0" smtClean="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xmlns=""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dirty="0"/>
              <a:t>National Higher School of Advanced Technologies (ENSTA</a:t>
            </a:r>
            <a:r>
              <a:rPr lang="en-US" sz="1400" dirty="0" smtClean="0"/>
              <a:t>), </a:t>
            </a:r>
            <a:r>
              <a:rPr lang="en-US" sz="1400" dirty="0"/>
              <a:t>Algiers, Algeria</a:t>
            </a:r>
            <a:endParaRPr lang="en-GB" sz="1400" noProof="0" dirty="0"/>
          </a:p>
        </p:txBody>
      </p:sp>
      <p:sp>
        <p:nvSpPr>
          <p:cNvPr id="13" name="TextBox 3">
            <a:extLst>
              <a:ext uri="{FF2B5EF4-FFF2-40B4-BE49-F238E27FC236}">
                <a16:creationId xmlns:a16="http://schemas.microsoft.com/office/drawing/2014/main" xmlns=""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err="1" smtClean="0">
                <a:solidFill>
                  <a:schemeClr val="bg1">
                    <a:lumMod val="65000"/>
                  </a:schemeClr>
                </a:solidFill>
              </a:rPr>
              <a:t>remerciment</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xmlns="" id="{D46122D2-621E-31CE-451D-B174F76F9990}"/>
              </a:ext>
            </a:extLst>
          </p:cNvPr>
          <p:cNvSpPr txBox="1"/>
          <p:nvPr/>
        </p:nvSpPr>
        <p:spPr>
          <a:xfrm>
            <a:off x="1910687" y="4148919"/>
            <a:ext cx="7710198" cy="206368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Ground Penetrating Radar (GPR) is a key tool for the CTBTO during On-Site Inspections to detect underground anomalies linked to nuclear tests. This study explores the use of </a:t>
            </a:r>
            <a:r>
              <a:rPr lang="en-US" dirty="0" err="1"/>
              <a:t>gprMax</a:t>
            </a:r>
            <a:r>
              <a:rPr lang="en-US" dirty="0"/>
              <a:t> , an open-source simulator based on the Finite-Difference Time-Domain method, to model electromagnetic wave propagation in various geological settings. </a:t>
            </a:r>
            <a:r>
              <a:rPr lang="en-US" dirty="0" err="1" smtClean="0"/>
              <a:t>gprMax</a:t>
            </a:r>
            <a:r>
              <a:rPr lang="en-US" dirty="0" smtClean="0"/>
              <a:t> </a:t>
            </a:r>
            <a:r>
              <a:rPr lang="fr-FR" dirty="0"/>
              <a:t>s</a:t>
            </a:r>
            <a:r>
              <a:rPr lang="en-US" dirty="0" err="1" smtClean="0"/>
              <a:t>imulations</a:t>
            </a:r>
            <a:r>
              <a:rPr lang="en-US" dirty="0" smtClean="0"/>
              <a:t> can take into account the detection of </a:t>
            </a:r>
            <a:r>
              <a:rPr lang="en-US" dirty="0"/>
              <a:t>tunnels, cavities, and other features indicative of nuclear activity. </a:t>
            </a:r>
            <a:r>
              <a:rPr lang="en-US" dirty="0" err="1"/>
              <a:t>gprMax</a:t>
            </a:r>
            <a:r>
              <a:rPr lang="en-US" dirty="0"/>
              <a:t> allows customization of antenna frequency, soil type, and target composition, aiding in system optimization</a:t>
            </a:r>
            <a:r>
              <a:rPr lang="en-US" dirty="0" smtClean="0"/>
              <a:t>. </a:t>
            </a:r>
            <a:r>
              <a:rPr lang="en-US" dirty="0"/>
              <a:t>As an open-source tool, it </a:t>
            </a:r>
            <a:r>
              <a:rPr lang="en-US" dirty="0" smtClean="0"/>
              <a:t>can plays </a:t>
            </a:r>
            <a:r>
              <a:rPr lang="en-US" dirty="0"/>
              <a:t>a crucial role in the training phase of CTBTO inspectors, providing them with realistic virtual scenarios to practice interpretation, enhance their decision-making skills, and gain experience in recognizing complex subsurface signatures before engaging in actual inspections.</a:t>
            </a:r>
            <a:endParaRPr lang="en-GB" dirty="0"/>
          </a:p>
          <a:p>
            <a:endParaRPr lang="en-GB" dirty="0"/>
          </a:p>
        </p:txBody>
      </p:sp>
      <p:sp>
        <p:nvSpPr>
          <p:cNvPr id="2" name="Title 1">
            <a:extLst>
              <a:ext uri="{FF2B5EF4-FFF2-40B4-BE49-F238E27FC236}">
                <a16:creationId xmlns:a16="http://schemas.microsoft.com/office/drawing/2014/main" xmlns=""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P3.3-007</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9782256" y="2804261"/>
            <a:ext cx="741356" cy="844928"/>
          </a:xfrm>
          <a:prstGeom prst="rect">
            <a:avLst/>
          </a:prstGeom>
        </p:spPr>
      </p:pic>
    </p:spTree>
    <p:extLst>
      <p:ext uri="{BB962C8B-B14F-4D97-AF65-F5344CB8AC3E}">
        <p14:creationId xmlns:p14="http://schemas.microsoft.com/office/powerpoint/2010/main"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xmlns=""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Ground Penetrating Radar (GPR) emits short, high-frequency electromagnetic pulses into the ground. Reflections occur when waves meet materials with different electrical properties, revealing subsurface features’ depth and composition. Sensitive to dielectric permittivity contrasts, GPR detects air cavities, disturbed soil, and solid materials like metal or concrete. Antenna frequency determines resolution and penetration: low frequencies penetrate deeper with less detail, high frequencies give finer resolution but shallower reach. In On-Site Inspections (OSI), GPR operates in survey or targeted modes. Data interpretation is complex, requiring expertise, environmental knowledge, and simulation tools like </a:t>
            </a:r>
            <a:r>
              <a:rPr lang="en-US" sz="1200" dirty="0" err="1"/>
              <a:t>gprMax</a:t>
            </a:r>
            <a:r>
              <a:rPr lang="en-US" sz="1200" dirty="0"/>
              <a:t> to predict radar responses in challenging conditions</a:t>
            </a:r>
            <a:r>
              <a:rPr lang="en-US" sz="1200" dirty="0" smtClean="0"/>
              <a:t>.</a:t>
            </a:r>
          </a:p>
          <a:p>
            <a:endParaRPr lang="en-US" sz="1200" noProof="0" dirty="0"/>
          </a:p>
          <a:p>
            <a:endParaRPr lang="en-US" sz="1200" dirty="0" smtClean="0"/>
          </a:p>
          <a:p>
            <a:endParaRPr lang="en-US" sz="1200" noProof="0" dirty="0"/>
          </a:p>
          <a:p>
            <a:endParaRPr lang="en-US" sz="1200" dirty="0" smtClean="0"/>
          </a:p>
          <a:p>
            <a:endParaRPr lang="en-US" sz="1200" noProof="0" dirty="0"/>
          </a:p>
          <a:p>
            <a:endParaRPr lang="en-US" sz="1200" dirty="0" smtClean="0"/>
          </a:p>
          <a:p>
            <a:endParaRPr lang="en-US" sz="1200" noProof="0" dirty="0"/>
          </a:p>
          <a:p>
            <a:endParaRPr lang="en-US" sz="1200" dirty="0" smtClean="0"/>
          </a:p>
          <a:p>
            <a:endParaRPr lang="en-US" sz="1200" noProof="0" dirty="0"/>
          </a:p>
          <a:p>
            <a:endParaRPr lang="en-US" sz="1200" dirty="0" smtClean="0"/>
          </a:p>
          <a:p>
            <a:pPr algn="ctr"/>
            <a:r>
              <a:rPr lang="en-US" sz="1200" i="1" noProof="0" dirty="0" smtClean="0"/>
              <a:t>Fig-1 : </a:t>
            </a:r>
            <a:r>
              <a:rPr lang="fr-FR" sz="1200" i="1" dirty="0" smtClean="0"/>
              <a:t>GPR </a:t>
            </a:r>
            <a:r>
              <a:rPr lang="fr-FR" sz="1200" i="1" dirty="0"/>
              <a:t>operating </a:t>
            </a:r>
            <a:r>
              <a:rPr lang="en-US" sz="1200" i="1" dirty="0" smtClean="0"/>
              <a:t>principle</a:t>
            </a:r>
            <a:endParaRPr lang="en-US" sz="1200" i="1" dirty="0"/>
          </a:p>
        </p:txBody>
      </p:sp>
      <p:sp>
        <p:nvSpPr>
          <p:cNvPr id="20" name="TextBox 3">
            <a:extLst>
              <a:ext uri="{FF2B5EF4-FFF2-40B4-BE49-F238E27FC236}">
                <a16:creationId xmlns:a16="http://schemas.microsoft.com/office/drawing/2014/main" xmlns=""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The </a:t>
            </a:r>
            <a:r>
              <a:rPr lang="en-US" sz="1200" dirty="0"/>
              <a:t>Comprehensive Nuclear-Test-Ban Treaty (CTBT) aims to eliminate nuclear weapons testing by establishing a global monitoring and verification regime. One of its most powerful mechanisms is the On-Site Inspection (OSI), which investigates suspicious seismic or geophysical events to determine if a nuclear explosion occurred. Within an OSI, GPR is deployed as a non-destructive method for subsurface investigation. Its goal is to detect anomalies such as man-made voids, backfilled tunnels, or disrupted soil layers that could result from underground nuclear detonations. The GPR system used by CTBTO must perform in diverse terrains and under strict time constraints. Since OSI sites may present unpredictable geological compositions, effective use of GPR requires prior knowledge and preparedness. GPR operators must interpret </a:t>
            </a:r>
            <a:r>
              <a:rPr lang="en-US" sz="1200" dirty="0" err="1"/>
              <a:t>radargrams</a:t>
            </a:r>
            <a:r>
              <a:rPr lang="en-US" sz="1200" dirty="0"/>
              <a:t> rapidly and accurately, distinguishing between natural geological features and potential evidence of testing activity. Given the limitations of field-based trial-and-error, simulation tools have become essential. They allow inspectors to preview likely outcomes under different scenarios, better interpret field data, and optimize system parameters, all while adhering to strict inspection protocols.</a:t>
            </a:r>
            <a:endParaRPr lang="en-GB" sz="1200" noProof="0" dirty="0"/>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The open-source software </a:t>
            </a:r>
            <a:r>
              <a:rPr lang="en-US" sz="1600" b="1" dirty="0" err="1">
                <a:solidFill>
                  <a:schemeClr val="bg1"/>
                </a:solidFill>
                <a:latin typeface="Arial" panose="020B0604020202020204" pitchFamily="34" charset="0"/>
                <a:cs typeface="Arial" panose="020B0604020202020204" pitchFamily="34" charset="0"/>
              </a:rPr>
              <a:t>GPRmax</a:t>
            </a:r>
            <a:r>
              <a:rPr lang="en-US" sz="1600" b="1" dirty="0">
                <a:solidFill>
                  <a:schemeClr val="bg1"/>
                </a:solidFill>
                <a:latin typeface="Arial" panose="020B0604020202020204" pitchFamily="34" charset="0"/>
                <a:cs typeface="Arial" panose="020B0604020202020204" pitchFamily="34" charset="0"/>
              </a:rPr>
              <a:t> for simulating GPR scenarios relevant to </a:t>
            </a:r>
            <a:r>
              <a:rPr lang="en-US" sz="1600" b="1" dirty="0" smtClean="0">
                <a:solidFill>
                  <a:schemeClr val="bg1"/>
                </a:solidFill>
                <a:latin typeface="Arial" panose="020B0604020202020204" pitchFamily="34" charset="0"/>
                <a:cs typeface="Arial" panose="020B0604020202020204" pitchFamily="34" charset="0"/>
              </a:rPr>
              <a:t>OSI </a:t>
            </a:r>
            <a:r>
              <a:rPr lang="en-US" sz="1600" b="1" dirty="0">
                <a:solidFill>
                  <a:schemeClr val="bg1"/>
                </a:solidFill>
                <a:latin typeface="Arial" panose="020B0604020202020204" pitchFamily="34" charset="0"/>
                <a:cs typeface="Arial" panose="020B0604020202020204" pitchFamily="34" charset="0"/>
              </a:rPr>
              <a:t>missions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xmlns=""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Ground Penetrating Radar (GPR) is a critical geophysical method that supports subsurface imaging by transmitting electromagnetic pulses and detecting reflected signals from buried structures. </a:t>
            </a:r>
            <a:r>
              <a:rPr lang="fr-FR" sz="1200" dirty="0" err="1"/>
              <a:t>Its</a:t>
            </a:r>
            <a:r>
              <a:rPr lang="fr-FR" sz="1200" dirty="0"/>
              <a:t> </a:t>
            </a:r>
            <a:r>
              <a:rPr lang="fr-FR" sz="1200" dirty="0" err="1"/>
              <a:t>role</a:t>
            </a:r>
            <a:r>
              <a:rPr lang="fr-FR" sz="1200" dirty="0"/>
              <a:t> in international </a:t>
            </a:r>
            <a:r>
              <a:rPr lang="fr-FR" sz="1200" dirty="0" err="1"/>
              <a:t>security</a:t>
            </a:r>
            <a:r>
              <a:rPr lang="fr-FR" sz="1200" dirty="0"/>
              <a:t> has </a:t>
            </a:r>
            <a:r>
              <a:rPr lang="fr-FR" sz="1200" dirty="0" err="1"/>
              <a:t>grown</a:t>
            </a:r>
            <a:r>
              <a:rPr lang="fr-FR" sz="1200" dirty="0"/>
              <a:t>, </a:t>
            </a:r>
            <a:r>
              <a:rPr lang="fr-FR" sz="1200" dirty="0" err="1"/>
              <a:t>particularly</a:t>
            </a:r>
            <a:r>
              <a:rPr lang="fr-FR" sz="1200" dirty="0"/>
              <a:t> </a:t>
            </a:r>
            <a:r>
              <a:rPr lang="fr-FR" sz="1200" dirty="0" err="1"/>
              <a:t>through</a:t>
            </a:r>
            <a:r>
              <a:rPr lang="fr-FR" sz="1200" dirty="0"/>
              <a:t> the </a:t>
            </a:r>
            <a:r>
              <a:rPr lang="fr-FR" sz="1200" dirty="0" err="1"/>
              <a:t>work</a:t>
            </a:r>
            <a:r>
              <a:rPr lang="fr-FR" sz="1200" dirty="0"/>
              <a:t> of the </a:t>
            </a:r>
            <a:r>
              <a:rPr lang="fr-FR" sz="1200" dirty="0" err="1"/>
              <a:t>Comprehensive</a:t>
            </a:r>
            <a:r>
              <a:rPr lang="fr-FR" sz="1200" dirty="0"/>
              <a:t> </a:t>
            </a:r>
            <a:r>
              <a:rPr lang="fr-FR" sz="1200" dirty="0" err="1"/>
              <a:t>Nuclear</a:t>
            </a:r>
            <a:r>
              <a:rPr lang="fr-FR" sz="1200" dirty="0"/>
              <a:t>-Test-Ban </a:t>
            </a:r>
            <a:r>
              <a:rPr lang="fr-FR" sz="1200" dirty="0" err="1"/>
              <a:t>Treaty</a:t>
            </a:r>
            <a:r>
              <a:rPr lang="fr-FR" sz="1200" dirty="0"/>
              <a:t> </a:t>
            </a:r>
            <a:r>
              <a:rPr lang="fr-FR" sz="1200" dirty="0" err="1"/>
              <a:t>Organization</a:t>
            </a:r>
            <a:r>
              <a:rPr lang="fr-FR" sz="1200" dirty="0"/>
              <a:t> (CTBTO), </a:t>
            </a:r>
            <a:r>
              <a:rPr lang="fr-FR" sz="1200" dirty="0" err="1"/>
              <a:t>which</a:t>
            </a:r>
            <a:r>
              <a:rPr lang="fr-FR" sz="1200" dirty="0"/>
              <a:t> uses GPR </a:t>
            </a:r>
            <a:r>
              <a:rPr lang="fr-FR" sz="1200" dirty="0" err="1"/>
              <a:t>during</a:t>
            </a:r>
            <a:r>
              <a:rPr lang="fr-FR" sz="1200" dirty="0"/>
              <a:t> On-Site Inspections (OSI) to </a:t>
            </a:r>
            <a:r>
              <a:rPr lang="fr-FR" sz="1200" dirty="0" err="1"/>
              <a:t>locate</a:t>
            </a:r>
            <a:r>
              <a:rPr lang="fr-FR" sz="1200" dirty="0"/>
              <a:t> and </a:t>
            </a:r>
            <a:r>
              <a:rPr lang="fr-FR" sz="1200" dirty="0" err="1"/>
              <a:t>characterize</a:t>
            </a:r>
            <a:r>
              <a:rPr lang="fr-FR" sz="1200" dirty="0"/>
              <a:t> underground anomalies. </a:t>
            </a:r>
            <a:r>
              <a:rPr lang="fr-FR" sz="1200" dirty="0" err="1"/>
              <a:t>These</a:t>
            </a:r>
            <a:r>
              <a:rPr lang="fr-FR" sz="1200" dirty="0"/>
              <a:t> anomalies </a:t>
            </a:r>
            <a:r>
              <a:rPr lang="fr-FR" sz="1200" dirty="0" err="1"/>
              <a:t>may</a:t>
            </a:r>
            <a:r>
              <a:rPr lang="fr-FR" sz="1200" dirty="0"/>
              <a:t> </a:t>
            </a:r>
            <a:r>
              <a:rPr lang="fr-FR" sz="1200" dirty="0" err="1"/>
              <a:t>include</a:t>
            </a:r>
            <a:r>
              <a:rPr lang="fr-FR" sz="1200" dirty="0"/>
              <a:t> </a:t>
            </a:r>
            <a:r>
              <a:rPr lang="fr-FR" sz="1200" dirty="0" err="1"/>
              <a:t>cavities</a:t>
            </a:r>
            <a:r>
              <a:rPr lang="fr-FR" sz="1200" dirty="0"/>
              <a:t>, tunnels, or </a:t>
            </a:r>
            <a:r>
              <a:rPr lang="fr-FR" sz="1200" dirty="0" err="1"/>
              <a:t>disrupted</a:t>
            </a:r>
            <a:r>
              <a:rPr lang="fr-FR" sz="1200" dirty="0"/>
              <a:t> </a:t>
            </a:r>
            <a:r>
              <a:rPr lang="fr-FR" sz="1200" dirty="0" err="1"/>
              <a:t>geological</a:t>
            </a:r>
            <a:r>
              <a:rPr lang="fr-FR" sz="1200" dirty="0"/>
              <a:t> </a:t>
            </a:r>
            <a:r>
              <a:rPr lang="fr-FR" sz="1200" dirty="0" err="1"/>
              <a:t>layers</a:t>
            </a:r>
            <a:r>
              <a:rPr lang="fr-FR" sz="1200" dirty="0"/>
              <a:t> </a:t>
            </a:r>
            <a:r>
              <a:rPr lang="fr-FR" sz="1200" dirty="0" err="1"/>
              <a:t>that</a:t>
            </a:r>
            <a:r>
              <a:rPr lang="fr-FR" sz="1200" dirty="0"/>
              <a:t> signal </a:t>
            </a:r>
            <a:r>
              <a:rPr lang="fr-FR" sz="1200" dirty="0" err="1"/>
              <a:t>potential</a:t>
            </a:r>
            <a:r>
              <a:rPr lang="fr-FR" sz="1200" dirty="0"/>
              <a:t> </a:t>
            </a:r>
            <a:r>
              <a:rPr lang="fr-FR" sz="1200" dirty="0" err="1"/>
              <a:t>nuclear</a:t>
            </a:r>
            <a:r>
              <a:rPr lang="fr-FR" sz="1200" dirty="0"/>
              <a:t> </a:t>
            </a:r>
            <a:r>
              <a:rPr lang="fr-FR" sz="1200" dirty="0" err="1"/>
              <a:t>testing</a:t>
            </a:r>
            <a:r>
              <a:rPr lang="fr-FR" sz="1200" dirty="0"/>
              <a:t> </a:t>
            </a:r>
            <a:r>
              <a:rPr lang="fr-FR" sz="1200" dirty="0" err="1"/>
              <a:t>activities</a:t>
            </a:r>
            <a:r>
              <a:rPr lang="fr-FR" sz="1200" dirty="0"/>
              <a:t>. GPR </a:t>
            </a:r>
            <a:r>
              <a:rPr lang="fr-FR" sz="1200" dirty="0" err="1"/>
              <a:t>is</a:t>
            </a:r>
            <a:r>
              <a:rPr lang="fr-FR" sz="1200" dirty="0"/>
              <a:t> </a:t>
            </a:r>
            <a:r>
              <a:rPr lang="fr-FR" sz="1200" dirty="0" err="1"/>
              <a:t>favored</a:t>
            </a:r>
            <a:r>
              <a:rPr lang="fr-FR" sz="1200" dirty="0"/>
              <a:t> for OSI missions due to </a:t>
            </a:r>
            <a:r>
              <a:rPr lang="fr-FR" sz="1200" dirty="0" err="1"/>
              <a:t>its</a:t>
            </a:r>
            <a:r>
              <a:rPr lang="fr-FR" sz="1200" dirty="0"/>
              <a:t> non-invasive nature, </a:t>
            </a:r>
            <a:r>
              <a:rPr lang="fr-FR" sz="1200" dirty="0" err="1"/>
              <a:t>portability</a:t>
            </a:r>
            <a:r>
              <a:rPr lang="fr-FR" sz="1200" dirty="0"/>
              <a:t>, and </a:t>
            </a:r>
            <a:r>
              <a:rPr lang="fr-FR" sz="1200" dirty="0" err="1"/>
              <a:t>adaptability</a:t>
            </a:r>
            <a:r>
              <a:rPr lang="fr-FR" sz="1200" dirty="0"/>
              <a:t> to </a:t>
            </a:r>
            <a:r>
              <a:rPr lang="fr-FR" sz="1200" dirty="0" err="1"/>
              <a:t>varied</a:t>
            </a:r>
            <a:r>
              <a:rPr lang="fr-FR" sz="1200" dirty="0"/>
              <a:t> terrains. </a:t>
            </a:r>
            <a:r>
              <a:rPr lang="fr-FR" sz="1200" dirty="0" err="1"/>
              <a:t>However</a:t>
            </a:r>
            <a:r>
              <a:rPr lang="fr-FR" sz="1200" dirty="0"/>
              <a:t>, </a:t>
            </a:r>
            <a:r>
              <a:rPr lang="fr-FR" sz="1200" dirty="0" err="1"/>
              <a:t>successful</a:t>
            </a:r>
            <a:r>
              <a:rPr lang="fr-FR" sz="1200" dirty="0"/>
              <a:t> GPR </a:t>
            </a:r>
            <a:r>
              <a:rPr lang="fr-FR" sz="1200" dirty="0" err="1"/>
              <a:t>deployment</a:t>
            </a:r>
            <a:r>
              <a:rPr lang="fr-FR" sz="1200" dirty="0"/>
              <a:t> </a:t>
            </a:r>
            <a:r>
              <a:rPr lang="fr-FR" sz="1200" dirty="0" err="1"/>
              <a:t>depends</a:t>
            </a:r>
            <a:r>
              <a:rPr lang="fr-FR" sz="1200" dirty="0"/>
              <a:t> on optimal </a:t>
            </a:r>
            <a:r>
              <a:rPr lang="fr-FR" sz="1200" dirty="0" err="1"/>
              <a:t>parameter</a:t>
            </a:r>
            <a:r>
              <a:rPr lang="fr-FR" sz="1200" dirty="0"/>
              <a:t> settings, </a:t>
            </a:r>
            <a:r>
              <a:rPr lang="fr-FR" sz="1200" dirty="0" err="1"/>
              <a:t>geological</a:t>
            </a:r>
            <a:r>
              <a:rPr lang="fr-FR" sz="1200" dirty="0"/>
              <a:t> conditions, and </a:t>
            </a:r>
            <a:r>
              <a:rPr lang="fr-FR" sz="1200" dirty="0" err="1"/>
              <a:t>operator</a:t>
            </a:r>
            <a:r>
              <a:rPr lang="fr-FR" sz="1200" dirty="0"/>
              <a:t> </a:t>
            </a:r>
            <a:r>
              <a:rPr lang="fr-FR" sz="1200" dirty="0" err="1"/>
              <a:t>experience</a:t>
            </a:r>
            <a:r>
              <a:rPr lang="fr-FR" sz="1200" dirty="0"/>
              <a:t>. </a:t>
            </a:r>
            <a:r>
              <a:rPr lang="fr-FR" sz="1200" dirty="0" err="1"/>
              <a:t>Since</a:t>
            </a:r>
            <a:r>
              <a:rPr lang="fr-FR" sz="1200" dirty="0"/>
              <a:t> </a:t>
            </a:r>
            <a:r>
              <a:rPr lang="fr-FR" sz="1200" dirty="0" err="1"/>
              <a:t>actual</a:t>
            </a:r>
            <a:r>
              <a:rPr lang="fr-FR" sz="1200" dirty="0"/>
              <a:t> test </a:t>
            </a:r>
            <a:r>
              <a:rPr lang="fr-FR" sz="1200" dirty="0" err="1"/>
              <a:t>environments</a:t>
            </a:r>
            <a:r>
              <a:rPr lang="fr-FR" sz="1200" dirty="0"/>
              <a:t> are </a:t>
            </a:r>
            <a:r>
              <a:rPr lang="fr-FR" sz="1200" dirty="0" err="1"/>
              <a:t>often</a:t>
            </a:r>
            <a:r>
              <a:rPr lang="fr-FR" sz="1200" dirty="0"/>
              <a:t> </a:t>
            </a:r>
            <a:r>
              <a:rPr lang="fr-FR" sz="1200" dirty="0" err="1"/>
              <a:t>unpredictable</a:t>
            </a:r>
            <a:r>
              <a:rPr lang="fr-FR" sz="1200" dirty="0"/>
              <a:t> and </a:t>
            </a:r>
            <a:r>
              <a:rPr lang="fr-FR" sz="1200" dirty="0" err="1"/>
              <a:t>complex</a:t>
            </a:r>
            <a:r>
              <a:rPr lang="fr-FR" sz="1200" dirty="0"/>
              <a:t>, simulation has </a:t>
            </a:r>
            <a:r>
              <a:rPr lang="fr-FR" sz="1200" dirty="0" err="1"/>
              <a:t>become</a:t>
            </a:r>
            <a:r>
              <a:rPr lang="fr-FR" sz="1200" dirty="0"/>
              <a:t> an indispensable </a:t>
            </a:r>
            <a:r>
              <a:rPr lang="fr-FR" sz="1200" dirty="0" err="1"/>
              <a:t>preparatory</a:t>
            </a:r>
            <a:r>
              <a:rPr lang="fr-FR" sz="1200" dirty="0"/>
              <a:t> </a:t>
            </a:r>
            <a:r>
              <a:rPr lang="fr-FR" sz="1200" dirty="0" err="1"/>
              <a:t>tool</a:t>
            </a:r>
            <a:r>
              <a:rPr lang="fr-FR" sz="1200" dirty="0"/>
              <a:t>. Simulations </a:t>
            </a:r>
            <a:r>
              <a:rPr lang="fr-FR" sz="1200" dirty="0" err="1"/>
              <a:t>can</a:t>
            </a:r>
            <a:r>
              <a:rPr lang="fr-FR" sz="1200" dirty="0"/>
              <a:t> </a:t>
            </a:r>
            <a:r>
              <a:rPr lang="fr-FR" sz="1200" dirty="0" err="1"/>
              <a:t>enhance</a:t>
            </a:r>
            <a:r>
              <a:rPr lang="fr-FR" sz="1200" dirty="0"/>
              <a:t> </a:t>
            </a:r>
            <a:r>
              <a:rPr lang="fr-FR" sz="1200" dirty="0" err="1"/>
              <a:t>understanding</a:t>
            </a:r>
            <a:r>
              <a:rPr lang="fr-FR" sz="1200" dirty="0"/>
              <a:t> of radar signal </a:t>
            </a:r>
            <a:r>
              <a:rPr lang="fr-FR" sz="1200" dirty="0" err="1"/>
              <a:t>behavior</a:t>
            </a:r>
            <a:r>
              <a:rPr lang="fr-FR" sz="1200" dirty="0"/>
              <a:t> in diverse </a:t>
            </a:r>
            <a:r>
              <a:rPr lang="fr-FR" sz="1200" dirty="0" err="1"/>
              <a:t>subsurface</a:t>
            </a:r>
            <a:r>
              <a:rPr lang="fr-FR" sz="1200" dirty="0"/>
              <a:t> conditions, train </a:t>
            </a:r>
            <a:r>
              <a:rPr lang="fr-FR" sz="1200" dirty="0" err="1"/>
              <a:t>inspectors</a:t>
            </a:r>
            <a:r>
              <a:rPr lang="fr-FR" sz="1200" dirty="0"/>
              <a:t>, and </a:t>
            </a:r>
            <a:r>
              <a:rPr lang="fr-FR" sz="1200" dirty="0" err="1"/>
              <a:t>inform</a:t>
            </a:r>
            <a:r>
              <a:rPr lang="fr-FR" sz="1200" dirty="0"/>
              <a:t> mission planning. This </a:t>
            </a:r>
            <a:r>
              <a:rPr lang="fr-FR" sz="1200" dirty="0" err="1" smtClean="0"/>
              <a:t>work</a:t>
            </a:r>
            <a:r>
              <a:rPr lang="fr-FR" sz="1200" dirty="0" smtClean="0"/>
              <a:t> </a:t>
            </a:r>
            <a:r>
              <a:rPr lang="fr-FR" sz="1200" dirty="0" err="1" smtClean="0"/>
              <a:t>presents</a:t>
            </a:r>
            <a:r>
              <a:rPr lang="fr-FR" sz="1200" dirty="0" smtClean="0"/>
              <a:t> </a:t>
            </a:r>
            <a:r>
              <a:rPr lang="fr-FR" sz="1200" dirty="0"/>
              <a:t>a </a:t>
            </a:r>
            <a:r>
              <a:rPr lang="fr-FR" sz="1200" dirty="0" err="1"/>
              <a:t>detailed</a:t>
            </a:r>
            <a:r>
              <a:rPr lang="fr-FR" sz="1200" dirty="0"/>
              <a:t> exploration of </a:t>
            </a:r>
            <a:r>
              <a:rPr lang="fr-FR" sz="1200" dirty="0" smtClean="0"/>
              <a:t>“</a:t>
            </a:r>
            <a:r>
              <a:rPr lang="en-US" sz="1200" dirty="0" err="1" smtClean="0"/>
              <a:t>gprMax</a:t>
            </a:r>
            <a:r>
              <a:rPr lang="fr-FR" sz="1200" dirty="0" smtClean="0"/>
              <a:t>”, </a:t>
            </a:r>
            <a:r>
              <a:rPr lang="fr-FR" sz="1200" dirty="0"/>
              <a:t>an open-source simulation </a:t>
            </a:r>
            <a:r>
              <a:rPr lang="fr-FR" sz="1200" dirty="0" err="1"/>
              <a:t>tool</a:t>
            </a:r>
            <a:r>
              <a:rPr lang="fr-FR" sz="1200" dirty="0"/>
              <a:t>, </a:t>
            </a:r>
            <a:r>
              <a:rPr lang="fr-FR" sz="1200" dirty="0" err="1"/>
              <a:t>demonstrating</a:t>
            </a:r>
            <a:r>
              <a:rPr lang="fr-FR" sz="1200" dirty="0"/>
              <a:t> </a:t>
            </a:r>
            <a:r>
              <a:rPr lang="fr-FR" sz="1200" dirty="0" err="1"/>
              <a:t>its</a:t>
            </a:r>
            <a:r>
              <a:rPr lang="fr-FR" sz="1200" dirty="0"/>
              <a:t> value in </a:t>
            </a:r>
            <a:r>
              <a:rPr lang="fr-FR" sz="1200" dirty="0" err="1"/>
              <a:t>modeling</a:t>
            </a:r>
            <a:r>
              <a:rPr lang="fr-FR" sz="1200" dirty="0"/>
              <a:t> GPR scenarios for OSI applications and </a:t>
            </a:r>
            <a:r>
              <a:rPr lang="fr-FR" sz="1200" dirty="0" err="1"/>
              <a:t>advancing</a:t>
            </a:r>
            <a:r>
              <a:rPr lang="fr-FR" sz="1200" dirty="0"/>
              <a:t> the </a:t>
            </a:r>
            <a:r>
              <a:rPr lang="fr-FR" sz="1200" dirty="0" err="1"/>
              <a:t>effectiveness</a:t>
            </a:r>
            <a:r>
              <a:rPr lang="fr-FR" sz="1200" dirty="0"/>
              <a:t> of </a:t>
            </a:r>
            <a:r>
              <a:rPr lang="fr-FR" sz="1200" dirty="0" err="1"/>
              <a:t>nuclear</a:t>
            </a:r>
            <a:r>
              <a:rPr lang="fr-FR" sz="1200" dirty="0"/>
              <a:t> test </a:t>
            </a:r>
            <a:r>
              <a:rPr lang="fr-FR" sz="1200" dirty="0" err="1"/>
              <a:t>verification</a:t>
            </a:r>
            <a:r>
              <a:rPr lang="fr-FR" sz="1200" dirty="0"/>
              <a:t> efforts</a:t>
            </a:r>
            <a:r>
              <a:rPr lang="en-US" sz="1200" dirty="0" smtClean="0"/>
              <a:t>.</a:t>
            </a:r>
            <a:endParaRPr lang="en-GB" sz="1200" dirty="0"/>
          </a:p>
          <a:p>
            <a:endParaRPr lang="en-GB" sz="1200" noProof="0"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Abdelhalim</a:t>
            </a:r>
            <a:r>
              <a:rPr lang="en-GB" sz="1200" dirty="0">
                <a:solidFill>
                  <a:srgbClr val="1A3A64"/>
                </a:solidFill>
                <a:latin typeface="Arial" panose="020B0604020202020204" pitchFamily="34" charset="0"/>
                <a:cs typeface="Arial" panose="020B0604020202020204" pitchFamily="34" charset="0"/>
              </a:rPr>
              <a:t> </a:t>
            </a:r>
            <a:r>
              <a:rPr lang="en-GB" sz="1200" dirty="0" smtClean="0">
                <a:solidFill>
                  <a:srgbClr val="1A3A64"/>
                </a:solidFill>
                <a:latin typeface="Arial" panose="020B0604020202020204" pitchFamily="34" charset="0"/>
                <a:cs typeface="Arial" panose="020B0604020202020204" pitchFamily="34" charset="0"/>
              </a:rPr>
              <a:t>ZAOUI</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1. Introduction</a:t>
            </a:r>
            <a:endParaRPr lang="en-GB" dirty="0"/>
          </a:p>
        </p:txBody>
      </p:sp>
      <p:sp>
        <p:nvSpPr>
          <p:cNvPr id="26" name="TextBox 3">
            <a:extLst>
              <a:ext uri="{FF2B5EF4-FFF2-40B4-BE49-F238E27FC236}">
                <a16:creationId xmlns:a16="http://schemas.microsoft.com/office/drawing/2014/main" xmlns=""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2. Background </a:t>
            </a:r>
            <a:r>
              <a:rPr lang="en-US" dirty="0"/>
              <a:t>on OSI and GPR </a:t>
            </a:r>
            <a:r>
              <a:rPr lang="en-US" dirty="0" smtClean="0"/>
              <a:t>Use</a:t>
            </a:r>
            <a:endParaRPr lang="en-GB" dirty="0"/>
          </a:p>
        </p:txBody>
      </p:sp>
      <p:sp>
        <p:nvSpPr>
          <p:cNvPr id="27" name="TextBox 3">
            <a:extLst>
              <a:ext uri="{FF2B5EF4-FFF2-40B4-BE49-F238E27FC236}">
                <a16:creationId xmlns:a16="http://schemas.microsoft.com/office/drawing/2014/main" xmlns=""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3. Fundamentals of </a:t>
            </a:r>
            <a:r>
              <a:rPr lang="en-US" dirty="0" smtClean="0"/>
              <a:t>GPR</a:t>
            </a:r>
            <a:endParaRPr lang="en-GB"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b="1" dirty="0">
                <a:solidFill>
                  <a:srgbClr val="1B3B65"/>
                </a:solidFill>
                <a:latin typeface="Arial" panose="020B0604020202020204" pitchFamily="34" charset="0"/>
                <a:cs typeface="Arial" panose="020B0604020202020204" pitchFamily="34" charset="0"/>
              </a:rPr>
              <a:t>P3.3-007</a:t>
            </a:r>
            <a:endParaRPr lang="en-GB" sz="1800" b="1" dirty="0">
              <a:solidFill>
                <a:srgbClr val="1B3B65"/>
              </a:solidFill>
              <a:latin typeface="Arial" panose="020B0604020202020204" pitchFamily="34" charset="0"/>
              <a:cs typeface="Arial" panose="020B0604020202020204" pitchFamily="34" charset="0"/>
            </a:endParaRPr>
          </a:p>
        </p:txBody>
      </p:sp>
      <p:pic>
        <p:nvPicPr>
          <p:cNvPr id="17" name="Image 16"/>
          <p:cNvPicPr>
            <a:picLocks noChangeAspect="1"/>
          </p:cNvPicPr>
          <p:nvPr/>
        </p:nvPicPr>
        <p:blipFill>
          <a:blip r:embed="rId2"/>
          <a:stretch>
            <a:fillRect/>
          </a:stretch>
        </p:blipFill>
        <p:spPr>
          <a:xfrm>
            <a:off x="11501375" y="6094395"/>
            <a:ext cx="666457" cy="759565"/>
          </a:xfrm>
          <a:prstGeom prst="rect">
            <a:avLst/>
          </a:prstGeom>
        </p:spPr>
      </p:pic>
      <p:pic>
        <p:nvPicPr>
          <p:cNvPr id="4" name="Image 3"/>
          <p:cNvPicPr>
            <a:picLocks noChangeAspect="1"/>
          </p:cNvPicPr>
          <p:nvPr/>
        </p:nvPicPr>
        <p:blipFill>
          <a:blip r:embed="rId3"/>
          <a:stretch>
            <a:fillRect/>
          </a:stretch>
        </p:blipFill>
        <p:spPr>
          <a:xfrm>
            <a:off x="8833900" y="4495229"/>
            <a:ext cx="2657060" cy="1803515"/>
          </a:xfrm>
          <a:prstGeom prst="rect">
            <a:avLst/>
          </a:prstGeom>
        </p:spPr>
      </p:pic>
    </p:spTree>
    <p:extLst>
      <p:ext uri="{BB962C8B-B14F-4D97-AF65-F5344CB8AC3E}">
        <p14:creationId xmlns:p14="http://schemas.microsoft.com/office/powerpoint/2010/main" val="115423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p:cNvPicPr>
            <a:picLocks noChangeAspect="1"/>
          </p:cNvPicPr>
          <p:nvPr/>
        </p:nvPicPr>
        <p:blipFill>
          <a:blip r:embed="rId2"/>
          <a:stretch>
            <a:fillRect/>
          </a:stretch>
        </p:blipFill>
        <p:spPr>
          <a:xfrm>
            <a:off x="9205026" y="4112528"/>
            <a:ext cx="1804475" cy="486600"/>
          </a:xfrm>
          <a:prstGeom prst="rect">
            <a:avLst/>
          </a:prstGeom>
        </p:spPr>
      </p:pic>
      <p:pic>
        <p:nvPicPr>
          <p:cNvPr id="31" name="Image 30"/>
          <p:cNvPicPr>
            <a:picLocks noChangeAspect="1"/>
          </p:cNvPicPr>
          <p:nvPr/>
        </p:nvPicPr>
        <p:blipFill>
          <a:blip r:embed="rId3"/>
          <a:stretch>
            <a:fillRect/>
          </a:stretch>
        </p:blipFill>
        <p:spPr>
          <a:xfrm>
            <a:off x="4264505" y="4248579"/>
            <a:ext cx="3616777" cy="1481457"/>
          </a:xfrm>
          <a:prstGeom prst="rect">
            <a:avLst/>
          </a:prstGeom>
        </p:spPr>
      </p:pic>
      <p:sp>
        <p:nvSpPr>
          <p:cNvPr id="21" name="TextBox 3">
            <a:extLst>
              <a:ext uri="{FF2B5EF4-FFF2-40B4-BE49-F238E27FC236}">
                <a16:creationId xmlns:a16="http://schemas.microsoft.com/office/drawing/2014/main" xmlns=""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4</a:t>
            </a:r>
            <a:r>
              <a:rPr lang="en-US" sz="1200" dirty="0"/>
              <a:t>. Update equations:</a:t>
            </a:r>
          </a:p>
          <a:p>
            <a:r>
              <a:rPr lang="en-US" sz="1200" dirty="0"/>
              <a:t>Each time step:</a:t>
            </a:r>
          </a:p>
          <a:p>
            <a:endParaRPr lang="en-US" sz="1200" dirty="0"/>
          </a:p>
          <a:p>
            <a:r>
              <a:rPr lang="en-US" sz="1200" dirty="0"/>
              <a:t>    Update H using curl of E.</a:t>
            </a:r>
          </a:p>
          <a:p>
            <a:r>
              <a:rPr lang="en-US" sz="1200" dirty="0"/>
              <a:t>    Update E using curl of H and material parameters.</a:t>
            </a:r>
          </a:p>
          <a:p>
            <a:r>
              <a:rPr lang="en-US" sz="1200" dirty="0"/>
              <a:t>    Apply source conditions and boundary conditions</a:t>
            </a:r>
            <a:r>
              <a:rPr lang="en-US" sz="1200" dirty="0" smtClean="0"/>
              <a:t>.</a:t>
            </a:r>
          </a:p>
          <a:p>
            <a:endParaRPr lang="en-US" sz="1200" dirty="0"/>
          </a:p>
          <a:p>
            <a:endParaRPr lang="en-US" sz="1200" dirty="0"/>
          </a:p>
          <a:p>
            <a:endParaRPr lang="en-US" sz="1200" dirty="0" smtClean="0"/>
          </a:p>
          <a:p>
            <a:endParaRPr lang="en-US" sz="1200" dirty="0"/>
          </a:p>
          <a:p>
            <a:endParaRPr lang="en-US" sz="1200" dirty="0" smtClean="0"/>
          </a:p>
          <a:p>
            <a:endParaRPr lang="en-US" sz="1200" dirty="0"/>
          </a:p>
          <a:p>
            <a:r>
              <a:rPr lang="en-US" sz="1200" dirty="0"/>
              <a:t>5. Stability (CFL condition):</a:t>
            </a:r>
          </a:p>
          <a:p>
            <a:r>
              <a:rPr lang="en-US" sz="1200" dirty="0"/>
              <a:t>Time step must satisfy:</a:t>
            </a:r>
          </a:p>
          <a:p>
            <a:r>
              <a:rPr lang="en-US" sz="1200" dirty="0" smtClean="0">
                <a:solidFill>
                  <a:srgbClr val="FF0000"/>
                </a:solidFill>
              </a:rPr>
              <a:t>​</a:t>
            </a:r>
            <a:endParaRPr lang="en-US" sz="1200" dirty="0">
              <a:solidFill>
                <a:srgbClr val="FF0000"/>
              </a:solidFill>
            </a:endParaRPr>
          </a:p>
          <a:p>
            <a:endParaRPr lang="en-US" sz="1200" dirty="0" smtClean="0"/>
          </a:p>
          <a:p>
            <a:endParaRPr lang="en-US" sz="1200" dirty="0"/>
          </a:p>
          <a:p>
            <a:r>
              <a:rPr lang="en-US" sz="1200" dirty="0"/>
              <a:t>6. Boundaries:</a:t>
            </a:r>
          </a:p>
          <a:p>
            <a:r>
              <a:rPr lang="en-US" sz="1200" dirty="0"/>
              <a:t>Use absorbing layers such as Perfectly Matched Layers (PML) to avoid reflections.</a:t>
            </a:r>
          </a:p>
          <a:p>
            <a:endParaRPr lang="en-US" sz="1200" dirty="0"/>
          </a:p>
          <a:p>
            <a:r>
              <a:rPr lang="en-US" sz="1200" dirty="0"/>
              <a:t>7. Applications:</a:t>
            </a:r>
          </a:p>
          <a:p>
            <a:r>
              <a:rPr lang="en-US" sz="1200" dirty="0"/>
              <a:t>GPR modeling, antenna design, radar cross-section, optical waveguides, microwave devices, etc.</a:t>
            </a:r>
          </a:p>
        </p:txBody>
      </p:sp>
      <p:sp>
        <p:nvSpPr>
          <p:cNvPr id="20" name="TextBox 3">
            <a:extLst>
              <a:ext uri="{FF2B5EF4-FFF2-40B4-BE49-F238E27FC236}">
                <a16:creationId xmlns:a16="http://schemas.microsoft.com/office/drawing/2014/main" xmlns=""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1. Purpose: FDTD </a:t>
            </a:r>
            <a:r>
              <a:rPr lang="en-US" sz="1200" dirty="0"/>
              <a:t>is a numerical method to directly solve Maxwell’s curl equations in the time domain for the electric field E and magnetic field H, allowing simulation of wave propagation, scattering, and interaction with materials.</a:t>
            </a:r>
          </a:p>
          <a:p>
            <a:endParaRPr lang="en-US" sz="1200" dirty="0"/>
          </a:p>
          <a:p>
            <a:r>
              <a:rPr lang="en-US" sz="1200" dirty="0"/>
              <a:t>2. Starting point — Maxwell’s curl equations in a medium</a:t>
            </a:r>
            <a:r>
              <a:rPr lang="en-US" sz="1200" dirty="0" smtClean="0"/>
              <a:t>:</a:t>
            </a:r>
          </a:p>
          <a:p>
            <a:endParaRPr lang="en-US" sz="1200" dirty="0" smtClean="0"/>
          </a:p>
          <a:p>
            <a:endParaRPr lang="en-US" sz="1200" dirty="0" smtClean="0"/>
          </a:p>
          <a:p>
            <a:endParaRPr lang="en-US" sz="1200" dirty="0"/>
          </a:p>
          <a:p>
            <a:r>
              <a:rPr lang="en-US" sz="1200" dirty="0" smtClean="0"/>
              <a:t>3</a:t>
            </a:r>
            <a:r>
              <a:rPr lang="en-US" sz="1200" dirty="0"/>
              <a:t>. Discretization — Yee grid:</a:t>
            </a:r>
          </a:p>
          <a:p>
            <a:r>
              <a:rPr lang="en-US" sz="1200" dirty="0" smtClean="0"/>
              <a:t>    </a:t>
            </a:r>
            <a:r>
              <a:rPr lang="en-US" sz="1200" dirty="0"/>
              <a:t>Space is divided into a </a:t>
            </a:r>
            <a:r>
              <a:rPr lang="en-US" sz="1200" dirty="0" smtClean="0"/>
              <a:t>grid </a:t>
            </a:r>
            <a:r>
              <a:rPr lang="en-US" sz="1200" dirty="0"/>
              <a:t>with staggered E and H components</a:t>
            </a:r>
            <a:r>
              <a:rPr lang="en-US" sz="1200" dirty="0" smtClean="0"/>
              <a:t>. </a:t>
            </a:r>
            <a:r>
              <a:rPr lang="en-US" sz="1200" dirty="0"/>
              <a:t>E and H are offset in time by half a time step (</a:t>
            </a:r>
            <a:r>
              <a:rPr lang="el-GR" sz="1200" dirty="0"/>
              <a:t>Δ</a:t>
            </a:r>
            <a:r>
              <a:rPr lang="en-US" sz="1200" dirty="0" smtClean="0"/>
              <a:t>t/2) </a:t>
            </a:r>
            <a:r>
              <a:rPr lang="en-US" sz="1200" dirty="0"/>
              <a:t>for leapfrog updating.</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US" sz="1200" dirty="0"/>
              <a:t>    Spatial derivatives are approximated by central finite differences.</a:t>
            </a:r>
          </a:p>
          <a:p>
            <a:endParaRPr lang="en-GB" sz="1200" dirty="0"/>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The open-source software </a:t>
            </a:r>
            <a:r>
              <a:rPr lang="en-US" sz="1600" b="1" dirty="0" err="1" smtClean="0">
                <a:solidFill>
                  <a:schemeClr val="bg1"/>
                </a:solidFill>
                <a:latin typeface="Arial" panose="020B0604020202020204" pitchFamily="34" charset="0"/>
                <a:cs typeface="Arial" panose="020B0604020202020204" pitchFamily="34" charset="0"/>
              </a:rPr>
              <a:t>GPRmax</a:t>
            </a:r>
            <a:r>
              <a:rPr lang="en-US" sz="1600" b="1" dirty="0" smtClean="0">
                <a:solidFill>
                  <a:schemeClr val="bg1"/>
                </a:solidFill>
                <a:latin typeface="Arial" panose="020B0604020202020204" pitchFamily="34" charset="0"/>
                <a:cs typeface="Arial" panose="020B0604020202020204" pitchFamily="34" charset="0"/>
              </a:rPr>
              <a:t> for </a:t>
            </a:r>
            <a:r>
              <a:rPr lang="en-US" sz="1600" b="1" dirty="0">
                <a:solidFill>
                  <a:schemeClr val="bg1"/>
                </a:solidFill>
                <a:latin typeface="Arial" panose="020B0604020202020204" pitchFamily="34" charset="0"/>
                <a:cs typeface="Arial" panose="020B0604020202020204" pitchFamily="34" charset="0"/>
              </a:rPr>
              <a:t>simulating GPR scenarios relevant to </a:t>
            </a:r>
            <a:r>
              <a:rPr lang="en-US" sz="1600" b="1" dirty="0" smtClean="0">
                <a:solidFill>
                  <a:schemeClr val="bg1"/>
                </a:solidFill>
                <a:latin typeface="Arial" panose="020B0604020202020204" pitchFamily="34" charset="0"/>
                <a:cs typeface="Arial" panose="020B0604020202020204" pitchFamily="34" charset="0"/>
              </a:rPr>
              <a:t>OSI </a:t>
            </a:r>
            <a:r>
              <a:rPr lang="en-US" sz="1600" b="1" dirty="0">
                <a:solidFill>
                  <a:schemeClr val="bg1"/>
                </a:solidFill>
                <a:latin typeface="Arial" panose="020B0604020202020204" pitchFamily="34" charset="0"/>
                <a:cs typeface="Arial" panose="020B0604020202020204" pitchFamily="34" charset="0"/>
              </a:rPr>
              <a:t>missions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xmlns=""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In a linear, isotropic medium with permittivity </a:t>
            </a:r>
            <a:r>
              <a:rPr lang="el-GR" sz="1200" dirty="0"/>
              <a:t>ε, </a:t>
            </a:r>
            <a:r>
              <a:rPr lang="en-GB" sz="1200" dirty="0"/>
              <a:t>permeability </a:t>
            </a:r>
            <a:r>
              <a:rPr lang="el-GR" sz="1200" dirty="0"/>
              <a:t>μ, </a:t>
            </a:r>
            <a:r>
              <a:rPr lang="en-GB" sz="1200" dirty="0"/>
              <a:t>and conductivity </a:t>
            </a:r>
            <a:r>
              <a:rPr lang="el-GR" sz="1200" dirty="0"/>
              <a:t>σ:</a:t>
            </a:r>
          </a:p>
          <a:p>
            <a:r>
              <a:rPr lang="el-GR" sz="1200" dirty="0"/>
              <a:t>1. </a:t>
            </a:r>
            <a:r>
              <a:rPr lang="en-GB" sz="1200" dirty="0"/>
              <a:t>Gauss’s law (electric): Electric charges produce an electric field.</a:t>
            </a:r>
          </a:p>
          <a:p>
            <a:endParaRPr lang="en-GB" sz="1200" dirty="0"/>
          </a:p>
          <a:p>
            <a:endParaRPr lang="en-GB" sz="1200" dirty="0"/>
          </a:p>
          <a:p>
            <a:endParaRPr lang="en-GB" sz="1200" dirty="0"/>
          </a:p>
          <a:p>
            <a:r>
              <a:rPr lang="en-GB" sz="1200" dirty="0"/>
              <a:t>2. Gauss’s law for magnetism: There are no magnetic monopoles; magnetic field lines are continuous.</a:t>
            </a:r>
          </a:p>
          <a:p>
            <a:endParaRPr lang="en-GB" sz="1200" dirty="0"/>
          </a:p>
          <a:p>
            <a:endParaRPr lang="en-GB" sz="1200" dirty="0"/>
          </a:p>
          <a:p>
            <a:r>
              <a:rPr lang="en-GB" sz="1200" dirty="0"/>
              <a:t>3. Faraday’s law of </a:t>
            </a:r>
            <a:r>
              <a:rPr lang="en-GB" sz="1200" dirty="0" err="1"/>
              <a:t>induction:A</a:t>
            </a:r>
            <a:r>
              <a:rPr lang="en-GB" sz="1200" dirty="0"/>
              <a:t> changing magnetic field induces an electric field.</a:t>
            </a:r>
          </a:p>
          <a:p>
            <a:endParaRPr lang="en-GB" sz="1200" dirty="0"/>
          </a:p>
          <a:p>
            <a:endParaRPr lang="en-GB" sz="1200" dirty="0"/>
          </a:p>
          <a:p>
            <a:endParaRPr lang="en-GB" sz="1200" dirty="0"/>
          </a:p>
          <a:p>
            <a:r>
              <a:rPr lang="en-GB" sz="1200" dirty="0"/>
              <a:t>4. Ampère–Maxwell law: Magnetic fields are generated by electric currents and by changing electric fields.</a:t>
            </a:r>
          </a:p>
          <a:p>
            <a:endParaRPr lang="en-GB" sz="1200" dirty="0"/>
          </a:p>
          <a:p>
            <a:endParaRPr lang="en-GB" sz="1200" dirty="0"/>
          </a:p>
          <a:p>
            <a:endParaRPr lang="en-GB" sz="1200" dirty="0"/>
          </a:p>
          <a:p>
            <a:r>
              <a:rPr lang="en-GB" sz="1200" dirty="0"/>
              <a:t>Constitutive relations:</a:t>
            </a:r>
          </a:p>
          <a:p>
            <a:endParaRPr lang="en-GB" sz="1200" dirty="0"/>
          </a:p>
          <a:p>
            <a:endParaRPr lang="en-GB" sz="1200" dirty="0"/>
          </a:p>
          <a:p>
            <a:r>
              <a:rPr lang="en-GB" sz="1200" dirty="0"/>
              <a:t>In free space:</a:t>
            </a:r>
            <a:endParaRPr lang="en-GB" sz="1200" noProof="0"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Abdelhalim</a:t>
            </a:r>
            <a:r>
              <a:rPr lang="en-GB" sz="1200" dirty="0">
                <a:solidFill>
                  <a:srgbClr val="1A3A64"/>
                </a:solidFill>
                <a:latin typeface="Arial" panose="020B0604020202020204" pitchFamily="34" charset="0"/>
                <a:cs typeface="Arial" panose="020B0604020202020204" pitchFamily="34" charset="0"/>
              </a:rPr>
              <a:t> </a:t>
            </a:r>
            <a:r>
              <a:rPr lang="en-GB" sz="1200" dirty="0" smtClean="0">
                <a:solidFill>
                  <a:srgbClr val="1A3A64"/>
                </a:solidFill>
                <a:latin typeface="Arial" panose="020B0604020202020204" pitchFamily="34" charset="0"/>
                <a:cs typeface="Arial" panose="020B0604020202020204" pitchFamily="34" charset="0"/>
              </a:rPr>
              <a:t>ZAOUI</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4. </a:t>
            </a:r>
            <a:r>
              <a:rPr lang="en-GB" dirty="0"/>
              <a:t>Maxwell’s Equations — Summary</a:t>
            </a:r>
          </a:p>
        </p:txBody>
      </p:sp>
      <p:sp>
        <p:nvSpPr>
          <p:cNvPr id="26" name="TextBox 3">
            <a:extLst>
              <a:ext uri="{FF2B5EF4-FFF2-40B4-BE49-F238E27FC236}">
                <a16:creationId xmlns:a16="http://schemas.microsoft.com/office/drawing/2014/main" xmlns=""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5. </a:t>
            </a:r>
            <a:r>
              <a:rPr lang="en-US" dirty="0"/>
              <a:t>Finite-Difference Time-Domain Method</a:t>
            </a:r>
            <a:endParaRPr lang="en-GB" dirty="0"/>
          </a:p>
        </p:txBody>
      </p:sp>
      <p:sp>
        <p:nvSpPr>
          <p:cNvPr id="27" name="TextBox 3">
            <a:extLst>
              <a:ext uri="{FF2B5EF4-FFF2-40B4-BE49-F238E27FC236}">
                <a16:creationId xmlns:a16="http://schemas.microsoft.com/office/drawing/2014/main" xmlns=""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b="1" dirty="0">
                <a:solidFill>
                  <a:srgbClr val="1B3B65"/>
                </a:solidFill>
                <a:latin typeface="Arial" panose="020B0604020202020204" pitchFamily="34" charset="0"/>
                <a:cs typeface="Arial" panose="020B0604020202020204" pitchFamily="34" charset="0"/>
              </a:rPr>
              <a:t>P3.3-007</a:t>
            </a:r>
            <a:endParaRPr lang="en-GB" sz="1800" b="1" dirty="0">
              <a:solidFill>
                <a:srgbClr val="1B3B65"/>
              </a:solidFill>
              <a:latin typeface="Arial" panose="020B0604020202020204" pitchFamily="34" charset="0"/>
              <a:cs typeface="Arial" panose="020B0604020202020204" pitchFamily="34" charset="0"/>
            </a:endParaRPr>
          </a:p>
        </p:txBody>
      </p:sp>
      <p:pic>
        <p:nvPicPr>
          <p:cNvPr id="28" name="Image 27"/>
          <p:cNvPicPr>
            <a:picLocks noChangeAspect="1"/>
          </p:cNvPicPr>
          <p:nvPr/>
        </p:nvPicPr>
        <p:blipFill>
          <a:blip r:embed="rId4"/>
          <a:stretch>
            <a:fillRect/>
          </a:stretch>
        </p:blipFill>
        <p:spPr>
          <a:xfrm>
            <a:off x="11501375" y="6094395"/>
            <a:ext cx="666457" cy="759565"/>
          </a:xfrm>
          <a:prstGeom prst="rect">
            <a:avLst/>
          </a:prstGeom>
        </p:spPr>
      </p:pic>
      <p:pic>
        <p:nvPicPr>
          <p:cNvPr id="4" name="Image 3"/>
          <p:cNvPicPr>
            <a:picLocks noChangeAspect="1"/>
          </p:cNvPicPr>
          <p:nvPr/>
        </p:nvPicPr>
        <p:blipFill>
          <a:blip r:embed="rId5"/>
          <a:stretch>
            <a:fillRect/>
          </a:stretch>
        </p:blipFill>
        <p:spPr>
          <a:xfrm>
            <a:off x="1630394" y="2218321"/>
            <a:ext cx="857250" cy="390525"/>
          </a:xfrm>
          <a:prstGeom prst="rect">
            <a:avLst/>
          </a:prstGeom>
        </p:spPr>
      </p:pic>
      <p:pic>
        <p:nvPicPr>
          <p:cNvPr id="5" name="Image 4"/>
          <p:cNvPicPr>
            <a:picLocks noChangeAspect="1"/>
          </p:cNvPicPr>
          <p:nvPr/>
        </p:nvPicPr>
        <p:blipFill>
          <a:blip r:embed="rId6"/>
          <a:stretch>
            <a:fillRect/>
          </a:stretch>
        </p:blipFill>
        <p:spPr>
          <a:xfrm>
            <a:off x="1644681" y="3254029"/>
            <a:ext cx="828675" cy="171450"/>
          </a:xfrm>
          <a:prstGeom prst="rect">
            <a:avLst/>
          </a:prstGeom>
        </p:spPr>
      </p:pic>
      <p:pic>
        <p:nvPicPr>
          <p:cNvPr id="17" name="Image 16"/>
          <p:cNvPicPr>
            <a:picLocks noChangeAspect="1"/>
          </p:cNvPicPr>
          <p:nvPr/>
        </p:nvPicPr>
        <p:blipFill>
          <a:blip r:embed="rId7"/>
          <a:stretch>
            <a:fillRect/>
          </a:stretch>
        </p:blipFill>
        <p:spPr>
          <a:xfrm>
            <a:off x="1435129" y="3963541"/>
            <a:ext cx="1247775" cy="447675"/>
          </a:xfrm>
          <a:prstGeom prst="rect">
            <a:avLst/>
          </a:prstGeom>
        </p:spPr>
      </p:pic>
      <p:pic>
        <p:nvPicPr>
          <p:cNvPr id="18" name="Image 17"/>
          <p:cNvPicPr>
            <a:picLocks noChangeAspect="1"/>
          </p:cNvPicPr>
          <p:nvPr/>
        </p:nvPicPr>
        <p:blipFill>
          <a:blip r:embed="rId8"/>
          <a:stretch>
            <a:fillRect/>
          </a:stretch>
        </p:blipFill>
        <p:spPr>
          <a:xfrm>
            <a:off x="1320828" y="4903901"/>
            <a:ext cx="1476375" cy="438150"/>
          </a:xfrm>
          <a:prstGeom prst="rect">
            <a:avLst/>
          </a:prstGeom>
        </p:spPr>
      </p:pic>
      <p:pic>
        <p:nvPicPr>
          <p:cNvPr id="19" name="Image 18"/>
          <p:cNvPicPr>
            <a:picLocks noChangeAspect="1"/>
          </p:cNvPicPr>
          <p:nvPr/>
        </p:nvPicPr>
        <p:blipFill>
          <a:blip r:embed="rId9"/>
          <a:stretch>
            <a:fillRect/>
          </a:stretch>
        </p:blipFill>
        <p:spPr>
          <a:xfrm>
            <a:off x="806477" y="5603928"/>
            <a:ext cx="2505075" cy="219075"/>
          </a:xfrm>
          <a:prstGeom prst="rect">
            <a:avLst/>
          </a:prstGeom>
        </p:spPr>
      </p:pic>
      <p:pic>
        <p:nvPicPr>
          <p:cNvPr id="22" name="Image 21"/>
          <p:cNvPicPr>
            <a:picLocks noChangeAspect="1"/>
          </p:cNvPicPr>
          <p:nvPr/>
        </p:nvPicPr>
        <p:blipFill>
          <a:blip r:embed="rId10"/>
          <a:stretch>
            <a:fillRect/>
          </a:stretch>
        </p:blipFill>
        <p:spPr>
          <a:xfrm>
            <a:off x="1130330" y="6049200"/>
            <a:ext cx="1857375" cy="523875"/>
          </a:xfrm>
          <a:prstGeom prst="rect">
            <a:avLst/>
          </a:prstGeom>
        </p:spPr>
      </p:pic>
      <p:pic>
        <p:nvPicPr>
          <p:cNvPr id="25" name="Image 24"/>
          <p:cNvPicPr>
            <a:picLocks noChangeAspect="1"/>
          </p:cNvPicPr>
          <p:nvPr/>
        </p:nvPicPr>
        <p:blipFill>
          <a:blip r:embed="rId11"/>
          <a:stretch>
            <a:fillRect/>
          </a:stretch>
        </p:blipFill>
        <p:spPr>
          <a:xfrm>
            <a:off x="4187951" y="3101146"/>
            <a:ext cx="3816093" cy="324333"/>
          </a:xfrm>
          <a:prstGeom prst="rect">
            <a:avLst/>
          </a:prstGeom>
        </p:spPr>
      </p:pic>
      <p:pic>
        <p:nvPicPr>
          <p:cNvPr id="29" name="Image 28"/>
          <p:cNvPicPr>
            <a:picLocks noChangeAspect="1"/>
          </p:cNvPicPr>
          <p:nvPr/>
        </p:nvPicPr>
        <p:blipFill>
          <a:blip r:embed="rId12"/>
          <a:stretch>
            <a:fillRect/>
          </a:stretch>
        </p:blipFill>
        <p:spPr>
          <a:xfrm>
            <a:off x="8233976" y="2655212"/>
            <a:ext cx="3751137" cy="958771"/>
          </a:xfrm>
          <a:prstGeom prst="rect">
            <a:avLst/>
          </a:prstGeom>
        </p:spPr>
      </p:pic>
    </p:spTree>
    <p:extLst>
      <p:ext uri="{BB962C8B-B14F-4D97-AF65-F5344CB8AC3E}">
        <p14:creationId xmlns:p14="http://schemas.microsoft.com/office/powerpoint/2010/main" val="74309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xmlns=""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We should </a:t>
            </a:r>
            <a:r>
              <a:rPr lang="en-US" sz="1200" dirty="0"/>
              <a:t>have produced 60 output files, one for each A-scan, with names cylinder_Bscan_2D1.out, cylinder_Bscan_2D2.out </a:t>
            </a:r>
            <a:r>
              <a:rPr lang="en-US" sz="1200" dirty="0" err="1"/>
              <a:t>etc</a:t>
            </a:r>
            <a:r>
              <a:rPr lang="en-US" sz="1200" dirty="0"/>
              <a:t>… These can be combined into a single file using the command</a:t>
            </a:r>
            <a:r>
              <a:rPr lang="en-US" sz="1200" dirty="0" smtClean="0"/>
              <a:t>:</a:t>
            </a:r>
            <a:endParaRPr lang="en-US" sz="1200" dirty="0"/>
          </a:p>
          <a:p>
            <a:pPr algn="l"/>
            <a:r>
              <a:rPr lang="en-US" sz="1050" dirty="0">
                <a:solidFill>
                  <a:schemeClr val="accent1">
                    <a:lumMod val="60000"/>
                    <a:lumOff val="40000"/>
                  </a:schemeClr>
                </a:solidFill>
                <a:latin typeface="Courier New" panose="02070309020205020404" pitchFamily="49" charset="0"/>
                <a:cs typeface="Courier New" panose="02070309020205020404" pitchFamily="49" charset="0"/>
              </a:rPr>
              <a:t>python -m tools.cylinder_Bscan_2D</a:t>
            </a:r>
          </a:p>
          <a:p>
            <a:endParaRPr lang="en-US" sz="1200" dirty="0"/>
          </a:p>
          <a:p>
            <a:r>
              <a:rPr lang="en-US" sz="1200" dirty="0" smtClean="0"/>
              <a:t>We can </a:t>
            </a:r>
            <a:r>
              <a:rPr lang="en-US" sz="1200" dirty="0"/>
              <a:t>now view an image of the B-scan using the command</a:t>
            </a:r>
            <a:r>
              <a:rPr lang="en-US" sz="1200" dirty="0" smtClean="0"/>
              <a:t>:</a:t>
            </a:r>
            <a:endParaRPr lang="en-US" sz="1200" dirty="0"/>
          </a:p>
          <a:p>
            <a:pPr algn="l"/>
            <a:r>
              <a:rPr lang="en-US" sz="1050" dirty="0">
                <a:solidFill>
                  <a:schemeClr val="accent1">
                    <a:lumMod val="60000"/>
                    <a:lumOff val="40000"/>
                  </a:schemeClr>
                </a:solidFill>
                <a:latin typeface="Courier New" panose="02070309020205020404" pitchFamily="49" charset="0"/>
                <a:cs typeface="Courier New" panose="02070309020205020404" pitchFamily="49" charset="0"/>
              </a:rPr>
              <a:t>python -m tools.plot_Bscan cylinder_Bscan_2D_merged.out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Ez</a:t>
            </a:r>
            <a:endParaRPr lang="en-US" sz="1050" dirty="0">
              <a:solidFill>
                <a:schemeClr val="accent1">
                  <a:lumMod val="60000"/>
                  <a:lumOff val="40000"/>
                </a:schemeClr>
              </a:solidFill>
              <a:latin typeface="Courier New" panose="02070309020205020404" pitchFamily="49" charset="0"/>
              <a:cs typeface="Courier New" panose="02070309020205020404" pitchFamily="49" charset="0"/>
            </a:endParaRP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r>
              <a:rPr lang="en-US" sz="1000" i="1" dirty="0" smtClean="0"/>
              <a:t>Fig-3 </a:t>
            </a:r>
            <a:r>
              <a:rPr lang="en-US" sz="1000" i="1" dirty="0"/>
              <a:t>: </a:t>
            </a:r>
            <a:r>
              <a:rPr lang="en-US" sz="1000" dirty="0"/>
              <a:t>shows the B-scan (of the field component). Again, the initial part of the signal (~0.5-1.5 ns) represents the direct </a:t>
            </a:r>
            <a:r>
              <a:rPr lang="en-US" sz="1000" dirty="0" smtClean="0"/>
              <a:t>wave </a:t>
            </a:r>
            <a:r>
              <a:rPr lang="en-US" sz="1000" dirty="0"/>
              <a:t>from transmitter to receiver. Then comes the </a:t>
            </a:r>
            <a:r>
              <a:rPr lang="en-US" sz="1000" dirty="0" err="1"/>
              <a:t>refelected</a:t>
            </a:r>
            <a:r>
              <a:rPr lang="en-US" sz="1000" dirty="0"/>
              <a:t> wave (~2-3 ns) from the metal cylinder which creates the hyperbolic shape.</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sp>
        <p:nvSpPr>
          <p:cNvPr id="20" name="TextBox 3">
            <a:extLst>
              <a:ext uri="{FF2B5EF4-FFF2-40B4-BE49-F238E27FC236}">
                <a16:creationId xmlns:a16="http://schemas.microsoft.com/office/drawing/2014/main" xmlns=""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#title: B-scan from a metal cylinder buried in a dielectric half-space</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#domain: 0.240 0.210 0.002</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dx_dy_dz</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0.002 0.002 0.002</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time_window</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3e-9</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#material: 6 0 1 0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half_space</a:t>
            </a:r>
            <a:endParaRPr lang="en-US" sz="1050" dirty="0">
              <a:solidFill>
                <a:schemeClr val="accent1">
                  <a:lumMod val="60000"/>
                  <a:lumOff val="40000"/>
                </a:schemeClr>
              </a:solidFill>
              <a:latin typeface="Courier New" panose="02070309020205020404" pitchFamily="49" charset="0"/>
              <a:cs typeface="Courier New" panose="02070309020205020404" pitchFamily="49" charset="0"/>
            </a:endParaRP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#waveform: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ricker</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1 1.5e9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my_ricker</a:t>
            </a:r>
            <a:endParaRPr lang="en-US" sz="1050" dirty="0">
              <a:solidFill>
                <a:schemeClr val="accent1">
                  <a:lumMod val="60000"/>
                  <a:lumOff val="40000"/>
                </a:schemeClr>
              </a:solidFill>
              <a:latin typeface="Courier New" panose="02070309020205020404" pitchFamily="49" charset="0"/>
              <a:cs typeface="Courier New" panose="02070309020205020404" pitchFamily="49" charset="0"/>
            </a:endParaRP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hertzian_dipole</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z 0.040 0.170 0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my_ricker</a:t>
            </a:r>
            <a:endParaRPr lang="en-US" sz="1050" dirty="0">
              <a:solidFill>
                <a:schemeClr val="accent1">
                  <a:lumMod val="60000"/>
                  <a:lumOff val="40000"/>
                </a:schemeClr>
              </a:solidFill>
              <a:latin typeface="Courier New" panose="02070309020205020404" pitchFamily="49" charset="0"/>
              <a:cs typeface="Courier New" panose="02070309020205020404" pitchFamily="49" charset="0"/>
            </a:endParaRP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rx</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0.080 0.170 0</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src_steps</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0.002 0 0</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rx_steps</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0.002 0 0</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#box: 0 0 0 0.240 0.170 0.002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half_space</a:t>
            </a:r>
            <a:endParaRPr lang="en-US" sz="1050" dirty="0">
              <a:solidFill>
                <a:schemeClr val="accent1">
                  <a:lumMod val="60000"/>
                  <a:lumOff val="40000"/>
                </a:schemeClr>
              </a:solidFill>
              <a:latin typeface="Courier New" panose="02070309020205020404" pitchFamily="49" charset="0"/>
              <a:cs typeface="Courier New" panose="02070309020205020404" pitchFamily="49" charset="0"/>
            </a:endParaRP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#cylinder: 0.120 0.080 0 0.120 0.080 0.002 0.010 pec</a:t>
            </a:r>
          </a:p>
          <a:p>
            <a:endParaRPr lang="en-US" sz="1200" dirty="0"/>
          </a:p>
          <a:p>
            <a:endParaRPr lang="en-US" sz="1200" dirty="0" smtClean="0"/>
          </a:p>
          <a:p>
            <a:r>
              <a:rPr lang="en-US" sz="1200" dirty="0"/>
              <a:t>To run the model to create a B-scan </a:t>
            </a:r>
            <a:r>
              <a:rPr lang="en-US" sz="1200" dirty="0" smtClean="0"/>
              <a:t>we must </a:t>
            </a:r>
            <a:r>
              <a:rPr lang="en-US" sz="1200" dirty="0"/>
              <a:t>pass an optional argument to specify the number of times the model should be run. In this case this is the number of A-scans (traces) that will comprise the B-scan. For a B-scan over a distance of 120mm with a step of 2mm that is 60 A-scans.</a:t>
            </a:r>
          </a:p>
          <a:p>
            <a:endParaRPr lang="en-US" sz="1200" dirty="0"/>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python -m </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gprMax</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a:t>
            </a:r>
            <a:r>
              <a:rPr lang="en-US" sz="1050" dirty="0" smtClean="0">
                <a:solidFill>
                  <a:schemeClr val="accent1">
                    <a:lumMod val="60000"/>
                    <a:lumOff val="40000"/>
                  </a:schemeClr>
                </a:solidFill>
                <a:latin typeface="Courier New" panose="02070309020205020404" pitchFamily="49" charset="0"/>
                <a:cs typeface="Courier New" panose="02070309020205020404" pitchFamily="49" charset="0"/>
              </a:rPr>
              <a:t>cylinder_Bscan_2D.in </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-n 60</a:t>
            </a:r>
          </a:p>
          <a:p>
            <a:endParaRPr lang="en-US" sz="1200" dirty="0" smtClean="0"/>
          </a:p>
          <a:p>
            <a:endParaRPr lang="en-US" sz="1200" dirty="0"/>
          </a:p>
          <a:p>
            <a:endParaRPr lang="en-US" sz="1200" dirty="0" smtClean="0"/>
          </a:p>
          <a:p>
            <a:endParaRPr lang="en-GB" sz="1200" dirty="0"/>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The open-source software </a:t>
            </a:r>
            <a:r>
              <a:rPr lang="en-US" sz="1600" b="1" dirty="0" err="1">
                <a:solidFill>
                  <a:schemeClr val="bg1"/>
                </a:solidFill>
                <a:latin typeface="Arial" panose="020B0604020202020204" pitchFamily="34" charset="0"/>
                <a:cs typeface="Arial" panose="020B0604020202020204" pitchFamily="34" charset="0"/>
              </a:rPr>
              <a:t>GPRmax</a:t>
            </a:r>
            <a:r>
              <a:rPr lang="en-US" sz="1600" b="1" dirty="0">
                <a:solidFill>
                  <a:schemeClr val="bg1"/>
                </a:solidFill>
                <a:latin typeface="Arial" panose="020B0604020202020204" pitchFamily="34" charset="0"/>
                <a:cs typeface="Arial" panose="020B0604020202020204" pitchFamily="34" charset="0"/>
              </a:rPr>
              <a:t> for simulating GPR scenarios relevant to </a:t>
            </a:r>
            <a:r>
              <a:rPr lang="en-US" sz="1600" b="1" dirty="0" smtClean="0">
                <a:solidFill>
                  <a:schemeClr val="bg1"/>
                </a:solidFill>
                <a:latin typeface="Arial" panose="020B0604020202020204" pitchFamily="34" charset="0"/>
                <a:cs typeface="Arial" panose="020B0604020202020204" pitchFamily="34" charset="0"/>
              </a:rPr>
              <a:t>OSI </a:t>
            </a:r>
            <a:r>
              <a:rPr lang="en-US" sz="1600" b="1" dirty="0">
                <a:solidFill>
                  <a:schemeClr val="bg1"/>
                </a:solidFill>
                <a:latin typeface="Arial" panose="020B0604020202020204" pitchFamily="34" charset="0"/>
                <a:cs typeface="Arial" panose="020B0604020202020204" pitchFamily="34" charset="0"/>
              </a:rPr>
              <a:t>missions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xmlns=""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An input file has to be supplied to </a:t>
            </a:r>
            <a:r>
              <a:rPr lang="en-US" sz="1200" dirty="0" err="1"/>
              <a:t>gprMax</a:t>
            </a:r>
            <a:r>
              <a:rPr lang="en-US" sz="1200" dirty="0"/>
              <a:t> which should contain all the necessary information to run a GPR model. The input file is an ASCII text file which can be prepared with any text editor :</a:t>
            </a:r>
          </a:p>
          <a:p>
            <a:r>
              <a:rPr lang="en-US" sz="1050" dirty="0">
                <a:solidFill>
                  <a:schemeClr val="accent1">
                    <a:lumMod val="60000"/>
                    <a:lumOff val="40000"/>
                  </a:schemeClr>
                </a:solidFill>
                <a:latin typeface="Courier New" panose="02070309020205020404" pitchFamily="49" charset="0"/>
                <a:cs typeface="Courier New" panose="02070309020205020404" pitchFamily="49" charset="0"/>
              </a:rPr>
              <a:t>#</a:t>
            </a:r>
            <a:r>
              <a:rPr lang="en-US" sz="1050" dirty="0" err="1">
                <a:solidFill>
                  <a:schemeClr val="accent1">
                    <a:lumMod val="60000"/>
                    <a:lumOff val="40000"/>
                  </a:schemeClr>
                </a:solidFill>
                <a:latin typeface="Courier New" panose="02070309020205020404" pitchFamily="49" charset="0"/>
                <a:cs typeface="Courier New" panose="02070309020205020404" pitchFamily="49" charset="0"/>
              </a:rPr>
              <a:t>command_name</a:t>
            </a:r>
            <a:r>
              <a:rPr lang="en-US" sz="1050" dirty="0">
                <a:solidFill>
                  <a:schemeClr val="accent1">
                    <a:lumMod val="60000"/>
                    <a:lumOff val="40000"/>
                  </a:schemeClr>
                </a:solidFill>
                <a:latin typeface="Courier New" panose="02070309020205020404" pitchFamily="49" charset="0"/>
                <a:cs typeface="Courier New" panose="02070309020205020404" pitchFamily="49" charset="0"/>
              </a:rPr>
              <a:t>: parameter1 parameter2 parameter3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r>
              <a:rPr lang="en-US" sz="1050" i="1" dirty="0" smtClean="0"/>
              <a:t>Fig-2 : </a:t>
            </a:r>
            <a:r>
              <a:rPr lang="fr-FR" sz="1050" i="1" dirty="0" err="1" smtClean="0"/>
              <a:t>Geometric</a:t>
            </a:r>
            <a:r>
              <a:rPr lang="fr-FR" sz="1050" i="1" dirty="0" smtClean="0"/>
              <a:t> </a:t>
            </a:r>
            <a:r>
              <a:rPr lang="fr-FR" sz="1050" i="1" dirty="0"/>
              <a:t>model</a:t>
            </a:r>
            <a:endParaRPr lang="en-US" sz="1050" i="1"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Abdelhalim</a:t>
            </a:r>
            <a:r>
              <a:rPr lang="en-GB" sz="1200" dirty="0">
                <a:solidFill>
                  <a:srgbClr val="1A3A64"/>
                </a:solidFill>
                <a:latin typeface="Arial" panose="020B0604020202020204" pitchFamily="34" charset="0"/>
                <a:cs typeface="Arial" panose="020B0604020202020204" pitchFamily="34" charset="0"/>
              </a:rPr>
              <a:t> </a:t>
            </a:r>
            <a:r>
              <a:rPr lang="en-GB" sz="1200" dirty="0" smtClean="0">
                <a:solidFill>
                  <a:srgbClr val="1A3A64"/>
                </a:solidFill>
                <a:latin typeface="Arial" panose="020B0604020202020204" pitchFamily="34" charset="0"/>
                <a:cs typeface="Arial" panose="020B0604020202020204" pitchFamily="34" charset="0"/>
              </a:rPr>
              <a:t>ZAOUI</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6. </a:t>
            </a:r>
            <a:r>
              <a:rPr lang="en-US" dirty="0"/>
              <a:t>Simulation </a:t>
            </a:r>
            <a:r>
              <a:rPr lang="en-US" dirty="0" err="1" smtClean="0"/>
              <a:t>exemple</a:t>
            </a:r>
            <a:endParaRPr lang="en-GB" dirty="0"/>
          </a:p>
        </p:txBody>
      </p:sp>
      <p:sp>
        <p:nvSpPr>
          <p:cNvPr id="26" name="TextBox 3">
            <a:extLst>
              <a:ext uri="{FF2B5EF4-FFF2-40B4-BE49-F238E27FC236}">
                <a16:creationId xmlns:a16="http://schemas.microsoft.com/office/drawing/2014/main" xmlns=""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7. </a:t>
            </a:r>
            <a:r>
              <a:rPr lang="en-US" dirty="0"/>
              <a:t>Input file command</a:t>
            </a:r>
            <a:r>
              <a:rPr lang="en-US" dirty="0" smtClean="0"/>
              <a:t> </a:t>
            </a:r>
            <a:endParaRPr lang="en-GB" dirty="0"/>
          </a:p>
        </p:txBody>
      </p:sp>
      <p:sp>
        <p:nvSpPr>
          <p:cNvPr id="27" name="TextBox 3">
            <a:extLst>
              <a:ext uri="{FF2B5EF4-FFF2-40B4-BE49-F238E27FC236}">
                <a16:creationId xmlns:a16="http://schemas.microsoft.com/office/drawing/2014/main" xmlns=""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8. Post process</a:t>
            </a:r>
            <a:endParaRPr lang="en-GB"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b="1" dirty="0">
                <a:solidFill>
                  <a:srgbClr val="1B3B65"/>
                </a:solidFill>
                <a:latin typeface="Arial" panose="020B0604020202020204" pitchFamily="34" charset="0"/>
                <a:cs typeface="Arial" panose="020B0604020202020204" pitchFamily="34" charset="0"/>
              </a:rPr>
              <a:t>P3.3-007</a:t>
            </a:r>
            <a:endParaRPr lang="en-GB" sz="1800" b="1" dirty="0">
              <a:solidFill>
                <a:srgbClr val="1B3B65"/>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2"/>
          <a:stretch>
            <a:fillRect/>
          </a:stretch>
        </p:blipFill>
        <p:spPr>
          <a:xfrm>
            <a:off x="8601018" y="3441748"/>
            <a:ext cx="3100108" cy="1800678"/>
          </a:xfrm>
          <a:prstGeom prst="rect">
            <a:avLst/>
          </a:prstGeom>
        </p:spPr>
      </p:pic>
      <p:pic>
        <p:nvPicPr>
          <p:cNvPr id="22" name="Image 21"/>
          <p:cNvPicPr>
            <a:picLocks noChangeAspect="1"/>
          </p:cNvPicPr>
          <p:nvPr/>
        </p:nvPicPr>
        <p:blipFill>
          <a:blip r:embed="rId3"/>
          <a:stretch>
            <a:fillRect/>
          </a:stretch>
        </p:blipFill>
        <p:spPr>
          <a:xfrm>
            <a:off x="11501375" y="6094395"/>
            <a:ext cx="666457" cy="759565"/>
          </a:xfrm>
          <a:prstGeom prst="rect">
            <a:avLst/>
          </a:prstGeom>
        </p:spPr>
      </p:pic>
      <p:pic>
        <p:nvPicPr>
          <p:cNvPr id="13" name="Image 12"/>
          <p:cNvPicPr>
            <a:picLocks noChangeAspect="1"/>
          </p:cNvPicPr>
          <p:nvPr/>
        </p:nvPicPr>
        <p:blipFill>
          <a:blip r:embed="rId4"/>
          <a:stretch>
            <a:fillRect/>
          </a:stretch>
        </p:blipFill>
        <p:spPr>
          <a:xfrm>
            <a:off x="380344" y="2662115"/>
            <a:ext cx="3357349" cy="1750338"/>
          </a:xfrm>
          <a:prstGeom prst="rect">
            <a:avLst/>
          </a:prstGeom>
        </p:spPr>
      </p:pic>
    </p:spTree>
    <p:extLst>
      <p:ext uri="{BB962C8B-B14F-4D97-AF65-F5344CB8AC3E}">
        <p14:creationId xmlns:p14="http://schemas.microsoft.com/office/powerpoint/2010/main" val="3140327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xmlns=""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28600" indent="-228600">
              <a:buFont typeface="+mj-lt"/>
              <a:buAutoNum type="arabicPeriod"/>
            </a:pPr>
            <a:r>
              <a:rPr lang="en-US" sz="1200" dirty="0" smtClean="0"/>
              <a:t>H</a:t>
            </a:r>
            <a:r>
              <a:rPr lang="en-US" sz="1200" dirty="0"/>
              <a:t>. M. </a:t>
            </a:r>
            <a:r>
              <a:rPr lang="en-US" sz="1200" dirty="0" err="1"/>
              <a:t>Jol</a:t>
            </a:r>
            <a:r>
              <a:rPr lang="en-US" sz="1200" dirty="0"/>
              <a:t>, Ground Penetrating Radar Theory and Applications. Amsterdam, Netherlands: Elsevier, 2008.</a:t>
            </a:r>
          </a:p>
          <a:p>
            <a:pPr marL="228600" indent="-228600">
              <a:buFont typeface="+mj-lt"/>
              <a:buAutoNum type="arabicPeriod"/>
            </a:pPr>
            <a:r>
              <a:rPr lang="en-US" sz="1200" dirty="0"/>
              <a:t>A. P. Annan, “Ground-penetrating radar principles, procedures, and applications,” Geological Survey of Canada, Information Circular 8, 2005.</a:t>
            </a:r>
          </a:p>
          <a:p>
            <a:pPr marL="228600" indent="-228600" algn="l">
              <a:buFont typeface="+mj-lt"/>
              <a:buAutoNum type="arabicPeriod"/>
            </a:pPr>
            <a:r>
              <a:rPr lang="en-GB" sz="1200" dirty="0" err="1"/>
              <a:t>gprMax</a:t>
            </a:r>
            <a:r>
              <a:rPr lang="en-GB" sz="1200" dirty="0"/>
              <a:t> User Guide : </a:t>
            </a:r>
            <a:r>
              <a:rPr lang="en-GB" sz="1200" dirty="0">
                <a:hlinkClick r:id="rId2"/>
              </a:rPr>
              <a:t>https://docs.gprmax.com/en/latest/</a:t>
            </a:r>
            <a:endParaRPr lang="en-GB" sz="1200" dirty="0"/>
          </a:p>
          <a:p>
            <a:pPr marL="228600" indent="-228600">
              <a:buFont typeface="+mj-lt"/>
              <a:buAutoNum type="arabicPeriod"/>
            </a:pPr>
            <a:r>
              <a:rPr lang="en-US" sz="1200" dirty="0" smtClean="0"/>
              <a:t>L</a:t>
            </a:r>
            <a:r>
              <a:rPr lang="en-US" sz="1200" dirty="0"/>
              <a:t>. B. Conyers, Interpreting Ground-Penetrating Radar for Archaeology. Walnut Creek, CA, USA: Left Coast Press, 2012.</a:t>
            </a:r>
          </a:p>
          <a:p>
            <a:pPr marL="228600" indent="-228600">
              <a:buFont typeface="+mj-lt"/>
              <a:buAutoNum type="arabicPeriod"/>
            </a:pPr>
            <a:r>
              <a:rPr lang="en-US" sz="1200" dirty="0" smtClean="0"/>
              <a:t>C</a:t>
            </a:r>
            <a:r>
              <a:rPr lang="en-US" sz="1200" dirty="0"/>
              <a:t>. Warren, A. Giannopoulos, and I. </a:t>
            </a:r>
            <a:r>
              <a:rPr lang="en-US" sz="1200" dirty="0" err="1"/>
              <a:t>Giannakis</a:t>
            </a:r>
            <a:r>
              <a:rPr lang="en-US" sz="1200" dirty="0"/>
              <a:t>, “</a:t>
            </a:r>
            <a:r>
              <a:rPr lang="en-US" sz="1200" dirty="0" err="1"/>
              <a:t>gprMax</a:t>
            </a:r>
            <a:r>
              <a:rPr lang="en-US" sz="1200" dirty="0"/>
              <a:t>: Open source software to simulate electromagnetic wave propagation for Ground Penetrating Radar,” Computers &amp; Geosciences, vol. 93, pp. 75–85, 2016.</a:t>
            </a:r>
          </a:p>
          <a:p>
            <a:pPr marL="228600" indent="-228600">
              <a:buFont typeface="+mj-lt"/>
              <a:buAutoNum type="arabicPeriod"/>
            </a:pPr>
            <a:r>
              <a:rPr lang="en-US" sz="1200" dirty="0"/>
              <a:t>A. Giannopoulos, “Modelling ground penetrating radar by GPRMAX,” Construction and Building Materials, vol. 19, no. 10, pp. 755–762, 2005</a:t>
            </a:r>
            <a:r>
              <a:rPr lang="en-US" sz="1200" dirty="0" smtClean="0"/>
              <a:t>.</a:t>
            </a:r>
          </a:p>
          <a:p>
            <a:pPr marL="228600" indent="-228600" algn="l">
              <a:buFont typeface="+mj-lt"/>
              <a:buAutoNum type="arabicPeriod"/>
            </a:pPr>
            <a:r>
              <a:rPr lang="en-US" sz="1200" dirty="0" smtClean="0"/>
              <a:t>N</a:t>
            </a:r>
            <a:r>
              <a:rPr lang="en-US" sz="1200" dirty="0"/>
              <a:t>. R. </a:t>
            </a:r>
            <a:r>
              <a:rPr lang="en-US" sz="1200" dirty="0" err="1"/>
              <a:t>Peplinski</a:t>
            </a:r>
            <a:r>
              <a:rPr lang="en-US" sz="1200" dirty="0"/>
              <a:t>, </a:t>
            </a:r>
            <a:r>
              <a:rPr lang="en-US" sz="1200" dirty="0" smtClean="0"/>
              <a:t>all. </a:t>
            </a:r>
            <a:r>
              <a:rPr lang="en-US" sz="1200" dirty="0"/>
              <a:t>"Dielectric properties of soils in the 0.3-1.3-GHz range," in IEEE Transactions on Geoscience and Remote Sensing, vol. 33, no. </a:t>
            </a:r>
            <a:r>
              <a:rPr lang="en-US" sz="1200" dirty="0" smtClean="0"/>
              <a:t>3.</a:t>
            </a:r>
            <a:endParaRPr lang="en-GB" sz="1200" dirty="0"/>
          </a:p>
        </p:txBody>
      </p:sp>
      <p:sp>
        <p:nvSpPr>
          <p:cNvPr id="20" name="TextBox 3">
            <a:extLst>
              <a:ext uri="{FF2B5EF4-FFF2-40B4-BE49-F238E27FC236}">
                <a16:creationId xmlns:a16="http://schemas.microsoft.com/office/drawing/2014/main" xmlns=""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600"/>
              </a:spcAft>
              <a:buClr>
                <a:srgbClr val="1A3A64"/>
              </a:buClr>
            </a:pPr>
            <a:r>
              <a:rPr lang="en-US" sz="1200" dirty="0" err="1"/>
              <a:t>gprMax</a:t>
            </a:r>
            <a:r>
              <a:rPr lang="en-US" sz="1200" dirty="0"/>
              <a:t> </a:t>
            </a:r>
            <a:r>
              <a:rPr lang="en-US" sz="1200" dirty="0" smtClean="0"/>
              <a:t>can be </a:t>
            </a:r>
            <a:r>
              <a:rPr lang="en-US" sz="1200" dirty="0"/>
              <a:t>an essential simulation platform for advancing the use of Ground Penetrating Radar in CTBTO’s On-Site Inspections. </a:t>
            </a:r>
            <a:endParaRPr lang="en-US" sz="1200" dirty="0" smtClean="0"/>
          </a:p>
          <a:p>
            <a:pPr>
              <a:spcAft>
                <a:spcPts val="600"/>
              </a:spcAft>
              <a:buClr>
                <a:srgbClr val="1A3A64"/>
              </a:buClr>
            </a:pPr>
            <a:r>
              <a:rPr lang="en-US" sz="1200" dirty="0" smtClean="0"/>
              <a:t>The </a:t>
            </a:r>
            <a:r>
              <a:rPr lang="en-US" sz="1200" dirty="0"/>
              <a:t>software's flexibility in defining materials, targets, and system configurations allows inspectors to simulate a broad range of realistic OSI scenarios. </a:t>
            </a:r>
            <a:endParaRPr lang="en-US" sz="1200" dirty="0" smtClean="0"/>
          </a:p>
          <a:p>
            <a:pPr>
              <a:spcAft>
                <a:spcPts val="600"/>
              </a:spcAft>
              <a:buClr>
                <a:srgbClr val="1A3A64"/>
              </a:buClr>
            </a:pPr>
            <a:r>
              <a:rPr lang="en-US" sz="1200" dirty="0" err="1" smtClean="0"/>
              <a:t>gprMax</a:t>
            </a:r>
            <a:r>
              <a:rPr lang="en-US" sz="1200" dirty="0" smtClean="0"/>
              <a:t> </a:t>
            </a:r>
            <a:r>
              <a:rPr lang="en-US" sz="1200" dirty="0"/>
              <a:t>can plays a crucial role in the training phase of CTBTO inspectors, providing them with realistic virtual scenarios to practice interpretation, enhance their decision-making skills, and gain experience in recognizing complex subsurface signatures</a:t>
            </a:r>
            <a:r>
              <a:rPr lang="en-US" sz="1200" dirty="0" smtClean="0"/>
              <a:t>.</a:t>
            </a:r>
          </a:p>
          <a:p>
            <a:pPr>
              <a:spcAft>
                <a:spcPts val="600"/>
              </a:spcAft>
              <a:buClr>
                <a:srgbClr val="1A3A64"/>
              </a:buClr>
            </a:pPr>
            <a:r>
              <a:rPr lang="en-US" sz="1200" dirty="0" smtClean="0"/>
              <a:t>In </a:t>
            </a:r>
            <a:r>
              <a:rPr lang="en-US" sz="1200" dirty="0"/>
              <a:t>OSI, simulation with </a:t>
            </a:r>
            <a:r>
              <a:rPr lang="en-US" sz="1200" dirty="0" err="1"/>
              <a:t>gprMax</a:t>
            </a:r>
            <a:r>
              <a:rPr lang="en-US" sz="1200" dirty="0"/>
              <a:t> enables inspectors to : </a:t>
            </a:r>
          </a:p>
          <a:p>
            <a:pPr marL="182880" lvl="1" indent="-171450">
              <a:spcAft>
                <a:spcPts val="600"/>
              </a:spcAft>
              <a:buClr>
                <a:srgbClr val="1A3A64"/>
              </a:buClr>
              <a:buFont typeface="Arial" panose="020B0604020202020204" pitchFamily="34" charset="0"/>
              <a:buChar char="•"/>
            </a:pPr>
            <a:r>
              <a:rPr lang="en-US" sz="1200" dirty="0">
                <a:latin typeface="Arial" panose="020B0604020202020204" pitchFamily="34" charset="0"/>
                <a:cs typeface="Arial" panose="020B0604020202020204" pitchFamily="34" charset="0"/>
              </a:rPr>
              <a:t>optimize planning surveys,</a:t>
            </a:r>
          </a:p>
          <a:p>
            <a:pPr marL="182880" lvl="1" indent="-171450">
              <a:spcAft>
                <a:spcPts val="600"/>
              </a:spcAft>
              <a:buClr>
                <a:srgbClr val="1A3A64"/>
              </a:buClr>
              <a:buFont typeface="Arial" panose="020B0604020202020204" pitchFamily="34" charset="0"/>
              <a:buChar char="•"/>
            </a:pPr>
            <a:r>
              <a:rPr lang="en-US" sz="1200" dirty="0">
                <a:latin typeface="Arial" panose="020B0604020202020204" pitchFamily="34" charset="0"/>
                <a:cs typeface="Arial" panose="020B0604020202020204" pitchFamily="34" charset="0"/>
              </a:rPr>
              <a:t>predict radar responses in complex environments, </a:t>
            </a:r>
          </a:p>
          <a:p>
            <a:pPr marL="182880" lvl="1" indent="-171450">
              <a:spcAft>
                <a:spcPts val="600"/>
              </a:spcAft>
              <a:buClr>
                <a:srgbClr val="1A3A64"/>
              </a:buClr>
              <a:buFont typeface="Arial" panose="020B0604020202020204" pitchFamily="34" charset="0"/>
              <a:buChar char="•"/>
            </a:pPr>
            <a:r>
              <a:rPr lang="en-US" sz="1200" dirty="0">
                <a:latin typeface="Arial" panose="020B0604020202020204" pitchFamily="34" charset="0"/>
                <a:cs typeface="Arial" panose="020B0604020202020204" pitchFamily="34" charset="0"/>
              </a:rPr>
              <a:t>reducing uncertainties before field deployment,</a:t>
            </a:r>
          </a:p>
          <a:p>
            <a:pPr marL="182880" lvl="1" indent="-171450">
              <a:spcAft>
                <a:spcPts val="600"/>
              </a:spcAft>
              <a:buClr>
                <a:srgbClr val="1A3A64"/>
              </a:buClr>
              <a:buFont typeface="Arial" panose="020B0604020202020204" pitchFamily="34" charset="0"/>
              <a:buChar char="•"/>
            </a:pPr>
            <a:r>
              <a:rPr lang="en-US" sz="1200" dirty="0" smtClean="0">
                <a:latin typeface="Arial" panose="020B0604020202020204" pitchFamily="34" charset="0"/>
                <a:cs typeface="Arial" panose="020B0604020202020204" pitchFamily="34" charset="0"/>
              </a:rPr>
              <a:t>check </a:t>
            </a:r>
            <a:r>
              <a:rPr lang="en-US" sz="1200" dirty="0">
                <a:latin typeface="Arial" panose="020B0604020202020204" pitchFamily="34" charset="0"/>
                <a:cs typeface="Arial" panose="020B0604020202020204" pitchFamily="34" charset="0"/>
              </a:rPr>
              <a:t>the interpretation proposals, and interpret data more accurately after field operations.</a:t>
            </a:r>
          </a:p>
          <a:p>
            <a:pPr marL="11430" lvl="1">
              <a:spcAft>
                <a:spcPts val="600"/>
              </a:spcAft>
              <a:buClr>
                <a:srgbClr val="1A3A64"/>
              </a:buClr>
            </a:pPr>
            <a:r>
              <a:rPr lang="en-US" sz="1200" dirty="0">
                <a:latin typeface="Arial" panose="020B0604020202020204" pitchFamily="34" charset="0"/>
                <a:cs typeface="Arial" panose="020B0604020202020204" pitchFamily="34" charset="0"/>
              </a:rPr>
              <a:t>F</a:t>
            </a:r>
            <a:r>
              <a:rPr lang="en-US" sz="1200" dirty="0" smtClean="0">
                <a:latin typeface="Arial" panose="020B0604020202020204" pitchFamily="34" charset="0"/>
                <a:cs typeface="Arial" panose="020B0604020202020204" pitchFamily="34" charset="0"/>
              </a:rPr>
              <a:t>urther </a:t>
            </a:r>
            <a:r>
              <a:rPr lang="en-US" sz="1200" dirty="0">
                <a:latin typeface="Arial" panose="020B0604020202020204" pitchFamily="34" charset="0"/>
                <a:cs typeface="Arial" panose="020B0604020202020204" pitchFamily="34" charset="0"/>
              </a:rPr>
              <a:t>developments could include </a:t>
            </a:r>
            <a:r>
              <a:rPr lang="en-US" sz="1200" dirty="0" smtClean="0">
                <a:latin typeface="Arial" panose="020B0604020202020204" pitchFamily="34" charset="0"/>
                <a:cs typeface="Arial" panose="020B0604020202020204" pitchFamily="34" charset="0"/>
              </a:rPr>
              <a:t>:</a:t>
            </a:r>
          </a:p>
          <a:p>
            <a:pPr marL="182880" lvl="1" indent="-171450">
              <a:spcAft>
                <a:spcPts val="600"/>
              </a:spcAft>
              <a:buClr>
                <a:srgbClr val="1A3A64"/>
              </a:buClr>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integration </a:t>
            </a:r>
            <a:r>
              <a:rPr lang="en-US" sz="1200" dirty="0">
                <a:latin typeface="Arial" panose="020B0604020202020204" pitchFamily="34" charset="0"/>
                <a:cs typeface="Arial" panose="020B0604020202020204" pitchFamily="34" charset="0"/>
              </a:rPr>
              <a:t>with machine </a:t>
            </a:r>
            <a:r>
              <a:rPr lang="en-US" sz="1200" dirty="0">
                <a:latin typeface="Arial" panose="020B0604020202020204" pitchFamily="34" charset="0"/>
                <a:cs typeface="Arial" panose="020B0604020202020204" pitchFamily="34" charset="0"/>
              </a:rPr>
              <a:t>learning</a:t>
            </a:r>
            <a:r>
              <a:rPr lang="en-US" sz="1200" dirty="0">
                <a:latin typeface="Arial" panose="020B0604020202020204" pitchFamily="34" charset="0"/>
                <a:cs typeface="Arial" panose="020B0604020202020204" pitchFamily="34" charset="0"/>
              </a:rPr>
              <a:t> for anomaly detection, real-time data analysis, or </a:t>
            </a:r>
            <a:r>
              <a:rPr lang="en-US" sz="1200" dirty="0">
                <a:latin typeface="Arial" panose="020B0604020202020204" pitchFamily="34" charset="0"/>
                <a:cs typeface="Arial" panose="020B0604020202020204" pitchFamily="34" charset="0"/>
              </a:rPr>
              <a:t>fusion</a:t>
            </a:r>
            <a:r>
              <a:rPr lang="en-US" sz="1200" dirty="0">
                <a:latin typeface="Arial" panose="020B0604020202020204" pitchFamily="34" charset="0"/>
                <a:cs typeface="Arial" panose="020B0604020202020204" pitchFamily="34" charset="0"/>
              </a:rPr>
              <a:t> with other geophysical </a:t>
            </a:r>
            <a:r>
              <a:rPr lang="en-US" sz="1200" dirty="0" smtClean="0">
                <a:latin typeface="Arial" panose="020B0604020202020204" pitchFamily="34" charset="0"/>
                <a:cs typeface="Arial" panose="020B0604020202020204" pitchFamily="34" charset="0"/>
              </a:rPr>
              <a:t>methods.</a:t>
            </a:r>
          </a:p>
          <a:p>
            <a:pPr marL="182880" lvl="1" indent="-171450">
              <a:spcAft>
                <a:spcPts val="600"/>
              </a:spcAft>
              <a:buClr>
                <a:srgbClr val="1A3A64"/>
              </a:buClr>
              <a:buFont typeface="Arial" panose="020B0604020202020204" pitchFamily="34" charset="0"/>
              <a:buChar char="•"/>
            </a:pPr>
            <a:r>
              <a:rPr lang="en-US" sz="1200" dirty="0">
                <a:latin typeface="Arial" panose="020B0604020202020204" pitchFamily="34" charset="0"/>
                <a:cs typeface="Arial" panose="020B0604020202020204" pitchFamily="34" charset="0"/>
              </a:rPr>
              <a:t>Acceleration of computation by using GPU-based solver </a:t>
            </a:r>
            <a:r>
              <a:rPr lang="en-US" sz="1200" dirty="0" smtClean="0">
                <a:latin typeface="Arial" panose="020B0604020202020204" pitchFamily="34" charset="0"/>
                <a:cs typeface="Arial" panose="020B0604020202020204" pitchFamily="34" charset="0"/>
              </a:rPr>
              <a:t>(NVIDIA </a:t>
            </a:r>
            <a:r>
              <a:rPr lang="en-US" sz="1200" dirty="0">
                <a:latin typeface="Arial" panose="020B0604020202020204" pitchFamily="34" charset="0"/>
                <a:cs typeface="Arial" panose="020B0604020202020204" pitchFamily="34" charset="0"/>
              </a:rPr>
              <a:t>CUDA programming </a:t>
            </a:r>
            <a:r>
              <a:rPr lang="en-US" sz="1200" dirty="0" smtClean="0">
                <a:latin typeface="Arial" panose="020B0604020202020204" pitchFamily="34" charset="0"/>
                <a:cs typeface="Arial" panose="020B0604020202020204" pitchFamily="34" charset="0"/>
              </a:rPr>
              <a:t>model).</a:t>
            </a:r>
            <a:endParaRPr lang="en-US" sz="1200" dirty="0">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The open-source software </a:t>
            </a:r>
            <a:r>
              <a:rPr lang="en-US" sz="1600" b="1" dirty="0" err="1">
                <a:solidFill>
                  <a:schemeClr val="bg1"/>
                </a:solidFill>
                <a:latin typeface="Arial" panose="020B0604020202020204" pitchFamily="34" charset="0"/>
                <a:cs typeface="Arial" panose="020B0604020202020204" pitchFamily="34" charset="0"/>
              </a:rPr>
              <a:t>GPRmax</a:t>
            </a:r>
            <a:r>
              <a:rPr lang="en-US" sz="1600" b="1" dirty="0">
                <a:solidFill>
                  <a:schemeClr val="bg1"/>
                </a:solidFill>
                <a:latin typeface="Arial" panose="020B0604020202020204" pitchFamily="34" charset="0"/>
                <a:cs typeface="Arial" panose="020B0604020202020204" pitchFamily="34" charset="0"/>
              </a:rPr>
              <a:t> for simulating GPR scenarios relevant to </a:t>
            </a:r>
            <a:r>
              <a:rPr lang="en-US" sz="1600" b="1" dirty="0" smtClean="0">
                <a:solidFill>
                  <a:schemeClr val="bg1"/>
                </a:solidFill>
                <a:latin typeface="Arial" panose="020B0604020202020204" pitchFamily="34" charset="0"/>
                <a:cs typeface="Arial" panose="020B0604020202020204" pitchFamily="34" charset="0"/>
              </a:rPr>
              <a:t>OSI </a:t>
            </a:r>
            <a:r>
              <a:rPr lang="en-US" sz="1600" b="1" dirty="0">
                <a:solidFill>
                  <a:schemeClr val="bg1"/>
                </a:solidFill>
                <a:latin typeface="Arial" panose="020B0604020202020204" pitchFamily="34" charset="0"/>
                <a:cs typeface="Arial" panose="020B0604020202020204" pitchFamily="34" charset="0"/>
              </a:rPr>
              <a:t>missions</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xmlns=""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err="1"/>
              <a:t>gprMax</a:t>
            </a:r>
            <a:r>
              <a:rPr lang="en-US" sz="1200" dirty="0"/>
              <a:t> offers advanced simulation capabilities for Ground Penetrating Radar studies. It supports detailed antenna modeling, enabling realistic representation of transmission and reception patterns. </a:t>
            </a:r>
            <a:endParaRPr lang="en-US" sz="1200" dirty="0" smtClean="0"/>
          </a:p>
          <a:p>
            <a:endParaRPr lang="en-US" sz="1200" dirty="0"/>
          </a:p>
          <a:p>
            <a:r>
              <a:rPr lang="en-US" sz="1050" i="1" dirty="0" smtClean="0"/>
              <a:t>Fig-4 : FDTD </a:t>
            </a:r>
            <a:r>
              <a:rPr lang="en-US" sz="1050" i="1" dirty="0"/>
              <a:t>geometry </a:t>
            </a:r>
            <a:r>
              <a:rPr lang="en-US" sz="1050" i="1" dirty="0" smtClean="0"/>
              <a:t>mesh</a:t>
            </a:r>
          </a:p>
          <a:p>
            <a:r>
              <a:rPr lang="en-US" sz="1050" i="1" dirty="0" smtClean="0"/>
              <a:t> </a:t>
            </a:r>
            <a:r>
              <a:rPr lang="en-US" sz="1050" i="1" dirty="0"/>
              <a:t>showing an </a:t>
            </a:r>
            <a:r>
              <a:rPr lang="en-US" sz="1050" i="1" dirty="0" smtClean="0"/>
              <a:t>antenna model</a:t>
            </a:r>
          </a:p>
          <a:p>
            <a:r>
              <a:rPr lang="en-US" sz="1050" i="1" dirty="0" smtClean="0"/>
              <a:t> </a:t>
            </a:r>
            <a:r>
              <a:rPr lang="en-US" sz="1050" i="1" dirty="0"/>
              <a:t>similar </a:t>
            </a:r>
            <a:r>
              <a:rPr lang="en-US" sz="1050" i="1" dirty="0" smtClean="0"/>
              <a:t>to  </a:t>
            </a:r>
            <a:r>
              <a:rPr lang="en-US" sz="1050" i="1" dirty="0"/>
              <a:t>MALA 1.2GHz </a:t>
            </a:r>
            <a:endParaRPr lang="en-US" sz="1050" i="1" dirty="0" smtClean="0"/>
          </a:p>
          <a:p>
            <a:endParaRPr lang="en-US" sz="1200" dirty="0" smtClean="0"/>
          </a:p>
          <a:p>
            <a:endParaRPr lang="en-US" sz="1600" dirty="0"/>
          </a:p>
          <a:p>
            <a:r>
              <a:rPr lang="en-US" sz="1200" dirty="0" smtClean="0"/>
              <a:t>Users </a:t>
            </a:r>
            <a:r>
              <a:rPr lang="en-US" sz="1200" dirty="0"/>
              <a:t>can define heterogeneous soils with varying dielectric, conductive, and magnetic properties</a:t>
            </a:r>
            <a:r>
              <a:rPr lang="en-US" sz="1200" dirty="0" smtClean="0"/>
              <a:t>,. </a:t>
            </a:r>
            <a:r>
              <a:rPr lang="en-US" sz="1200" dirty="0"/>
              <a:t>Additionally, </a:t>
            </a:r>
            <a:r>
              <a:rPr lang="en-US" sz="1200" dirty="0" err="1"/>
              <a:t>gprMax</a:t>
            </a:r>
            <a:r>
              <a:rPr lang="en-US" sz="1200" dirty="0"/>
              <a:t> allows the inclusion of rough surfaces to simulate realistic terrain or material interfaces, improving accuracy in scattering and reflection predictions. These features make </a:t>
            </a:r>
            <a:r>
              <a:rPr lang="en-US" sz="1200" dirty="0" err="1"/>
              <a:t>gprMax</a:t>
            </a:r>
            <a:r>
              <a:rPr lang="en-US" sz="1200" dirty="0"/>
              <a:t> a powerful tool for designing experiments, interpreting GPR data, and testing scenarios before field deployment</a:t>
            </a:r>
            <a:r>
              <a:rPr lang="en-US" sz="1200" dirty="0" smtClean="0"/>
              <a:t>.</a:t>
            </a:r>
          </a:p>
          <a:p>
            <a:endParaRPr lang="en-US" sz="1200" dirty="0" smtClean="0"/>
          </a:p>
          <a:p>
            <a:r>
              <a:rPr lang="en-US" sz="1050" i="1" dirty="0" smtClean="0"/>
              <a:t>Fig-5 : FDTD </a:t>
            </a:r>
            <a:r>
              <a:rPr lang="en-US" sz="1050" i="1" dirty="0"/>
              <a:t>geometry </a:t>
            </a:r>
            <a:endParaRPr lang="en-US" sz="1050" i="1" dirty="0" smtClean="0"/>
          </a:p>
          <a:p>
            <a:r>
              <a:rPr lang="en-US" sz="1050" i="1" dirty="0" smtClean="0"/>
              <a:t>mesh </a:t>
            </a:r>
            <a:r>
              <a:rPr lang="en-US" sz="1050" i="1" dirty="0"/>
              <a:t>showing a </a:t>
            </a:r>
            <a:endParaRPr lang="en-US" sz="1050" i="1" dirty="0" smtClean="0"/>
          </a:p>
          <a:p>
            <a:r>
              <a:rPr lang="en-US" sz="1050" i="1" dirty="0" smtClean="0"/>
              <a:t>heterogeneous </a:t>
            </a:r>
            <a:r>
              <a:rPr lang="en-US" sz="1050" i="1" dirty="0"/>
              <a:t>soil model </a:t>
            </a:r>
            <a:endParaRPr lang="en-US" sz="1050" i="1" dirty="0" smtClean="0"/>
          </a:p>
          <a:p>
            <a:r>
              <a:rPr lang="en-US" sz="1050" i="1" dirty="0" smtClean="0"/>
              <a:t>with </a:t>
            </a:r>
            <a:r>
              <a:rPr lang="en-US" sz="1050" i="1" dirty="0"/>
              <a:t>a rough </a:t>
            </a:r>
            <a:r>
              <a:rPr lang="en-US" sz="1050" i="1" dirty="0" smtClean="0"/>
              <a:t>surface [7].</a:t>
            </a:r>
            <a:endParaRPr lang="en-US" sz="1050" i="1"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a:solidFill>
                  <a:srgbClr val="1A3A64"/>
                </a:solidFill>
                <a:latin typeface="Arial" panose="020B0604020202020204" pitchFamily="34" charset="0"/>
                <a:cs typeface="Arial" panose="020B0604020202020204" pitchFamily="34" charset="0"/>
              </a:rPr>
              <a:t>Abdelhalim</a:t>
            </a:r>
            <a:r>
              <a:rPr lang="en-GB" sz="1200" dirty="0">
                <a:solidFill>
                  <a:srgbClr val="1A3A64"/>
                </a:solidFill>
                <a:latin typeface="Arial" panose="020B0604020202020204" pitchFamily="34" charset="0"/>
                <a:cs typeface="Arial" panose="020B0604020202020204" pitchFamily="34" charset="0"/>
              </a:rPr>
              <a:t> </a:t>
            </a:r>
            <a:r>
              <a:rPr lang="en-GB" sz="1200" dirty="0" smtClean="0">
                <a:solidFill>
                  <a:srgbClr val="1A3A64"/>
                </a:solidFill>
                <a:latin typeface="Arial" panose="020B0604020202020204" pitchFamily="34" charset="0"/>
                <a:cs typeface="Arial" panose="020B0604020202020204" pitchFamily="34" charset="0"/>
              </a:rPr>
              <a:t>ZAOUI</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9. </a:t>
            </a:r>
            <a:r>
              <a:rPr lang="en-US" dirty="0"/>
              <a:t>Advanced features</a:t>
            </a:r>
            <a:endParaRPr lang="en-GB" dirty="0"/>
          </a:p>
        </p:txBody>
      </p:sp>
      <p:sp>
        <p:nvSpPr>
          <p:cNvPr id="26" name="TextBox 3">
            <a:extLst>
              <a:ext uri="{FF2B5EF4-FFF2-40B4-BE49-F238E27FC236}">
                <a16:creationId xmlns:a16="http://schemas.microsoft.com/office/drawing/2014/main" xmlns=""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10. </a:t>
            </a:r>
            <a:r>
              <a:rPr lang="en-US" dirty="0"/>
              <a:t>Conclusion and Future Outlook</a:t>
            </a:r>
          </a:p>
        </p:txBody>
      </p:sp>
      <p:sp>
        <p:nvSpPr>
          <p:cNvPr id="27" name="TextBox 3">
            <a:extLst>
              <a:ext uri="{FF2B5EF4-FFF2-40B4-BE49-F238E27FC236}">
                <a16:creationId xmlns:a16="http://schemas.microsoft.com/office/drawing/2014/main" xmlns=""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11. </a:t>
            </a:r>
            <a:r>
              <a:rPr lang="en-US" dirty="0"/>
              <a:t>References</a:t>
            </a:r>
            <a:endParaRPr lang="en-GB"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 b="1" dirty="0">
                <a:solidFill>
                  <a:srgbClr val="1B3B65"/>
                </a:solidFill>
                <a:latin typeface="Arial" panose="020B0604020202020204" pitchFamily="34" charset="0"/>
                <a:cs typeface="Arial" panose="020B0604020202020204" pitchFamily="34" charset="0"/>
              </a:rPr>
              <a:t>P3.3-007</a:t>
            </a:r>
            <a:endParaRPr lang="en-GB" sz="1800" b="1" dirty="0">
              <a:solidFill>
                <a:srgbClr val="1B3B65"/>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1965278" y="4903673"/>
            <a:ext cx="2012082" cy="1631417"/>
          </a:xfrm>
          <a:prstGeom prst="rect">
            <a:avLst/>
          </a:prstGeom>
        </p:spPr>
      </p:pic>
      <p:pic>
        <p:nvPicPr>
          <p:cNvPr id="18" name="Image 17"/>
          <p:cNvPicPr>
            <a:picLocks noChangeAspect="1"/>
          </p:cNvPicPr>
          <p:nvPr/>
        </p:nvPicPr>
        <p:blipFill>
          <a:blip r:embed="rId4"/>
          <a:stretch>
            <a:fillRect/>
          </a:stretch>
        </p:blipFill>
        <p:spPr>
          <a:xfrm>
            <a:off x="11501375" y="6094395"/>
            <a:ext cx="666457" cy="759565"/>
          </a:xfrm>
          <a:prstGeom prst="rect">
            <a:avLst/>
          </a:prstGeom>
        </p:spPr>
      </p:pic>
      <p:pic>
        <p:nvPicPr>
          <p:cNvPr id="5" name="Image 4"/>
          <p:cNvPicPr>
            <a:picLocks noChangeAspect="1"/>
          </p:cNvPicPr>
          <p:nvPr/>
        </p:nvPicPr>
        <p:blipFill>
          <a:blip r:embed="rId5"/>
          <a:stretch>
            <a:fillRect/>
          </a:stretch>
        </p:blipFill>
        <p:spPr>
          <a:xfrm>
            <a:off x="2075572" y="2325525"/>
            <a:ext cx="1883315" cy="1006332"/>
          </a:xfrm>
          <a:prstGeom prst="rect">
            <a:avLst/>
          </a:prstGeom>
        </p:spPr>
      </p:pic>
    </p:spTree>
    <p:extLst>
      <p:ext uri="{BB962C8B-B14F-4D97-AF65-F5344CB8AC3E}">
        <p14:creationId xmlns:p14="http://schemas.microsoft.com/office/powerpoint/2010/main" val="1997519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Template_CLEAN_250702 - ZAOUI</Template>
  <TotalTime>7057</TotalTime>
  <Words>1876</Words>
  <Application>Microsoft Office PowerPoint</Application>
  <PresentationFormat>Grand écran</PresentationFormat>
  <Paragraphs>194</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Aptos</vt:lpstr>
      <vt:lpstr>Aptos Display</vt:lpstr>
      <vt:lpstr>Arial</vt:lpstr>
      <vt:lpstr>Courier New</vt:lpstr>
      <vt:lpstr>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user1</dc:creator>
  <cp:lastModifiedBy>user1</cp:lastModifiedBy>
  <cp:revision>69</cp:revision>
  <dcterms:created xsi:type="dcterms:W3CDTF">2025-08-07T18:55:19Z</dcterms:created>
  <dcterms:modified xsi:type="dcterms:W3CDTF">2025-08-29T09:26:05Z</dcterms:modified>
</cp:coreProperties>
</file>