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8"/>
            <p14:sldId id="259"/>
            <p14:sldId id="260"/>
            <p14:sldId id="26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54"/>
    <a:srgbClr val="D7CEC1"/>
    <a:srgbClr val="C5C3B6"/>
    <a:srgbClr val="E5E3D7"/>
    <a:srgbClr val="C8C8C0"/>
    <a:srgbClr val="B3AD9F"/>
    <a:srgbClr val="C8CABE"/>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101" d="100"/>
          <a:sy n="101"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1600" b="1" dirty="0">
                <a:solidFill>
                  <a:schemeClr val="tx2"/>
                </a:solidFill>
                <a:latin typeface="Arial" panose="020B0604020202020204" pitchFamily="34" charset="0"/>
                <a:cs typeface="Arial" panose="020B0604020202020204" pitchFamily="34" charset="0"/>
              </a:rPr>
              <a:t>Application of Indirect Quantification of </a:t>
            </a:r>
            <a:r>
              <a:rPr lang="en-US" sz="1600" b="1" baseline="30000" dirty="0">
                <a:solidFill>
                  <a:schemeClr val="tx2"/>
                </a:solidFill>
                <a:latin typeface="Arial" panose="020B0604020202020204" pitchFamily="34" charset="0"/>
                <a:cs typeface="Arial" panose="020B0604020202020204" pitchFamily="34" charset="0"/>
              </a:rPr>
              <a:t>133m</a:t>
            </a:r>
            <a:r>
              <a:rPr lang="en-US" sz="1600" b="1" dirty="0">
                <a:solidFill>
                  <a:schemeClr val="tx2"/>
                </a:solidFill>
                <a:latin typeface="Arial" panose="020B0604020202020204" pitchFamily="34" charset="0"/>
                <a:cs typeface="Arial" panose="020B0604020202020204" pitchFamily="34" charset="0"/>
              </a:rPr>
              <a:t>Xe to Calibration of </a:t>
            </a:r>
            <a:r>
              <a:rPr lang="en-US" sz="1600" b="1" dirty="0" err="1">
                <a:solidFill>
                  <a:schemeClr val="tx2"/>
                </a:solidFill>
                <a:latin typeface="Arial" panose="020B0604020202020204" pitchFamily="34" charset="0"/>
                <a:cs typeface="Arial" panose="020B0604020202020204" pitchFamily="34" charset="0"/>
              </a:rPr>
              <a:t>HPGe</a:t>
            </a:r>
            <a:r>
              <a:rPr lang="en-US" sz="1600" b="1" dirty="0">
                <a:solidFill>
                  <a:schemeClr val="tx2"/>
                </a:solidFill>
                <a:latin typeface="Arial" panose="020B0604020202020204" pitchFamily="34" charset="0"/>
                <a:cs typeface="Arial" panose="020B0604020202020204" pitchFamily="34" charset="0"/>
              </a:rPr>
              <a:t> Detector</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Troy Robinson, PhD</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Idaho National Laboratory (USA)</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indirect quantification of </a:t>
            </a:r>
            <a:r>
              <a:rPr lang="en-GB" sz="1200" baseline="30000" dirty="0"/>
              <a:t>133m</a:t>
            </a:r>
            <a:r>
              <a:rPr lang="en-GB" sz="1200" dirty="0"/>
              <a:t>Xe was applied to detector calibration.</a:t>
            </a:r>
          </a:p>
          <a:p>
            <a:endParaRPr lang="en-GB" sz="1200" dirty="0"/>
          </a:p>
          <a:p>
            <a:r>
              <a:rPr lang="en-GB" sz="1200" dirty="0"/>
              <a:t>The indirect quantification method yielded comparable results to previously used calibration techniques.</a:t>
            </a:r>
          </a:p>
          <a:p>
            <a:endParaRPr lang="en-GB" sz="1200" dirty="0"/>
          </a:p>
          <a:p>
            <a:r>
              <a:rPr lang="en-GB" sz="1200" dirty="0"/>
              <a:t>There was no savings in laboratory labour, detector utilisation time, or data analysis achieved over other methods.</a:t>
            </a:r>
          </a:p>
          <a:p>
            <a:endParaRPr lang="en-GB" sz="1200" dirty="0"/>
          </a:p>
          <a:p>
            <a:r>
              <a:rPr lang="en-GB" sz="1200" dirty="0"/>
              <a:t>Although not superior for use in calibration, the indirect quantification method excels at reducing detector utilisation time in some quantification tasks.</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8" name="Picture 17" descr="A close-up of a black background&#10;&#10;AI-generated content may be incorrect.">
            <a:extLst>
              <a:ext uri="{FF2B5EF4-FFF2-40B4-BE49-F238E27FC236}">
                <a16:creationId xmlns:a16="http://schemas.microsoft.com/office/drawing/2014/main" id="{B27FA8D9-263E-A32E-1C57-A229AF9C72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380" y="3009976"/>
            <a:ext cx="2194560" cy="426389"/>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BD9F2-4F6E-B044-92F6-FCBDB34BC942}"/>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1CFCDAC4-5D02-20BF-7F11-724D19977170}"/>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Commercial Multi-Energy Calibration</a:t>
            </a:r>
          </a:p>
          <a:p>
            <a:r>
              <a:rPr lang="en-GB" sz="1200" dirty="0"/>
              <a:t>Multi-energy gamma sources can be purchased from commercial calibration laboratories. It is important to replicate the sample under analysis (both geometry and sample density) when requesting/creating a calibration source. For xenon calibration samples, low-density cellophane or poly-styrene beads are stippled with a multi-isotope solution and allowed to dry. The stippled cellophane or poly-styrene is then transferred to the glass container used (flame seal ampoule “bean” or Schlenk tube). Multi-energy gamma standards work well in low-geometric efficiency situations such as distances greater than 4cm from the detector face. Under high-geometric efficiency, summing can cause calibration errors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000" dirty="0"/>
          </a:p>
          <a:p>
            <a:endParaRPr lang="en-GB" sz="1000" dirty="0"/>
          </a:p>
          <a:p>
            <a:r>
              <a:rPr lang="en-GB" sz="1000" dirty="0"/>
              <a:t>Mutli-energy “bean” samples with rolled and bunched, stippled cellophane </a:t>
            </a:r>
          </a:p>
          <a:p>
            <a:endParaRPr lang="en-GB" sz="1200" noProof="0" dirty="0"/>
          </a:p>
          <a:p>
            <a:endParaRPr lang="en-GB" sz="1200" dirty="0"/>
          </a:p>
          <a:p>
            <a:endParaRPr lang="en-GB" sz="1200" noProof="0" dirty="0"/>
          </a:p>
        </p:txBody>
      </p:sp>
      <p:sp>
        <p:nvSpPr>
          <p:cNvPr id="20" name="TextBox 3">
            <a:extLst>
              <a:ext uri="{FF2B5EF4-FFF2-40B4-BE49-F238E27FC236}">
                <a16:creationId xmlns:a16="http://schemas.microsoft.com/office/drawing/2014/main" id="{5A7C25E8-4585-6DDA-5F91-1999E11F103D}"/>
              </a:ext>
            </a:extLst>
          </p:cNvPr>
          <p:cNvSpPr txBox="1"/>
          <p:nvPr/>
        </p:nvSpPr>
        <p:spPr>
          <a:xfrm>
            <a:off x="4196999" y="1549110"/>
            <a:ext cx="3798000" cy="516218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Metrology Laboratory Certified Radioxenon Standard</a:t>
            </a:r>
          </a:p>
          <a:p>
            <a:r>
              <a:rPr lang="en-GB" sz="1200" dirty="0"/>
              <a:t>This method is preferred, but not currently available. Historically NIST (USA) has offered a </a:t>
            </a:r>
            <a:r>
              <a:rPr lang="en-GB" sz="1200" baseline="30000" dirty="0"/>
              <a:t>133</a:t>
            </a:r>
            <a:r>
              <a:rPr lang="en-GB" sz="1200" dirty="0"/>
              <a:t>Xe certified standard in a glass sealed ampoule. The sample gas was transferred to a container used for radioxenon assay (bean or Schlenk tube) and assayed. The observed counts were standardized using the certified standard activity value to determine the detector efficiency. These standards stopped being available after 2016. These samples were only ever available for the </a:t>
            </a:r>
            <a:r>
              <a:rPr lang="en-GB" sz="1200" baseline="30000" dirty="0"/>
              <a:t>133</a:t>
            </a:r>
            <a:r>
              <a:rPr lang="en-GB" sz="1200" dirty="0"/>
              <a:t>Xe isotope. All other radionuclides required other methods of calibration.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000" dirty="0"/>
              <a:t>Glass Ampoule containing NIST </a:t>
            </a:r>
            <a:r>
              <a:rPr lang="en-GB" sz="1000" baseline="30000" dirty="0"/>
              <a:t>133</a:t>
            </a:r>
            <a:r>
              <a:rPr lang="en-GB" sz="1000" dirty="0"/>
              <a:t>Xe certified gas sample</a:t>
            </a:r>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endParaRPr lang="en-GB" sz="1050" dirty="0"/>
          </a:p>
          <a:p>
            <a:r>
              <a:rPr lang="en-GB" sz="1000" dirty="0"/>
              <a:t>Schlenk Tubes (15mL and 50mL) and “bean” gas containers</a:t>
            </a:r>
          </a:p>
          <a:p>
            <a:endParaRPr lang="en-GB" sz="1200" dirty="0"/>
          </a:p>
          <a:p>
            <a:endParaRPr lang="en-GB" sz="1050" dirty="0"/>
          </a:p>
          <a:p>
            <a:endParaRPr lang="en-GB" sz="1200" dirty="0"/>
          </a:p>
          <a:p>
            <a:endParaRPr lang="en-GB" sz="1200" u="sng" noProof="0" dirty="0"/>
          </a:p>
          <a:p>
            <a:endParaRPr lang="en-GB" sz="1200" dirty="0"/>
          </a:p>
          <a:p>
            <a:endParaRPr lang="en-GB" sz="1200" dirty="0"/>
          </a:p>
        </p:txBody>
      </p:sp>
      <p:sp>
        <p:nvSpPr>
          <p:cNvPr id="7" name="TextBox 3">
            <a:extLst>
              <a:ext uri="{FF2B5EF4-FFF2-40B4-BE49-F238E27FC236}">
                <a16:creationId xmlns:a16="http://schemas.microsoft.com/office/drawing/2014/main" id="{589A3CA9-0256-5341-DE08-E32B3BF79B8C}"/>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Application of Indirect </a:t>
            </a:r>
            <a:r>
              <a:rPr lang="en-US" sz="1600" b="1" dirty="0">
                <a:solidFill>
                  <a:schemeClr val="bg1"/>
                </a:solidFill>
                <a:latin typeface="Arial" panose="020B0604020202020204" pitchFamily="34" charset="0"/>
                <a:cs typeface="Arial" panose="020B0604020202020204" pitchFamily="34" charset="0"/>
              </a:rPr>
              <a:t>Q</a:t>
            </a:r>
            <a:r>
              <a:rPr lang="en-US" sz="1600" b="1" noProof="0" dirty="0" err="1">
                <a:solidFill>
                  <a:schemeClr val="bg1"/>
                </a:solidFill>
                <a:latin typeface="Arial" panose="020B0604020202020204" pitchFamily="34" charset="0"/>
                <a:cs typeface="Arial" panose="020B0604020202020204" pitchFamily="34" charset="0"/>
              </a:rPr>
              <a:t>uantification</a:t>
            </a:r>
            <a:r>
              <a:rPr lang="en-US" sz="1600" b="1" noProof="0" dirty="0">
                <a:solidFill>
                  <a:schemeClr val="bg1"/>
                </a:solidFill>
                <a:latin typeface="Arial" panose="020B0604020202020204" pitchFamily="34" charset="0"/>
                <a:cs typeface="Arial" panose="020B0604020202020204" pitchFamily="34" charset="0"/>
              </a:rPr>
              <a:t> of </a:t>
            </a:r>
            <a:r>
              <a:rPr lang="en-US" sz="1600" b="1" baseline="30000" noProof="0" dirty="0">
                <a:solidFill>
                  <a:schemeClr val="bg1"/>
                </a:solidFill>
                <a:latin typeface="Arial" panose="020B0604020202020204" pitchFamily="34" charset="0"/>
                <a:cs typeface="Arial" panose="020B0604020202020204" pitchFamily="34" charset="0"/>
              </a:rPr>
              <a:t>133m</a:t>
            </a:r>
            <a:r>
              <a:rPr lang="en-US" sz="1600" b="1" noProof="0" dirty="0">
                <a:solidFill>
                  <a:schemeClr val="bg1"/>
                </a:solidFill>
                <a:latin typeface="Arial" panose="020B0604020202020204" pitchFamily="34" charset="0"/>
                <a:cs typeface="Arial" panose="020B0604020202020204" pitchFamily="34" charset="0"/>
              </a:rPr>
              <a:t>Xe to </a:t>
            </a:r>
          </a:p>
          <a:p>
            <a:r>
              <a:rPr lang="en-US" sz="1600" b="1" dirty="0">
                <a:solidFill>
                  <a:schemeClr val="bg1"/>
                </a:solidFill>
                <a:latin typeface="Arial" panose="020B0604020202020204" pitchFamily="34" charset="0"/>
                <a:cs typeface="Arial" panose="020B0604020202020204" pitchFamily="34" charset="0"/>
              </a:rPr>
              <a:t>C</a:t>
            </a:r>
            <a:r>
              <a:rPr lang="en-US" sz="1600" b="1" noProof="0" dirty="0" err="1">
                <a:solidFill>
                  <a:schemeClr val="bg1"/>
                </a:solidFill>
                <a:latin typeface="Arial" panose="020B0604020202020204" pitchFamily="34" charset="0"/>
                <a:cs typeface="Arial" panose="020B0604020202020204" pitchFamily="34" charset="0"/>
              </a:rPr>
              <a:t>alibration</a:t>
            </a:r>
            <a:r>
              <a:rPr lang="en-US" sz="1600" b="1" noProof="0" dirty="0">
                <a:solidFill>
                  <a:schemeClr val="bg1"/>
                </a:solidFill>
                <a:latin typeface="Arial" panose="020B0604020202020204" pitchFamily="34" charset="0"/>
                <a:cs typeface="Arial" panose="020B0604020202020204" pitchFamily="34" charset="0"/>
              </a:rPr>
              <a:t> of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Detectors</a:t>
            </a:r>
          </a:p>
        </p:txBody>
      </p:sp>
      <p:sp>
        <p:nvSpPr>
          <p:cNvPr id="8" name="TextBox 3">
            <a:extLst>
              <a:ext uri="{FF2B5EF4-FFF2-40B4-BE49-F238E27FC236}">
                <a16:creationId xmlns:a16="http://schemas.microsoft.com/office/drawing/2014/main" id="{A998E0C0-B0A6-5EF8-BB54-61B673C9C07C}"/>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baseline="30000" noProof="0" dirty="0"/>
              <a:t>133m</a:t>
            </a:r>
            <a:r>
              <a:rPr lang="en-GB" sz="1200" noProof="0" dirty="0"/>
              <a:t>Xe is an important analyte to the CTBTO PTS because of its production through nuclear fission. This radionuclide is used with the other fission product xenon radionuclides (</a:t>
            </a:r>
            <a:r>
              <a:rPr lang="en-GB" sz="1200" baseline="30000" noProof="0" dirty="0"/>
              <a:t>131m</a:t>
            </a:r>
            <a:r>
              <a:rPr lang="en-GB" sz="1200" noProof="0" dirty="0"/>
              <a:t>Xe, </a:t>
            </a:r>
            <a:r>
              <a:rPr lang="en-GB" sz="1200" baseline="30000" noProof="0" dirty="0"/>
              <a:t>133</a:t>
            </a:r>
            <a:r>
              <a:rPr lang="en-GB" sz="1200" noProof="0" dirty="0"/>
              <a:t>Xe, </a:t>
            </a:r>
            <a:r>
              <a:rPr lang="en-GB" sz="1200" baseline="30000" noProof="0" dirty="0"/>
              <a:t>135</a:t>
            </a:r>
            <a:r>
              <a:rPr lang="en-GB" sz="1200" noProof="0" dirty="0"/>
              <a:t>Xe) </a:t>
            </a:r>
            <a:r>
              <a:rPr lang="en-GB" sz="1200" dirty="0"/>
              <a:t>in isotope ratio plots to characterize the detections by the international monitoring system (IMS) as benign or illicit. Xenon radionuclides are chemically inert and gaseous which both contribute to relative ease of detection (even in underground nuclear tests) compared to particulate radionuclides. </a:t>
            </a:r>
          </a:p>
          <a:p>
            <a:endParaRPr lang="en-GB" sz="1200" dirty="0"/>
          </a:p>
          <a:p>
            <a:r>
              <a:rPr lang="en-GB" sz="1200" baseline="30000" dirty="0"/>
              <a:t>133m</a:t>
            </a:r>
            <a:r>
              <a:rPr lang="en-GB" sz="1200" dirty="0"/>
              <a:t>Xe is a challenge when it comes to quantification due to various factors. There are no commercial sources of </a:t>
            </a:r>
            <a:r>
              <a:rPr lang="en-GB" sz="1200" baseline="30000" dirty="0"/>
              <a:t>133m</a:t>
            </a:r>
            <a:r>
              <a:rPr lang="en-GB" sz="1200" dirty="0"/>
              <a:t>Xe calibration standards due to the short half-life (T</a:t>
            </a:r>
            <a:r>
              <a:rPr lang="en-GB" sz="1200" baseline="-25000" dirty="0"/>
              <a:t>1/2</a:t>
            </a:r>
            <a:r>
              <a:rPr lang="en-GB" sz="1200" dirty="0"/>
              <a:t> = 2.198 d). </a:t>
            </a:r>
            <a:r>
              <a:rPr lang="en-GB" sz="1200" baseline="30000" dirty="0"/>
              <a:t>133m</a:t>
            </a:r>
            <a:r>
              <a:rPr lang="en-GB" sz="1200" dirty="0"/>
              <a:t>Xe produces </a:t>
            </a:r>
            <a:r>
              <a:rPr lang="en-GB" sz="1200" baseline="30000" dirty="0"/>
              <a:t>133</a:t>
            </a:r>
            <a:r>
              <a:rPr lang="en-GB" sz="1200" dirty="0"/>
              <a:t>Xe (T</a:t>
            </a:r>
            <a:r>
              <a:rPr lang="en-GB" sz="1200" baseline="-25000" dirty="0"/>
              <a:t>1/2</a:t>
            </a:r>
            <a:r>
              <a:rPr lang="en-GB" sz="1200" dirty="0"/>
              <a:t> = 5.2475 d) through decay, which often leads to samples that exhibit more photon emissions from </a:t>
            </a:r>
            <a:r>
              <a:rPr lang="en-GB" sz="1200" baseline="30000" dirty="0"/>
              <a:t>133</a:t>
            </a:r>
            <a:r>
              <a:rPr lang="en-GB" sz="1200" dirty="0"/>
              <a:t>Xe than from </a:t>
            </a:r>
            <a:r>
              <a:rPr lang="en-GB" sz="1200" baseline="30000" dirty="0"/>
              <a:t>133m</a:t>
            </a:r>
            <a:r>
              <a:rPr lang="en-GB" sz="1200" dirty="0"/>
              <a:t>Xe. Samples can have as much as 50x more </a:t>
            </a:r>
            <a:r>
              <a:rPr lang="en-GB" sz="1200" baseline="30000" dirty="0"/>
              <a:t>133</a:t>
            </a:r>
            <a:r>
              <a:rPr lang="en-GB" sz="1200" dirty="0"/>
              <a:t>Xe counts than </a:t>
            </a:r>
            <a:r>
              <a:rPr lang="en-GB" sz="1200" baseline="30000" dirty="0"/>
              <a:t>133m</a:t>
            </a:r>
            <a:r>
              <a:rPr lang="en-GB" sz="1200" dirty="0"/>
              <a:t>Xe in a gamma spectra. This creates low count-rates for </a:t>
            </a:r>
            <a:r>
              <a:rPr lang="en-GB" sz="1200" baseline="30000" dirty="0"/>
              <a:t>133m</a:t>
            </a:r>
            <a:r>
              <a:rPr lang="en-GB" sz="1200" dirty="0"/>
              <a:t>Xe that can exhibit high dead-time problems due to the </a:t>
            </a:r>
            <a:r>
              <a:rPr lang="en-GB" sz="1200" baseline="30000" dirty="0"/>
              <a:t>133</a:t>
            </a:r>
            <a:r>
              <a:rPr lang="en-GB" sz="1200" dirty="0"/>
              <a:t>Xe emissions. </a:t>
            </a:r>
          </a:p>
          <a:p>
            <a:endParaRPr lang="en-GB" sz="1200" dirty="0"/>
          </a:p>
          <a:p>
            <a:r>
              <a:rPr lang="en-GB" sz="1200" dirty="0"/>
              <a:t>Proper quantification of </a:t>
            </a:r>
            <a:r>
              <a:rPr lang="en-GB" sz="1200" baseline="30000" dirty="0"/>
              <a:t>133m</a:t>
            </a:r>
            <a:r>
              <a:rPr lang="en-GB" sz="1200" dirty="0"/>
              <a:t>Xe is important to the INL Noble Gas Laboratory (NGL) during the production of Quality Control and laboratory intercomparison samples. Accurate calibration is critical in preparation of test samples.  </a:t>
            </a:r>
          </a:p>
          <a:p>
            <a:endParaRPr lang="en-GB" sz="1200" noProof="0" dirty="0"/>
          </a:p>
        </p:txBody>
      </p:sp>
      <p:sp>
        <p:nvSpPr>
          <p:cNvPr id="15" name="TextBox 3">
            <a:extLst>
              <a:ext uri="{FF2B5EF4-FFF2-40B4-BE49-F238E27FC236}">
                <a16:creationId xmlns:a16="http://schemas.microsoft.com/office/drawing/2014/main" id="{B6C279C3-DD43-6A47-84ED-FED04F6C019E}"/>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Troy Robinson, PhD</a:t>
            </a:r>
          </a:p>
        </p:txBody>
      </p:sp>
      <p:sp>
        <p:nvSpPr>
          <p:cNvPr id="19" name="Rechteck 18">
            <a:extLst>
              <a:ext uri="{FF2B5EF4-FFF2-40B4-BE49-F238E27FC236}">
                <a16:creationId xmlns:a16="http://schemas.microsoft.com/office/drawing/2014/main" id="{14C88000-BC25-789D-A08F-936DE80A1D20}"/>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9A1AC7E4-C02B-60D2-4A23-42922FA8EE47}"/>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EF324256-8579-68D0-EBAD-C3C430825CCF}"/>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of </a:t>
            </a:r>
            <a:r>
              <a:rPr lang="en-GB" dirty="0" err="1"/>
              <a:t>HPGe</a:t>
            </a:r>
            <a:r>
              <a:rPr lang="en-GB" dirty="0"/>
              <a:t> Calibration</a:t>
            </a:r>
          </a:p>
        </p:txBody>
      </p:sp>
      <p:sp>
        <p:nvSpPr>
          <p:cNvPr id="27" name="TextBox 3">
            <a:extLst>
              <a:ext uri="{FF2B5EF4-FFF2-40B4-BE49-F238E27FC236}">
                <a16:creationId xmlns:a16="http://schemas.microsoft.com/office/drawing/2014/main" id="{C9D0009A-EE14-C4FF-1191-040FF548542B}"/>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pic>
        <p:nvPicPr>
          <p:cNvPr id="3" name="Picture 2" descr="A close-up of a black background&#10;&#10;AI-generated content may be incorrect.">
            <a:extLst>
              <a:ext uri="{FF2B5EF4-FFF2-40B4-BE49-F238E27FC236}">
                <a16:creationId xmlns:a16="http://schemas.microsoft.com/office/drawing/2014/main" id="{592834AE-D088-16A3-F389-BE81DAEBB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284909"/>
            <a:ext cx="2194560" cy="426389"/>
          </a:xfrm>
          <a:prstGeom prst="rect">
            <a:avLst/>
          </a:prstGeom>
        </p:spPr>
      </p:pic>
      <p:pic>
        <p:nvPicPr>
          <p:cNvPr id="5" name="Picture 4" descr="A glass vial with a clear liquid inside&#10;&#10;AI-generated content may be incorrect.">
            <a:extLst>
              <a:ext uri="{FF2B5EF4-FFF2-40B4-BE49-F238E27FC236}">
                <a16:creationId xmlns:a16="http://schemas.microsoft.com/office/drawing/2014/main" id="{60358437-1874-D390-6274-07EA635C7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444" y="3773942"/>
            <a:ext cx="2866010" cy="1199191"/>
          </a:xfrm>
          <a:prstGeom prst="rect">
            <a:avLst/>
          </a:prstGeom>
        </p:spPr>
      </p:pic>
      <p:pic>
        <p:nvPicPr>
          <p:cNvPr id="23" name="Picture 22" descr="A person holding a pair of small round lights&#10;&#10;AI-generated content may be incorrect.">
            <a:extLst>
              <a:ext uri="{FF2B5EF4-FFF2-40B4-BE49-F238E27FC236}">
                <a16:creationId xmlns:a16="http://schemas.microsoft.com/office/drawing/2014/main" id="{9FEFFE9D-C0B0-DE54-6AB0-1DC943127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6089" y="4361559"/>
            <a:ext cx="1346577" cy="1371600"/>
          </a:xfrm>
          <a:prstGeom prst="rect">
            <a:avLst/>
          </a:prstGeom>
        </p:spPr>
      </p:pic>
      <p:pic>
        <p:nvPicPr>
          <p:cNvPr id="35" name="Picture 34">
            <a:extLst>
              <a:ext uri="{FF2B5EF4-FFF2-40B4-BE49-F238E27FC236}">
                <a16:creationId xmlns:a16="http://schemas.microsoft.com/office/drawing/2014/main" id="{9601BE71-2200-E60D-FBAB-F51C53323A6A}"/>
              </a:ext>
            </a:extLst>
          </p:cNvPr>
          <p:cNvPicPr>
            <a:picLocks noChangeAspect="1"/>
          </p:cNvPicPr>
          <p:nvPr/>
        </p:nvPicPr>
        <p:blipFill>
          <a:blip r:embed="rId5"/>
          <a:stretch>
            <a:fillRect/>
          </a:stretch>
        </p:blipFill>
        <p:spPr>
          <a:xfrm>
            <a:off x="8336444" y="4361440"/>
            <a:ext cx="2139881" cy="1371719"/>
          </a:xfrm>
          <a:prstGeom prst="rect">
            <a:avLst/>
          </a:prstGeom>
        </p:spPr>
      </p:pic>
      <p:pic>
        <p:nvPicPr>
          <p:cNvPr id="37" name="Picture 36">
            <a:extLst>
              <a:ext uri="{FF2B5EF4-FFF2-40B4-BE49-F238E27FC236}">
                <a16:creationId xmlns:a16="http://schemas.microsoft.com/office/drawing/2014/main" id="{9BA96521-61C9-801B-288B-258B4EF9F174}"/>
              </a:ext>
            </a:extLst>
          </p:cNvPr>
          <p:cNvPicPr>
            <a:picLocks noChangeAspect="1"/>
          </p:cNvPicPr>
          <p:nvPr/>
        </p:nvPicPr>
        <p:blipFill>
          <a:blip r:embed="rId6"/>
          <a:stretch>
            <a:fillRect/>
          </a:stretch>
        </p:blipFill>
        <p:spPr>
          <a:xfrm>
            <a:off x="4950280" y="5244755"/>
            <a:ext cx="2042337" cy="1194920"/>
          </a:xfrm>
          <a:prstGeom prst="rect">
            <a:avLst/>
          </a:prstGeom>
        </p:spPr>
      </p:pic>
      <p:sp>
        <p:nvSpPr>
          <p:cNvPr id="38" name="Title 1">
            <a:extLst>
              <a:ext uri="{FF2B5EF4-FFF2-40B4-BE49-F238E27FC236}">
                <a16:creationId xmlns:a16="http://schemas.microsoft.com/office/drawing/2014/main" id="{B8AEA8F4-1FB0-BEF5-174E-3F95AB187F0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54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C8E3-53A7-3220-34C1-A909F77040E2}"/>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76CA4D21-3DD9-FB41-DD67-357C99B3AD96}"/>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noProof="0" dirty="0"/>
              <a:t>Indirect Certification Method</a:t>
            </a:r>
          </a:p>
          <a:p>
            <a:r>
              <a:rPr lang="en-GB" sz="1200" dirty="0"/>
              <a:t>This method utilizes the ratio of 133m:133 in a sample to certify the </a:t>
            </a:r>
            <a:r>
              <a:rPr lang="en-GB" sz="1200" baseline="30000" dirty="0"/>
              <a:t>133m</a:t>
            </a:r>
            <a:r>
              <a:rPr lang="en-GB" sz="1200" dirty="0"/>
              <a:t>Xe activity and compares that to the observed count rate at a geometry to calibrate the detector. </a:t>
            </a:r>
          </a:p>
          <a:p>
            <a:endParaRPr lang="en-GB" sz="1200" dirty="0"/>
          </a:p>
          <a:p>
            <a:r>
              <a:rPr lang="en-GB" sz="1200" noProof="0" dirty="0"/>
              <a:t>First, a batch of </a:t>
            </a:r>
            <a:r>
              <a:rPr lang="en-GB" sz="1200" baseline="30000" noProof="0" dirty="0"/>
              <a:t>133m</a:t>
            </a:r>
            <a:r>
              <a:rPr lang="en-GB" sz="1200" noProof="0" dirty="0"/>
              <a:t>Xe is assayed at distance (24cm or 12cm) and the ratio is calculated for the batch of material. </a:t>
            </a:r>
          </a:p>
          <a:p>
            <a:endParaRPr lang="en-GB" sz="1200" dirty="0"/>
          </a:p>
          <a:p>
            <a:r>
              <a:rPr lang="en-GB" sz="1200" noProof="0" dirty="0"/>
              <a:t>Next, this batch of material is split into samples whose activity is ideally matched to the geometry being calibrated. This strikes a balance between high </a:t>
            </a:r>
            <a:r>
              <a:rPr lang="en-GB" sz="1200" baseline="30000" noProof="0" dirty="0"/>
              <a:t>133m</a:t>
            </a:r>
            <a:r>
              <a:rPr lang="en-GB" sz="1200" noProof="0" dirty="0"/>
              <a:t>Xe count rate and low detector dead-time (preferably &lt;5%). These samples are then counted a sufficient time to accumulate &gt;20K counts in the </a:t>
            </a:r>
            <a:r>
              <a:rPr lang="en-GB" sz="1200" baseline="30000" noProof="0" dirty="0"/>
              <a:t>133m</a:t>
            </a:r>
            <a:r>
              <a:rPr lang="en-GB" sz="1200" noProof="0" dirty="0"/>
              <a:t>Xe (233.221 keV) region of interest. </a:t>
            </a:r>
          </a:p>
          <a:p>
            <a:endParaRPr lang="en-GB" sz="1200" dirty="0"/>
          </a:p>
          <a:p>
            <a:r>
              <a:rPr lang="en-GB" sz="1200" noProof="0" dirty="0"/>
              <a:t>The sample </a:t>
            </a:r>
            <a:r>
              <a:rPr lang="en-GB" sz="1200" baseline="30000" noProof="0" dirty="0"/>
              <a:t>133m</a:t>
            </a:r>
            <a:r>
              <a:rPr lang="en-GB" sz="1200" noProof="0" dirty="0"/>
              <a:t>Xe activity is then calculated from the decay corrected 133m:133 ratio that is multiplied by the </a:t>
            </a:r>
            <a:r>
              <a:rPr lang="en-GB" sz="1200" baseline="30000" noProof="0" dirty="0"/>
              <a:t>133</a:t>
            </a:r>
            <a:r>
              <a:rPr lang="en-GB" sz="1200" noProof="0" dirty="0"/>
              <a:t>Xe activity. This requires a very complicated function that accounts for decay during acquisition, as well as </a:t>
            </a:r>
            <a:r>
              <a:rPr lang="en-GB" sz="1200" baseline="30000" noProof="0" dirty="0"/>
              <a:t>133</a:t>
            </a:r>
            <a:r>
              <a:rPr lang="en-GB" sz="1200" noProof="0" dirty="0"/>
              <a:t>Xe ingrowth from </a:t>
            </a:r>
            <a:r>
              <a:rPr lang="en-GB" sz="1200" baseline="30000" noProof="0" dirty="0"/>
              <a:t>133m</a:t>
            </a:r>
            <a:r>
              <a:rPr lang="en-GB" sz="1200" noProof="0" dirty="0"/>
              <a:t>Xe decay. </a:t>
            </a:r>
          </a:p>
        </p:txBody>
      </p:sp>
      <p:sp>
        <p:nvSpPr>
          <p:cNvPr id="20" name="TextBox 3">
            <a:extLst>
              <a:ext uri="{FF2B5EF4-FFF2-40B4-BE49-F238E27FC236}">
                <a16:creationId xmlns:a16="http://schemas.microsoft.com/office/drawing/2014/main" id="{0C537E7B-AD1F-876D-F81D-03F9D7A6EAC0}"/>
              </a:ext>
            </a:extLst>
          </p:cNvPr>
          <p:cNvSpPr txBox="1"/>
          <p:nvPr/>
        </p:nvSpPr>
        <p:spPr>
          <a:xfrm>
            <a:off x="4196999" y="1549110"/>
            <a:ext cx="3798000" cy="516218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Chain-Step Calibration (</a:t>
            </a:r>
            <a:r>
              <a:rPr lang="en-GB" sz="1200" u="sng" baseline="30000" dirty="0"/>
              <a:t>133m</a:t>
            </a:r>
            <a:r>
              <a:rPr lang="en-GB" sz="1200" u="sng" dirty="0"/>
              <a:t>Xe only)</a:t>
            </a:r>
            <a:endParaRPr lang="en-GB" sz="1200" dirty="0"/>
          </a:p>
          <a:p>
            <a:r>
              <a:rPr lang="en-GB" sz="1200" dirty="0"/>
              <a:t>The chain-step method was developed specifically with </a:t>
            </a:r>
            <a:r>
              <a:rPr lang="en-GB" sz="1200" baseline="30000" dirty="0"/>
              <a:t>133m</a:t>
            </a:r>
            <a:r>
              <a:rPr lang="en-GB" sz="1200" dirty="0"/>
              <a:t>Xe in mind. Because the calibration transfer method is unsuitable due to excessive </a:t>
            </a:r>
            <a:r>
              <a:rPr lang="en-GB" sz="1200" baseline="30000" dirty="0"/>
              <a:t>133</a:t>
            </a:r>
            <a:r>
              <a:rPr lang="en-GB" sz="1200" dirty="0"/>
              <a:t>Xe counts from the </a:t>
            </a:r>
            <a:r>
              <a:rPr lang="en-GB" sz="1200" baseline="30000" dirty="0"/>
              <a:t>133m</a:t>
            </a:r>
            <a:r>
              <a:rPr lang="en-GB" sz="1200" dirty="0"/>
              <a:t>Xe sample, a modified method has been developed. </a:t>
            </a:r>
          </a:p>
          <a:p>
            <a:endParaRPr lang="en-GB" sz="1200" dirty="0"/>
          </a:p>
          <a:p>
            <a:r>
              <a:rPr lang="en-GB" sz="1200" dirty="0"/>
              <a:t>Instead of quantifying the </a:t>
            </a:r>
            <a:r>
              <a:rPr lang="en-GB" sz="1200" baseline="30000" dirty="0"/>
              <a:t>133m</a:t>
            </a:r>
            <a:r>
              <a:rPr lang="en-GB" sz="1200" dirty="0"/>
              <a:t>Xe sample at 24cm for use at all other geometries (12cm, 4cm, 0cm, in well); aliquots of </a:t>
            </a:r>
            <a:r>
              <a:rPr lang="en-GB" sz="1200" baseline="30000" dirty="0"/>
              <a:t>133m</a:t>
            </a:r>
            <a:r>
              <a:rPr lang="en-GB" sz="1200" dirty="0"/>
              <a:t>Xe are only counted in couples of adjacent distances. The samples are not certified, but</a:t>
            </a:r>
          </a:p>
        </p:txBody>
      </p:sp>
      <p:sp>
        <p:nvSpPr>
          <p:cNvPr id="7" name="TextBox 3">
            <a:extLst>
              <a:ext uri="{FF2B5EF4-FFF2-40B4-BE49-F238E27FC236}">
                <a16:creationId xmlns:a16="http://schemas.microsoft.com/office/drawing/2014/main" id="{5FE4D150-444B-8D90-C8C2-D11A03F76382}"/>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Application of Indirect </a:t>
            </a:r>
            <a:r>
              <a:rPr lang="en-US" sz="1600" b="1" dirty="0">
                <a:solidFill>
                  <a:schemeClr val="bg1"/>
                </a:solidFill>
                <a:latin typeface="Arial" panose="020B0604020202020204" pitchFamily="34" charset="0"/>
                <a:cs typeface="Arial" panose="020B0604020202020204" pitchFamily="34" charset="0"/>
              </a:rPr>
              <a:t>Q</a:t>
            </a:r>
            <a:r>
              <a:rPr lang="en-US" sz="1600" b="1" noProof="0" dirty="0" err="1">
                <a:solidFill>
                  <a:schemeClr val="bg1"/>
                </a:solidFill>
                <a:latin typeface="Arial" panose="020B0604020202020204" pitchFamily="34" charset="0"/>
                <a:cs typeface="Arial" panose="020B0604020202020204" pitchFamily="34" charset="0"/>
              </a:rPr>
              <a:t>uantification</a:t>
            </a:r>
            <a:r>
              <a:rPr lang="en-US" sz="1600" b="1" noProof="0" dirty="0">
                <a:solidFill>
                  <a:schemeClr val="bg1"/>
                </a:solidFill>
                <a:latin typeface="Arial" panose="020B0604020202020204" pitchFamily="34" charset="0"/>
                <a:cs typeface="Arial" panose="020B0604020202020204" pitchFamily="34" charset="0"/>
              </a:rPr>
              <a:t> of </a:t>
            </a:r>
            <a:r>
              <a:rPr lang="en-US" sz="1600" b="1" baseline="30000" noProof="0" dirty="0">
                <a:solidFill>
                  <a:schemeClr val="bg1"/>
                </a:solidFill>
                <a:latin typeface="Arial" panose="020B0604020202020204" pitchFamily="34" charset="0"/>
                <a:cs typeface="Arial" panose="020B0604020202020204" pitchFamily="34" charset="0"/>
              </a:rPr>
              <a:t>133m</a:t>
            </a:r>
            <a:r>
              <a:rPr lang="en-US" sz="1600" b="1" noProof="0" dirty="0">
                <a:solidFill>
                  <a:schemeClr val="bg1"/>
                </a:solidFill>
                <a:latin typeface="Arial" panose="020B0604020202020204" pitchFamily="34" charset="0"/>
                <a:cs typeface="Arial" panose="020B0604020202020204" pitchFamily="34" charset="0"/>
              </a:rPr>
              <a:t>Xe to </a:t>
            </a:r>
          </a:p>
          <a:p>
            <a:r>
              <a:rPr lang="en-US" sz="1600" b="1" dirty="0">
                <a:solidFill>
                  <a:schemeClr val="bg1"/>
                </a:solidFill>
                <a:latin typeface="Arial" panose="020B0604020202020204" pitchFamily="34" charset="0"/>
                <a:cs typeface="Arial" panose="020B0604020202020204" pitchFamily="34" charset="0"/>
              </a:rPr>
              <a:t>C</a:t>
            </a:r>
            <a:r>
              <a:rPr lang="en-US" sz="1600" b="1" noProof="0" dirty="0" err="1">
                <a:solidFill>
                  <a:schemeClr val="bg1"/>
                </a:solidFill>
                <a:latin typeface="Arial" panose="020B0604020202020204" pitchFamily="34" charset="0"/>
                <a:cs typeface="Arial" panose="020B0604020202020204" pitchFamily="34" charset="0"/>
              </a:rPr>
              <a:t>alibration</a:t>
            </a:r>
            <a:r>
              <a:rPr lang="en-US" sz="1600" b="1" noProof="0" dirty="0">
                <a:solidFill>
                  <a:schemeClr val="bg1"/>
                </a:solidFill>
                <a:latin typeface="Arial" panose="020B0604020202020204" pitchFamily="34" charset="0"/>
                <a:cs typeface="Arial" panose="020B0604020202020204" pitchFamily="34" charset="0"/>
              </a:rPr>
              <a:t> of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Detector</a:t>
            </a:r>
          </a:p>
        </p:txBody>
      </p:sp>
      <p:sp>
        <p:nvSpPr>
          <p:cNvPr id="8" name="TextBox 3">
            <a:extLst>
              <a:ext uri="{FF2B5EF4-FFF2-40B4-BE49-F238E27FC236}">
                <a16:creationId xmlns:a16="http://schemas.microsoft.com/office/drawing/2014/main" id="{B029075E-F599-6B73-B9EC-0AF434069C40}"/>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Calibration Transfer</a:t>
            </a:r>
            <a:endParaRPr lang="en-GB" sz="1200" dirty="0"/>
          </a:p>
          <a:p>
            <a:r>
              <a:rPr lang="en-GB" sz="1200" dirty="0"/>
              <a:t>An alternate method to Multi-energy calibration is to transfer a calibration at one geometry or detector to another geometry or detector. This method works well in high geometric efficiency conditions such as within the well of a well-type detector. The multi-energy gamma sources can have radionuclides that experience summing that can lead to calibration errors. </a:t>
            </a:r>
          </a:p>
          <a:p>
            <a:endParaRPr lang="en-GB" sz="1200" dirty="0"/>
          </a:p>
          <a:p>
            <a:r>
              <a:rPr lang="en-GB" sz="1200" dirty="0"/>
              <a:t>Instead, an aliquot of radioxenon can be quantified at a far distance (i.e. 24cm) using the multi-energy calibration. This source can then be used to calibrate closer geometries (12cm, 4cm, 0cm, in well).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700" dirty="0"/>
          </a:p>
          <a:p>
            <a:r>
              <a:rPr lang="en-GB" sz="1200" dirty="0"/>
              <a:t>due to ingrowth of the longer lived </a:t>
            </a:r>
            <a:r>
              <a:rPr lang="en-GB" sz="1200" baseline="30000" dirty="0"/>
              <a:t>133</a:t>
            </a:r>
            <a:r>
              <a:rPr lang="en-GB" sz="1200" dirty="0"/>
              <a:t>Xe in the sample</a:t>
            </a:r>
          </a:p>
          <a:p>
            <a:endParaRPr lang="en-GB" sz="1200" dirty="0"/>
          </a:p>
          <a:p>
            <a:endParaRPr lang="en-GB" sz="1200" dirty="0"/>
          </a:p>
          <a:p>
            <a:endParaRPr lang="en-GB" sz="1200" dirty="0"/>
          </a:p>
          <a:p>
            <a:endParaRPr lang="en-GB" sz="1200" noProof="0" dirty="0"/>
          </a:p>
        </p:txBody>
      </p:sp>
      <p:sp>
        <p:nvSpPr>
          <p:cNvPr id="15" name="TextBox 3">
            <a:extLst>
              <a:ext uri="{FF2B5EF4-FFF2-40B4-BE49-F238E27FC236}">
                <a16:creationId xmlns:a16="http://schemas.microsoft.com/office/drawing/2014/main" id="{60F01F86-9F0A-28B9-4C7F-723F7D98D7DD}"/>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Troy Robinson, PhD</a:t>
            </a:r>
          </a:p>
        </p:txBody>
      </p:sp>
      <p:sp>
        <p:nvSpPr>
          <p:cNvPr id="19" name="Rechteck 18">
            <a:extLst>
              <a:ext uri="{FF2B5EF4-FFF2-40B4-BE49-F238E27FC236}">
                <a16:creationId xmlns:a16="http://schemas.microsoft.com/office/drawing/2014/main" id="{1B0A076E-B86A-3B72-3345-67F8BDE39F35}"/>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11E666B7-F1CF-76E1-561A-F982776476F3}"/>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 of </a:t>
            </a:r>
            <a:r>
              <a:rPr lang="en-GB" dirty="0" err="1"/>
              <a:t>HPGe</a:t>
            </a:r>
            <a:r>
              <a:rPr lang="en-GB" dirty="0"/>
              <a:t> Calibration (</a:t>
            </a:r>
            <a:r>
              <a:rPr lang="en-GB" dirty="0" err="1"/>
              <a:t>cnt’d</a:t>
            </a:r>
            <a:r>
              <a:rPr lang="en-GB" dirty="0"/>
              <a:t>)</a:t>
            </a:r>
          </a:p>
        </p:txBody>
      </p:sp>
      <p:sp>
        <p:nvSpPr>
          <p:cNvPr id="26" name="TextBox 3">
            <a:extLst>
              <a:ext uri="{FF2B5EF4-FFF2-40B4-BE49-F238E27FC236}">
                <a16:creationId xmlns:a16="http://schemas.microsoft.com/office/drawing/2014/main" id="{167D4B90-7AF7-51BB-4386-51277C9218A7}"/>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27" name="TextBox 3">
            <a:extLst>
              <a:ext uri="{FF2B5EF4-FFF2-40B4-BE49-F238E27FC236}">
                <a16:creationId xmlns:a16="http://schemas.microsoft.com/office/drawing/2014/main" id="{AB6D996B-DBDD-A03D-98E0-82C975D95DA8}"/>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pic>
        <p:nvPicPr>
          <p:cNvPr id="3" name="Picture 2" descr="A close-up of a black background&#10;&#10;AI-generated content may be incorrect.">
            <a:extLst>
              <a:ext uri="{FF2B5EF4-FFF2-40B4-BE49-F238E27FC236}">
                <a16:creationId xmlns:a16="http://schemas.microsoft.com/office/drawing/2014/main" id="{75F91024-0D0F-DD03-EDA5-DBE401239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284909"/>
            <a:ext cx="2194560" cy="426389"/>
          </a:xfrm>
          <a:prstGeom prst="rect">
            <a:avLst/>
          </a:prstGeom>
        </p:spPr>
      </p:pic>
      <p:grpSp>
        <p:nvGrpSpPr>
          <p:cNvPr id="4" name="Group 3">
            <a:extLst>
              <a:ext uri="{FF2B5EF4-FFF2-40B4-BE49-F238E27FC236}">
                <a16:creationId xmlns:a16="http://schemas.microsoft.com/office/drawing/2014/main" id="{950922D9-E7D2-EAAE-10B9-C522FBDD612A}"/>
              </a:ext>
            </a:extLst>
          </p:cNvPr>
          <p:cNvGrpSpPr>
            <a:grpSpLocks noChangeAspect="1"/>
          </p:cNvGrpSpPr>
          <p:nvPr/>
        </p:nvGrpSpPr>
        <p:grpSpPr>
          <a:xfrm>
            <a:off x="2642519" y="4106745"/>
            <a:ext cx="1554480" cy="2178164"/>
            <a:chOff x="10054988" y="2714281"/>
            <a:chExt cx="1695291" cy="2846260"/>
          </a:xfrm>
        </p:grpSpPr>
        <p:grpSp>
          <p:nvGrpSpPr>
            <p:cNvPr id="6" name="Group 5">
              <a:extLst>
                <a:ext uri="{FF2B5EF4-FFF2-40B4-BE49-F238E27FC236}">
                  <a16:creationId xmlns:a16="http://schemas.microsoft.com/office/drawing/2014/main" id="{16CBC889-19B2-1369-1BBC-CCA3CDE764C0}"/>
                </a:ext>
              </a:extLst>
            </p:cNvPr>
            <p:cNvGrpSpPr/>
            <p:nvPr/>
          </p:nvGrpSpPr>
          <p:grpSpPr>
            <a:xfrm>
              <a:off x="10132541" y="2714281"/>
              <a:ext cx="1617738" cy="2846260"/>
              <a:chOff x="10132541" y="2714281"/>
              <a:chExt cx="1617738" cy="2846260"/>
            </a:xfrm>
          </p:grpSpPr>
          <p:grpSp>
            <p:nvGrpSpPr>
              <p:cNvPr id="13" name="Group 12">
                <a:extLst>
                  <a:ext uri="{FF2B5EF4-FFF2-40B4-BE49-F238E27FC236}">
                    <a16:creationId xmlns:a16="http://schemas.microsoft.com/office/drawing/2014/main" id="{326C8149-8E08-4763-8B6C-F240A1AAF4FC}"/>
                  </a:ext>
                </a:extLst>
              </p:cNvPr>
              <p:cNvGrpSpPr/>
              <p:nvPr/>
            </p:nvGrpSpPr>
            <p:grpSpPr>
              <a:xfrm>
                <a:off x="10317161" y="2758887"/>
                <a:ext cx="1433118" cy="2676430"/>
                <a:chOff x="10317161" y="2758887"/>
                <a:chExt cx="1433118" cy="2676430"/>
              </a:xfrm>
            </p:grpSpPr>
            <p:grpSp>
              <p:nvGrpSpPr>
                <p:cNvPr id="17" name="Group 16">
                  <a:extLst>
                    <a:ext uri="{FF2B5EF4-FFF2-40B4-BE49-F238E27FC236}">
                      <a16:creationId xmlns:a16="http://schemas.microsoft.com/office/drawing/2014/main" id="{47F3FC06-1A8C-B486-EBF2-4730A1BE73EE}"/>
                    </a:ext>
                  </a:extLst>
                </p:cNvPr>
                <p:cNvGrpSpPr/>
                <p:nvPr/>
              </p:nvGrpSpPr>
              <p:grpSpPr>
                <a:xfrm>
                  <a:off x="10338619" y="2758887"/>
                  <a:ext cx="1411660" cy="2653771"/>
                  <a:chOff x="10338619" y="2758887"/>
                  <a:chExt cx="1411660" cy="2653771"/>
                </a:xfrm>
              </p:grpSpPr>
              <p:grpSp>
                <p:nvGrpSpPr>
                  <p:cNvPr id="22" name="Group 21">
                    <a:extLst>
                      <a:ext uri="{FF2B5EF4-FFF2-40B4-BE49-F238E27FC236}">
                        <a16:creationId xmlns:a16="http://schemas.microsoft.com/office/drawing/2014/main" id="{737434CC-34E3-99C3-3BA3-BD31F6108D42}"/>
                      </a:ext>
                    </a:extLst>
                  </p:cNvPr>
                  <p:cNvGrpSpPr/>
                  <p:nvPr/>
                </p:nvGrpSpPr>
                <p:grpSpPr>
                  <a:xfrm>
                    <a:off x="10338619" y="2910320"/>
                    <a:ext cx="560439" cy="2502338"/>
                    <a:chOff x="10338619" y="2910320"/>
                    <a:chExt cx="560439" cy="2502338"/>
                  </a:xfrm>
                </p:grpSpPr>
                <p:sp>
                  <p:nvSpPr>
                    <p:cNvPr id="31" name="Cylinder 30">
                      <a:extLst>
                        <a:ext uri="{FF2B5EF4-FFF2-40B4-BE49-F238E27FC236}">
                          <a16:creationId xmlns:a16="http://schemas.microsoft.com/office/drawing/2014/main" id="{BDB968D1-D112-CD75-56C5-1FF4C19AA5BD}"/>
                        </a:ext>
                      </a:extLst>
                    </p:cNvPr>
                    <p:cNvSpPr/>
                    <p:nvPr/>
                  </p:nvSpPr>
                  <p:spPr>
                    <a:xfrm>
                      <a:off x="10338619" y="4608871"/>
                      <a:ext cx="560439" cy="8037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32" name="Oval 31">
                      <a:extLst>
                        <a:ext uri="{FF2B5EF4-FFF2-40B4-BE49-F238E27FC236}">
                          <a16:creationId xmlns:a16="http://schemas.microsoft.com/office/drawing/2014/main" id="{CE611BC5-B349-61F9-360E-4E9EAD0C8B14}"/>
                        </a:ext>
                      </a:extLst>
                    </p:cNvPr>
                    <p:cNvSpPr/>
                    <p:nvPr/>
                  </p:nvSpPr>
                  <p:spPr>
                    <a:xfrm>
                      <a:off x="10548783" y="4646443"/>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33" name="Oval 32">
                      <a:extLst>
                        <a:ext uri="{FF2B5EF4-FFF2-40B4-BE49-F238E27FC236}">
                          <a16:creationId xmlns:a16="http://schemas.microsoft.com/office/drawing/2014/main" id="{C8A34CAA-4A04-960B-D947-FA07FD4083A5}"/>
                        </a:ext>
                      </a:extLst>
                    </p:cNvPr>
                    <p:cNvSpPr/>
                    <p:nvPr/>
                  </p:nvSpPr>
                  <p:spPr>
                    <a:xfrm rot="5400000">
                      <a:off x="10548783" y="4873113"/>
                      <a:ext cx="140110" cy="58993"/>
                    </a:xfrm>
                    <a:prstGeom prst="ellipse">
                      <a:avLst/>
                    </a:prstGeom>
                    <a:solidFill>
                      <a:srgbClr val="FF0000">
                        <a:alpha val="38000"/>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34" name="Oval 33">
                      <a:extLst>
                        <a:ext uri="{FF2B5EF4-FFF2-40B4-BE49-F238E27FC236}">
                          <a16:creationId xmlns:a16="http://schemas.microsoft.com/office/drawing/2014/main" id="{27A324B3-8B7E-C4C5-F8D7-6B50EE2F5CEF}"/>
                        </a:ext>
                      </a:extLst>
                    </p:cNvPr>
                    <p:cNvSpPr/>
                    <p:nvPr/>
                  </p:nvSpPr>
                  <p:spPr>
                    <a:xfrm>
                      <a:off x="10548783" y="4430221"/>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35" name="Oval 34">
                      <a:extLst>
                        <a:ext uri="{FF2B5EF4-FFF2-40B4-BE49-F238E27FC236}">
                          <a16:creationId xmlns:a16="http://schemas.microsoft.com/office/drawing/2014/main" id="{EA5DE29C-070E-A57F-C60C-A1885E140425}"/>
                        </a:ext>
                      </a:extLst>
                    </p:cNvPr>
                    <p:cNvSpPr/>
                    <p:nvPr/>
                  </p:nvSpPr>
                  <p:spPr>
                    <a:xfrm>
                      <a:off x="10548783" y="3886073"/>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sp>
                  <p:nvSpPr>
                    <p:cNvPr id="36" name="Oval 35">
                      <a:extLst>
                        <a:ext uri="{FF2B5EF4-FFF2-40B4-BE49-F238E27FC236}">
                          <a16:creationId xmlns:a16="http://schemas.microsoft.com/office/drawing/2014/main" id="{CB6E656D-9819-F328-B9D2-19E3067917A9}"/>
                        </a:ext>
                      </a:extLst>
                    </p:cNvPr>
                    <p:cNvSpPr/>
                    <p:nvPr/>
                  </p:nvSpPr>
                  <p:spPr>
                    <a:xfrm>
                      <a:off x="10548783" y="2910320"/>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grpSp>
              <p:sp>
                <p:nvSpPr>
                  <p:cNvPr id="23" name="TextBox 22">
                    <a:extLst>
                      <a:ext uri="{FF2B5EF4-FFF2-40B4-BE49-F238E27FC236}">
                        <a16:creationId xmlns:a16="http://schemas.microsoft.com/office/drawing/2014/main" id="{F2498457-7BD5-F930-0404-49FB27251B98}"/>
                      </a:ext>
                    </a:extLst>
                  </p:cNvPr>
                  <p:cNvSpPr txBox="1"/>
                  <p:nvPr/>
                </p:nvSpPr>
                <p:spPr>
                  <a:xfrm>
                    <a:off x="10872750" y="2758887"/>
                    <a:ext cx="877529" cy="361961"/>
                  </a:xfrm>
                  <a:prstGeom prst="rect">
                    <a:avLst/>
                  </a:prstGeom>
                  <a:noFill/>
                </p:spPr>
                <p:txBody>
                  <a:bodyPr wrap="square" rtlCol="0">
                    <a:spAutoFit/>
                  </a:bodyPr>
                  <a:lstStyle/>
                  <a:p>
                    <a:r>
                      <a:rPr lang="en-US" sz="1200" dirty="0">
                        <a:latin typeface="Arial Narrow" panose="020B0606020202030204" pitchFamily="34" charset="0"/>
                      </a:rPr>
                      <a:t>24cm</a:t>
                    </a:r>
                  </a:p>
                </p:txBody>
              </p:sp>
              <p:sp>
                <p:nvSpPr>
                  <p:cNvPr id="25" name="TextBox 24">
                    <a:extLst>
                      <a:ext uri="{FF2B5EF4-FFF2-40B4-BE49-F238E27FC236}">
                        <a16:creationId xmlns:a16="http://schemas.microsoft.com/office/drawing/2014/main" id="{83E37C3A-65CD-5D15-B633-5AFCE658C4EF}"/>
                      </a:ext>
                    </a:extLst>
                  </p:cNvPr>
                  <p:cNvSpPr txBox="1"/>
                  <p:nvPr/>
                </p:nvSpPr>
                <p:spPr>
                  <a:xfrm>
                    <a:off x="10872750" y="3769878"/>
                    <a:ext cx="877529" cy="361961"/>
                  </a:xfrm>
                  <a:prstGeom prst="rect">
                    <a:avLst/>
                  </a:prstGeom>
                  <a:noFill/>
                </p:spPr>
                <p:txBody>
                  <a:bodyPr wrap="square" rtlCol="0">
                    <a:spAutoFit/>
                  </a:bodyPr>
                  <a:lstStyle/>
                  <a:p>
                    <a:r>
                      <a:rPr lang="en-US" sz="1200" dirty="0">
                        <a:latin typeface="Arial Narrow" panose="020B0606020202030204" pitchFamily="34" charset="0"/>
                      </a:rPr>
                      <a:t>12cm</a:t>
                    </a:r>
                  </a:p>
                </p:txBody>
              </p:sp>
              <p:sp>
                <p:nvSpPr>
                  <p:cNvPr id="28" name="TextBox 27">
                    <a:extLst>
                      <a:ext uri="{FF2B5EF4-FFF2-40B4-BE49-F238E27FC236}">
                        <a16:creationId xmlns:a16="http://schemas.microsoft.com/office/drawing/2014/main" id="{5CD5CA4F-AFE7-0EA2-A629-C2E860B13A43}"/>
                      </a:ext>
                    </a:extLst>
                  </p:cNvPr>
                  <p:cNvSpPr txBox="1"/>
                  <p:nvPr/>
                </p:nvSpPr>
                <p:spPr>
                  <a:xfrm>
                    <a:off x="10872750" y="4321218"/>
                    <a:ext cx="877529" cy="361961"/>
                  </a:xfrm>
                  <a:prstGeom prst="rect">
                    <a:avLst/>
                  </a:prstGeom>
                  <a:noFill/>
                </p:spPr>
                <p:txBody>
                  <a:bodyPr wrap="square" rtlCol="0">
                    <a:spAutoFit/>
                  </a:bodyPr>
                  <a:lstStyle/>
                  <a:p>
                    <a:r>
                      <a:rPr lang="en-US" sz="1200" dirty="0">
                        <a:latin typeface="Arial Narrow" panose="020B0606020202030204" pitchFamily="34" charset="0"/>
                      </a:rPr>
                      <a:t>4cm</a:t>
                    </a:r>
                  </a:p>
                </p:txBody>
              </p:sp>
              <p:sp>
                <p:nvSpPr>
                  <p:cNvPr id="29" name="TextBox 28">
                    <a:extLst>
                      <a:ext uri="{FF2B5EF4-FFF2-40B4-BE49-F238E27FC236}">
                        <a16:creationId xmlns:a16="http://schemas.microsoft.com/office/drawing/2014/main" id="{02795EBF-C957-3E4B-F620-14233144899A}"/>
                      </a:ext>
                    </a:extLst>
                  </p:cNvPr>
                  <p:cNvSpPr txBox="1"/>
                  <p:nvPr/>
                </p:nvSpPr>
                <p:spPr>
                  <a:xfrm>
                    <a:off x="10872750" y="4518124"/>
                    <a:ext cx="877529" cy="361961"/>
                  </a:xfrm>
                  <a:prstGeom prst="rect">
                    <a:avLst/>
                  </a:prstGeom>
                  <a:noFill/>
                </p:spPr>
                <p:txBody>
                  <a:bodyPr wrap="square" rtlCol="0">
                    <a:spAutoFit/>
                  </a:bodyPr>
                  <a:lstStyle/>
                  <a:p>
                    <a:r>
                      <a:rPr lang="en-US" sz="1200" dirty="0">
                        <a:latin typeface="Arial Narrow" panose="020B0606020202030204" pitchFamily="34" charset="0"/>
                      </a:rPr>
                      <a:t>0cm</a:t>
                    </a:r>
                  </a:p>
                </p:txBody>
              </p:sp>
              <p:sp>
                <p:nvSpPr>
                  <p:cNvPr id="30" name="TextBox 29">
                    <a:extLst>
                      <a:ext uri="{FF2B5EF4-FFF2-40B4-BE49-F238E27FC236}">
                        <a16:creationId xmlns:a16="http://schemas.microsoft.com/office/drawing/2014/main" id="{6A78780E-176F-155E-998D-BF9B849D2B78}"/>
                      </a:ext>
                    </a:extLst>
                  </p:cNvPr>
                  <p:cNvSpPr txBox="1"/>
                  <p:nvPr/>
                </p:nvSpPr>
                <p:spPr>
                  <a:xfrm>
                    <a:off x="10872750" y="4734056"/>
                    <a:ext cx="877529" cy="361961"/>
                  </a:xfrm>
                  <a:prstGeom prst="rect">
                    <a:avLst/>
                  </a:prstGeom>
                  <a:noFill/>
                </p:spPr>
                <p:txBody>
                  <a:bodyPr wrap="square" rtlCol="0">
                    <a:spAutoFit/>
                  </a:bodyPr>
                  <a:lstStyle/>
                  <a:p>
                    <a:r>
                      <a:rPr lang="en-US" sz="1200" dirty="0">
                        <a:latin typeface="Arial Narrow" panose="020B0606020202030204" pitchFamily="34" charset="0"/>
                      </a:rPr>
                      <a:t>Well</a:t>
                    </a:r>
                  </a:p>
                </p:txBody>
              </p:sp>
            </p:grpSp>
            <p:sp>
              <p:nvSpPr>
                <p:cNvPr id="18" name="TextBox 17">
                  <a:extLst>
                    <a:ext uri="{FF2B5EF4-FFF2-40B4-BE49-F238E27FC236}">
                      <a16:creationId xmlns:a16="http://schemas.microsoft.com/office/drawing/2014/main" id="{23113CE8-F9B9-D1EB-F7DA-0834D5C4151A}"/>
                    </a:ext>
                  </a:extLst>
                </p:cNvPr>
                <p:cNvSpPr txBox="1"/>
                <p:nvPr/>
              </p:nvSpPr>
              <p:spPr>
                <a:xfrm>
                  <a:off x="10317161" y="5073356"/>
                  <a:ext cx="650192" cy="361961"/>
                </a:xfrm>
                <a:prstGeom prst="rect">
                  <a:avLst/>
                </a:prstGeom>
                <a:noFill/>
              </p:spPr>
              <p:txBody>
                <a:bodyPr wrap="square" rtlCol="0">
                  <a:spAutoFit/>
                </a:bodyPr>
                <a:lstStyle/>
                <a:p>
                  <a:r>
                    <a:rPr lang="en-US" sz="1200" dirty="0" err="1">
                      <a:latin typeface="Arial Narrow" panose="020B0606020202030204" pitchFamily="34" charset="0"/>
                    </a:rPr>
                    <a:t>HPGe</a:t>
                  </a:r>
                  <a:endParaRPr lang="en-US" sz="1200" dirty="0">
                    <a:latin typeface="Arial Narrow" panose="020B0606020202030204" pitchFamily="34" charset="0"/>
                  </a:endParaRPr>
                </a:p>
              </p:txBody>
            </p:sp>
          </p:grpSp>
          <p:sp>
            <p:nvSpPr>
              <p:cNvPr id="16" name="Rectangle 15">
                <a:extLst>
                  <a:ext uri="{FF2B5EF4-FFF2-40B4-BE49-F238E27FC236}">
                    <a16:creationId xmlns:a16="http://schemas.microsoft.com/office/drawing/2014/main" id="{258FB95F-6DFF-0EC3-45CD-5FBA0C9626A2}"/>
                  </a:ext>
                </a:extLst>
              </p:cNvPr>
              <p:cNvSpPr/>
              <p:nvPr/>
            </p:nvSpPr>
            <p:spPr>
              <a:xfrm>
                <a:off x="10132541" y="2714281"/>
                <a:ext cx="1445673" cy="28462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Narrow" panose="020B0606020202030204" pitchFamily="34" charset="0"/>
                </a:endParaRPr>
              </a:p>
            </p:txBody>
          </p:sp>
        </p:grpSp>
        <p:sp>
          <p:nvSpPr>
            <p:cNvPr id="9" name="Arc 8">
              <a:extLst>
                <a:ext uri="{FF2B5EF4-FFF2-40B4-BE49-F238E27FC236}">
                  <a16:creationId xmlns:a16="http://schemas.microsoft.com/office/drawing/2014/main" id="{BAA24217-E97B-C8A9-D3AD-AE78E697AD8A}"/>
                </a:ext>
              </a:extLst>
            </p:cNvPr>
            <p:cNvSpPr/>
            <p:nvPr/>
          </p:nvSpPr>
          <p:spPr>
            <a:xfrm rot="16200000">
              <a:off x="10047062" y="2926379"/>
              <a:ext cx="967620" cy="951768"/>
            </a:xfrm>
            <a:prstGeom prst="arc">
              <a:avLst>
                <a:gd name="adj1" fmla="val 10938007"/>
                <a:gd name="adj2" fmla="val 0"/>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Narrow" panose="020B0606020202030204" pitchFamily="34" charset="0"/>
              </a:endParaRPr>
            </a:p>
          </p:txBody>
        </p:sp>
        <p:sp>
          <p:nvSpPr>
            <p:cNvPr id="10" name="Arc 9">
              <a:extLst>
                <a:ext uri="{FF2B5EF4-FFF2-40B4-BE49-F238E27FC236}">
                  <a16:creationId xmlns:a16="http://schemas.microsoft.com/office/drawing/2014/main" id="{3716B3BB-444C-5178-404C-A1FC867FCB55}"/>
                </a:ext>
              </a:extLst>
            </p:cNvPr>
            <p:cNvSpPr/>
            <p:nvPr/>
          </p:nvSpPr>
          <p:spPr>
            <a:xfrm rot="16200000">
              <a:off x="10262973" y="3695145"/>
              <a:ext cx="552692" cy="968661"/>
            </a:xfrm>
            <a:prstGeom prst="arc">
              <a:avLst>
                <a:gd name="adj1" fmla="val 10938007"/>
                <a:gd name="adj2" fmla="val 0"/>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Narrow" panose="020B0606020202030204" pitchFamily="34" charset="0"/>
              </a:endParaRPr>
            </a:p>
          </p:txBody>
        </p:sp>
        <p:sp>
          <p:nvSpPr>
            <p:cNvPr id="11" name="Arc 10">
              <a:extLst>
                <a:ext uri="{FF2B5EF4-FFF2-40B4-BE49-F238E27FC236}">
                  <a16:creationId xmlns:a16="http://schemas.microsoft.com/office/drawing/2014/main" id="{6CB36D65-1C76-EE82-07E6-8544E3B3921B}"/>
                </a:ext>
              </a:extLst>
            </p:cNvPr>
            <p:cNvSpPr/>
            <p:nvPr/>
          </p:nvSpPr>
          <p:spPr>
            <a:xfrm rot="16200000">
              <a:off x="10450570" y="4069184"/>
              <a:ext cx="177497" cy="968660"/>
            </a:xfrm>
            <a:prstGeom prst="arc">
              <a:avLst>
                <a:gd name="adj1" fmla="val 10938007"/>
                <a:gd name="adj2" fmla="val 0"/>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Narrow" panose="020B0606020202030204" pitchFamily="34" charset="0"/>
              </a:endParaRPr>
            </a:p>
          </p:txBody>
        </p:sp>
        <p:sp>
          <p:nvSpPr>
            <p:cNvPr id="12" name="Arc 11">
              <a:extLst>
                <a:ext uri="{FF2B5EF4-FFF2-40B4-BE49-F238E27FC236}">
                  <a16:creationId xmlns:a16="http://schemas.microsoft.com/office/drawing/2014/main" id="{69B3BBE0-E4EA-1855-8828-E2983785B495}"/>
                </a:ext>
              </a:extLst>
            </p:cNvPr>
            <p:cNvSpPr/>
            <p:nvPr/>
          </p:nvSpPr>
          <p:spPr>
            <a:xfrm rot="16200000">
              <a:off x="10450570" y="4279626"/>
              <a:ext cx="177497" cy="968660"/>
            </a:xfrm>
            <a:prstGeom prst="arc">
              <a:avLst>
                <a:gd name="adj1" fmla="val 10938007"/>
                <a:gd name="adj2" fmla="val 0"/>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Narrow" panose="020B0606020202030204" pitchFamily="34" charset="0"/>
              </a:endParaRPr>
            </a:p>
          </p:txBody>
        </p:sp>
      </p:grpSp>
      <p:sp>
        <p:nvSpPr>
          <p:cNvPr id="37" name="TextBox 3">
            <a:extLst>
              <a:ext uri="{FF2B5EF4-FFF2-40B4-BE49-F238E27FC236}">
                <a16:creationId xmlns:a16="http://schemas.microsoft.com/office/drawing/2014/main" id="{EC9CF77D-ED0E-532C-BB77-655B239B511F}"/>
              </a:ext>
            </a:extLst>
          </p:cNvPr>
          <p:cNvSpPr txBox="1"/>
          <p:nvPr/>
        </p:nvSpPr>
        <p:spPr>
          <a:xfrm>
            <a:off x="141929" y="1651815"/>
            <a:ext cx="2365926" cy="491076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r>
              <a:rPr lang="en-GB" sz="1200" noProof="0" dirty="0"/>
              <a:t>The short half-life radioxenon isotopes enable using a single sample that is quantified at 24cm and counted at the nearer geometries. When dead-time is too high at close geometries, the sample is allowed to decay for hours or days until the activity is well-suited to the detector geometry. </a:t>
            </a:r>
            <a:endParaRPr lang="en-GB" sz="1200" dirty="0"/>
          </a:p>
          <a:p>
            <a:endParaRPr lang="en-GB" sz="1200" noProof="0" dirty="0"/>
          </a:p>
          <a:p>
            <a:r>
              <a:rPr lang="en-GB" sz="1200" dirty="0"/>
              <a:t>This method works well for </a:t>
            </a:r>
            <a:r>
              <a:rPr lang="en-GB" sz="1200" baseline="30000" dirty="0"/>
              <a:t>131m</a:t>
            </a:r>
            <a:r>
              <a:rPr lang="en-GB" sz="1200" dirty="0"/>
              <a:t>Xe, </a:t>
            </a:r>
            <a:r>
              <a:rPr lang="en-GB" sz="1200" baseline="30000" dirty="0"/>
              <a:t>133</a:t>
            </a:r>
            <a:r>
              <a:rPr lang="en-GB" sz="1200" dirty="0"/>
              <a:t>Xe, and </a:t>
            </a:r>
            <a:r>
              <a:rPr lang="en-GB" sz="1200" baseline="30000" dirty="0"/>
              <a:t>135</a:t>
            </a:r>
            <a:r>
              <a:rPr lang="en-GB" sz="1200" dirty="0"/>
              <a:t>Xe, but not for </a:t>
            </a:r>
            <a:r>
              <a:rPr lang="en-GB" sz="1200" baseline="30000" dirty="0"/>
              <a:t>133m</a:t>
            </a:r>
            <a:r>
              <a:rPr lang="en-GB" sz="1200" dirty="0"/>
              <a:t>Xe</a:t>
            </a:r>
            <a:endParaRPr lang="en-GB" sz="1200" noProof="0" dirty="0"/>
          </a:p>
        </p:txBody>
      </p:sp>
      <p:grpSp>
        <p:nvGrpSpPr>
          <p:cNvPr id="38" name="Group 37">
            <a:extLst>
              <a:ext uri="{FF2B5EF4-FFF2-40B4-BE49-F238E27FC236}">
                <a16:creationId xmlns:a16="http://schemas.microsoft.com/office/drawing/2014/main" id="{EEE7F789-4677-23D4-FC5F-3120893D92B6}"/>
              </a:ext>
            </a:extLst>
          </p:cNvPr>
          <p:cNvGrpSpPr>
            <a:grpSpLocks noChangeAspect="1"/>
          </p:cNvGrpSpPr>
          <p:nvPr/>
        </p:nvGrpSpPr>
        <p:grpSpPr>
          <a:xfrm>
            <a:off x="6973360" y="3901164"/>
            <a:ext cx="1012786" cy="2743200"/>
            <a:chOff x="10132541" y="1351005"/>
            <a:chExt cx="1554159" cy="4209536"/>
          </a:xfrm>
        </p:grpSpPr>
        <p:grpSp>
          <p:nvGrpSpPr>
            <p:cNvPr id="39" name="Group 38">
              <a:extLst>
                <a:ext uri="{FF2B5EF4-FFF2-40B4-BE49-F238E27FC236}">
                  <a16:creationId xmlns:a16="http://schemas.microsoft.com/office/drawing/2014/main" id="{ABB472BA-43C5-3BBE-8258-B814D3849012}"/>
                </a:ext>
              </a:extLst>
            </p:cNvPr>
            <p:cNvGrpSpPr/>
            <p:nvPr/>
          </p:nvGrpSpPr>
          <p:grpSpPr>
            <a:xfrm>
              <a:off x="10498010" y="1582515"/>
              <a:ext cx="560439" cy="3830143"/>
              <a:chOff x="10338619" y="1582515"/>
              <a:chExt cx="560439" cy="3830143"/>
            </a:xfrm>
          </p:grpSpPr>
          <p:sp>
            <p:nvSpPr>
              <p:cNvPr id="53" name="Cylinder 52">
                <a:extLst>
                  <a:ext uri="{FF2B5EF4-FFF2-40B4-BE49-F238E27FC236}">
                    <a16:creationId xmlns:a16="http://schemas.microsoft.com/office/drawing/2014/main" id="{FD903E4D-A480-2A26-08FC-DE93F08B601F}"/>
                  </a:ext>
                </a:extLst>
              </p:cNvPr>
              <p:cNvSpPr/>
              <p:nvPr/>
            </p:nvSpPr>
            <p:spPr>
              <a:xfrm>
                <a:off x="10338619" y="4608871"/>
                <a:ext cx="560439" cy="8037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4" name="Oval 53">
                <a:extLst>
                  <a:ext uri="{FF2B5EF4-FFF2-40B4-BE49-F238E27FC236}">
                    <a16:creationId xmlns:a16="http://schemas.microsoft.com/office/drawing/2014/main" id="{0CF4BB66-12D3-8279-7239-1FCC312772E9}"/>
                  </a:ext>
                </a:extLst>
              </p:cNvPr>
              <p:cNvSpPr/>
              <p:nvPr/>
            </p:nvSpPr>
            <p:spPr>
              <a:xfrm>
                <a:off x="10548783" y="4646443"/>
                <a:ext cx="140110" cy="58993"/>
              </a:xfrm>
              <a:prstGeom prst="ellipse">
                <a:avLst/>
              </a:prstGeom>
              <a:solidFill>
                <a:srgbClr val="7030A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5" name="Oval 54">
                <a:extLst>
                  <a:ext uri="{FF2B5EF4-FFF2-40B4-BE49-F238E27FC236}">
                    <a16:creationId xmlns:a16="http://schemas.microsoft.com/office/drawing/2014/main" id="{24C1B9E3-DBA8-D86F-9203-B661C080B5B9}"/>
                  </a:ext>
                </a:extLst>
              </p:cNvPr>
              <p:cNvSpPr/>
              <p:nvPr/>
            </p:nvSpPr>
            <p:spPr>
              <a:xfrm rot="5400000">
                <a:off x="10548783" y="4873113"/>
                <a:ext cx="140110" cy="58993"/>
              </a:xfrm>
              <a:prstGeom prst="ellipse">
                <a:avLst/>
              </a:prstGeom>
              <a:solidFill>
                <a:schemeClr val="accent3">
                  <a:lumMod val="75000"/>
                  <a:alpha val="38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6" name="Oval 55">
                <a:extLst>
                  <a:ext uri="{FF2B5EF4-FFF2-40B4-BE49-F238E27FC236}">
                    <a16:creationId xmlns:a16="http://schemas.microsoft.com/office/drawing/2014/main" id="{01B10E43-B993-F534-AD81-7661C5CFF32E}"/>
                  </a:ext>
                </a:extLst>
              </p:cNvPr>
              <p:cNvSpPr/>
              <p:nvPr/>
            </p:nvSpPr>
            <p:spPr>
              <a:xfrm>
                <a:off x="10548783" y="4430221"/>
                <a:ext cx="140110" cy="58993"/>
              </a:xfrm>
              <a:prstGeom prst="ellipse">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7" name="Oval 56">
                <a:extLst>
                  <a:ext uri="{FF2B5EF4-FFF2-40B4-BE49-F238E27FC236}">
                    <a16:creationId xmlns:a16="http://schemas.microsoft.com/office/drawing/2014/main" id="{BDBD3AF9-19E5-4F0E-0ACC-8E2789401A12}"/>
                  </a:ext>
                </a:extLst>
              </p:cNvPr>
              <p:cNvSpPr/>
              <p:nvPr/>
            </p:nvSpPr>
            <p:spPr>
              <a:xfrm>
                <a:off x="10548783" y="3886073"/>
                <a:ext cx="140110" cy="58993"/>
              </a:xfrm>
              <a:prstGeom prst="ellipse">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8" name="Oval 57">
                <a:extLst>
                  <a:ext uri="{FF2B5EF4-FFF2-40B4-BE49-F238E27FC236}">
                    <a16:creationId xmlns:a16="http://schemas.microsoft.com/office/drawing/2014/main" id="{F29102AA-B36C-4114-5811-8F3BBC6DE102}"/>
                  </a:ext>
                </a:extLst>
              </p:cNvPr>
              <p:cNvSpPr/>
              <p:nvPr/>
            </p:nvSpPr>
            <p:spPr>
              <a:xfrm>
                <a:off x="10548783" y="2910320"/>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9" name="Oval 58">
                <a:extLst>
                  <a:ext uri="{FF2B5EF4-FFF2-40B4-BE49-F238E27FC236}">
                    <a16:creationId xmlns:a16="http://schemas.microsoft.com/office/drawing/2014/main" id="{2F95C8ED-1618-C51F-6C5F-DE7AD6C9B77C}"/>
                  </a:ext>
                </a:extLst>
              </p:cNvPr>
              <p:cNvSpPr/>
              <p:nvPr/>
            </p:nvSpPr>
            <p:spPr>
              <a:xfrm>
                <a:off x="10548783" y="1582515"/>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40" name="TextBox 39">
              <a:extLst>
                <a:ext uri="{FF2B5EF4-FFF2-40B4-BE49-F238E27FC236}">
                  <a16:creationId xmlns:a16="http://schemas.microsoft.com/office/drawing/2014/main" id="{3946616B-0D17-33EB-4AC3-4D4D30F49D11}"/>
                </a:ext>
              </a:extLst>
            </p:cNvPr>
            <p:cNvSpPr txBox="1"/>
            <p:nvPr/>
          </p:nvSpPr>
          <p:spPr>
            <a:xfrm>
              <a:off x="10957389" y="1462902"/>
              <a:ext cx="729311" cy="354220"/>
            </a:xfrm>
            <a:prstGeom prst="rect">
              <a:avLst/>
            </a:prstGeom>
            <a:noFill/>
          </p:spPr>
          <p:txBody>
            <a:bodyPr wrap="square" rtlCol="0">
              <a:spAutoFit/>
            </a:bodyPr>
            <a:lstStyle/>
            <a:p>
              <a:r>
                <a:rPr lang="en-US" sz="900" dirty="0"/>
                <a:t>50cm</a:t>
              </a:r>
            </a:p>
          </p:txBody>
        </p:sp>
        <p:sp>
          <p:nvSpPr>
            <p:cNvPr id="41" name="TextBox 40">
              <a:extLst>
                <a:ext uri="{FF2B5EF4-FFF2-40B4-BE49-F238E27FC236}">
                  <a16:creationId xmlns:a16="http://schemas.microsoft.com/office/drawing/2014/main" id="{90F83A18-A213-1BC0-F44B-22DD2AF29C78}"/>
                </a:ext>
              </a:extLst>
            </p:cNvPr>
            <p:cNvSpPr txBox="1"/>
            <p:nvPr/>
          </p:nvSpPr>
          <p:spPr>
            <a:xfrm>
              <a:off x="10957389" y="2758887"/>
              <a:ext cx="729311" cy="354220"/>
            </a:xfrm>
            <a:prstGeom prst="rect">
              <a:avLst/>
            </a:prstGeom>
            <a:noFill/>
          </p:spPr>
          <p:txBody>
            <a:bodyPr wrap="square" rtlCol="0">
              <a:spAutoFit/>
            </a:bodyPr>
            <a:lstStyle/>
            <a:p>
              <a:r>
                <a:rPr lang="en-US" sz="900" dirty="0"/>
                <a:t>24cm</a:t>
              </a:r>
            </a:p>
          </p:txBody>
        </p:sp>
        <p:sp>
          <p:nvSpPr>
            <p:cNvPr id="42" name="TextBox 41">
              <a:extLst>
                <a:ext uri="{FF2B5EF4-FFF2-40B4-BE49-F238E27FC236}">
                  <a16:creationId xmlns:a16="http://schemas.microsoft.com/office/drawing/2014/main" id="{2275A92C-E119-4BDC-BE5A-306D8CCF53CE}"/>
                </a:ext>
              </a:extLst>
            </p:cNvPr>
            <p:cNvSpPr txBox="1"/>
            <p:nvPr/>
          </p:nvSpPr>
          <p:spPr>
            <a:xfrm>
              <a:off x="10957389" y="3769879"/>
              <a:ext cx="729311" cy="354220"/>
            </a:xfrm>
            <a:prstGeom prst="rect">
              <a:avLst/>
            </a:prstGeom>
            <a:noFill/>
          </p:spPr>
          <p:txBody>
            <a:bodyPr wrap="square" rtlCol="0">
              <a:spAutoFit/>
            </a:bodyPr>
            <a:lstStyle/>
            <a:p>
              <a:r>
                <a:rPr lang="en-US" sz="900" dirty="0"/>
                <a:t>12cm</a:t>
              </a:r>
            </a:p>
          </p:txBody>
        </p:sp>
        <p:sp>
          <p:nvSpPr>
            <p:cNvPr id="43" name="TextBox 42">
              <a:extLst>
                <a:ext uri="{FF2B5EF4-FFF2-40B4-BE49-F238E27FC236}">
                  <a16:creationId xmlns:a16="http://schemas.microsoft.com/office/drawing/2014/main" id="{D5830C98-172A-73DB-7BD8-1C645A197EB4}"/>
                </a:ext>
              </a:extLst>
            </p:cNvPr>
            <p:cNvSpPr txBox="1"/>
            <p:nvPr/>
          </p:nvSpPr>
          <p:spPr>
            <a:xfrm>
              <a:off x="11058448" y="4321217"/>
              <a:ext cx="628251" cy="354220"/>
            </a:xfrm>
            <a:prstGeom prst="rect">
              <a:avLst/>
            </a:prstGeom>
            <a:noFill/>
          </p:spPr>
          <p:txBody>
            <a:bodyPr wrap="square" rtlCol="0">
              <a:spAutoFit/>
            </a:bodyPr>
            <a:lstStyle/>
            <a:p>
              <a:r>
                <a:rPr lang="en-US" sz="900" dirty="0"/>
                <a:t>4cm</a:t>
              </a:r>
            </a:p>
          </p:txBody>
        </p:sp>
        <p:sp>
          <p:nvSpPr>
            <p:cNvPr id="44" name="TextBox 43">
              <a:extLst>
                <a:ext uri="{FF2B5EF4-FFF2-40B4-BE49-F238E27FC236}">
                  <a16:creationId xmlns:a16="http://schemas.microsoft.com/office/drawing/2014/main" id="{D99006A2-7E87-070A-1423-37390DE1CA37}"/>
                </a:ext>
              </a:extLst>
            </p:cNvPr>
            <p:cNvSpPr txBox="1"/>
            <p:nvPr/>
          </p:nvSpPr>
          <p:spPr>
            <a:xfrm>
              <a:off x="11027306" y="4518124"/>
              <a:ext cx="659394" cy="354220"/>
            </a:xfrm>
            <a:prstGeom prst="rect">
              <a:avLst/>
            </a:prstGeom>
            <a:noFill/>
          </p:spPr>
          <p:txBody>
            <a:bodyPr wrap="square" rtlCol="0">
              <a:spAutoFit/>
            </a:bodyPr>
            <a:lstStyle/>
            <a:p>
              <a:r>
                <a:rPr lang="en-US" sz="900" dirty="0"/>
                <a:t>0cm</a:t>
              </a:r>
            </a:p>
          </p:txBody>
        </p:sp>
        <p:sp>
          <p:nvSpPr>
            <p:cNvPr id="45" name="TextBox 44">
              <a:extLst>
                <a:ext uri="{FF2B5EF4-FFF2-40B4-BE49-F238E27FC236}">
                  <a16:creationId xmlns:a16="http://schemas.microsoft.com/office/drawing/2014/main" id="{3C3C0D7D-E805-598A-15F9-B51EE7E56774}"/>
                </a:ext>
              </a:extLst>
            </p:cNvPr>
            <p:cNvSpPr txBox="1"/>
            <p:nvPr/>
          </p:nvSpPr>
          <p:spPr>
            <a:xfrm>
              <a:off x="11027306" y="4734056"/>
              <a:ext cx="659393" cy="354220"/>
            </a:xfrm>
            <a:prstGeom prst="rect">
              <a:avLst/>
            </a:prstGeom>
            <a:noFill/>
          </p:spPr>
          <p:txBody>
            <a:bodyPr wrap="square" rtlCol="0">
              <a:spAutoFit/>
            </a:bodyPr>
            <a:lstStyle/>
            <a:p>
              <a:r>
                <a:rPr lang="en-US" sz="900" dirty="0"/>
                <a:t>Well</a:t>
              </a:r>
            </a:p>
          </p:txBody>
        </p:sp>
        <p:sp>
          <p:nvSpPr>
            <p:cNvPr id="46" name="TextBox 45">
              <a:extLst>
                <a:ext uri="{FF2B5EF4-FFF2-40B4-BE49-F238E27FC236}">
                  <a16:creationId xmlns:a16="http://schemas.microsoft.com/office/drawing/2014/main" id="{B93938EE-594A-E276-2012-00DC947D445D}"/>
                </a:ext>
              </a:extLst>
            </p:cNvPr>
            <p:cNvSpPr txBox="1"/>
            <p:nvPr/>
          </p:nvSpPr>
          <p:spPr>
            <a:xfrm>
              <a:off x="10476552" y="5073357"/>
              <a:ext cx="794633" cy="354220"/>
            </a:xfrm>
            <a:prstGeom prst="rect">
              <a:avLst/>
            </a:prstGeom>
            <a:noFill/>
          </p:spPr>
          <p:txBody>
            <a:bodyPr wrap="square" rtlCol="0">
              <a:spAutoFit/>
            </a:bodyPr>
            <a:lstStyle/>
            <a:p>
              <a:r>
                <a:rPr lang="en-US" sz="900" dirty="0" err="1"/>
                <a:t>HPGe</a:t>
              </a:r>
              <a:endParaRPr lang="en-US" sz="900" dirty="0"/>
            </a:p>
          </p:txBody>
        </p:sp>
        <p:sp>
          <p:nvSpPr>
            <p:cNvPr id="47" name="Rectangle 46">
              <a:extLst>
                <a:ext uri="{FF2B5EF4-FFF2-40B4-BE49-F238E27FC236}">
                  <a16:creationId xmlns:a16="http://schemas.microsoft.com/office/drawing/2014/main" id="{2205380D-F0DB-7A61-CDF5-3E78EA579F2D}"/>
                </a:ext>
              </a:extLst>
            </p:cNvPr>
            <p:cNvSpPr/>
            <p:nvPr/>
          </p:nvSpPr>
          <p:spPr>
            <a:xfrm>
              <a:off x="10132541" y="1351005"/>
              <a:ext cx="1445673" cy="4209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8" name="Arc 47">
              <a:extLst>
                <a:ext uri="{FF2B5EF4-FFF2-40B4-BE49-F238E27FC236}">
                  <a16:creationId xmlns:a16="http://schemas.microsoft.com/office/drawing/2014/main" id="{5BF3B6E8-7B5E-0E03-1F05-61D68ED9D5F7}"/>
                </a:ext>
              </a:extLst>
            </p:cNvPr>
            <p:cNvSpPr/>
            <p:nvPr/>
          </p:nvSpPr>
          <p:spPr>
            <a:xfrm rot="16200000">
              <a:off x="10045636" y="1818532"/>
              <a:ext cx="1251885" cy="914400"/>
            </a:xfrm>
            <a:prstGeom prst="arc">
              <a:avLst>
                <a:gd name="adj1" fmla="val 10938007"/>
                <a:gd name="adj2" fmla="val 0"/>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49" name="Arc 48">
              <a:extLst>
                <a:ext uri="{FF2B5EF4-FFF2-40B4-BE49-F238E27FC236}">
                  <a16:creationId xmlns:a16="http://schemas.microsoft.com/office/drawing/2014/main" id="{64BF7F82-0B13-7F04-74D2-9945A4E3DE0F}"/>
                </a:ext>
              </a:extLst>
            </p:cNvPr>
            <p:cNvSpPr/>
            <p:nvPr/>
          </p:nvSpPr>
          <p:spPr>
            <a:xfrm rot="16200000" flipV="1">
              <a:off x="10436370" y="2951941"/>
              <a:ext cx="967620" cy="950976"/>
            </a:xfrm>
            <a:prstGeom prst="arc">
              <a:avLst>
                <a:gd name="adj1" fmla="val 10938007"/>
                <a:gd name="adj2" fmla="val 0"/>
              </a:avLst>
            </a:prstGeom>
            <a:ln>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0" name="Arc 49">
              <a:extLst>
                <a:ext uri="{FF2B5EF4-FFF2-40B4-BE49-F238E27FC236}">
                  <a16:creationId xmlns:a16="http://schemas.microsoft.com/office/drawing/2014/main" id="{95C4AB2A-CA1F-12E8-753B-2AFDC49BE67D}"/>
                </a:ext>
              </a:extLst>
            </p:cNvPr>
            <p:cNvSpPr/>
            <p:nvPr/>
          </p:nvSpPr>
          <p:spPr>
            <a:xfrm rot="16200000">
              <a:off x="10422364" y="3695145"/>
              <a:ext cx="552692" cy="968661"/>
            </a:xfrm>
            <a:prstGeom prst="arc">
              <a:avLst>
                <a:gd name="adj1" fmla="val 10938007"/>
                <a:gd name="adj2" fmla="val 0"/>
              </a:avLst>
            </a:prstGeom>
            <a:ln>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1" name="Arc 50">
              <a:extLst>
                <a:ext uri="{FF2B5EF4-FFF2-40B4-BE49-F238E27FC236}">
                  <a16:creationId xmlns:a16="http://schemas.microsoft.com/office/drawing/2014/main" id="{6C18CBE0-6EA2-6BCD-3065-AB459C5F35B8}"/>
                </a:ext>
              </a:extLst>
            </p:cNvPr>
            <p:cNvSpPr/>
            <p:nvPr/>
          </p:nvSpPr>
          <p:spPr>
            <a:xfrm rot="16200000" flipV="1">
              <a:off x="10758681" y="4081009"/>
              <a:ext cx="173736" cy="969264"/>
            </a:xfrm>
            <a:prstGeom prst="arc">
              <a:avLst>
                <a:gd name="adj1" fmla="val 10938007"/>
                <a:gd name="adj2" fmla="val 0"/>
              </a:avLst>
            </a:prstGeom>
            <a:ln>
              <a:solidFill>
                <a:srgbClr val="00B0F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52" name="Arc 51">
              <a:extLst>
                <a:ext uri="{FF2B5EF4-FFF2-40B4-BE49-F238E27FC236}">
                  <a16:creationId xmlns:a16="http://schemas.microsoft.com/office/drawing/2014/main" id="{D28F29ED-02C0-42A1-0D6A-5472F4548473}"/>
                </a:ext>
              </a:extLst>
            </p:cNvPr>
            <p:cNvSpPr/>
            <p:nvPr/>
          </p:nvSpPr>
          <p:spPr>
            <a:xfrm rot="16200000">
              <a:off x="10609961" y="4279626"/>
              <a:ext cx="177497" cy="968660"/>
            </a:xfrm>
            <a:prstGeom prst="arc">
              <a:avLst>
                <a:gd name="adj1" fmla="val 10938007"/>
                <a:gd name="adj2" fmla="val 0"/>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sp>
        <p:nvSpPr>
          <p:cNvPr id="60" name="TextBox 59">
            <a:extLst>
              <a:ext uri="{FF2B5EF4-FFF2-40B4-BE49-F238E27FC236}">
                <a16:creationId xmlns:a16="http://schemas.microsoft.com/office/drawing/2014/main" id="{9059D630-E430-0DC1-D676-CD395932E327}"/>
              </a:ext>
            </a:extLst>
          </p:cNvPr>
          <p:cNvSpPr txBox="1"/>
          <p:nvPr/>
        </p:nvSpPr>
        <p:spPr>
          <a:xfrm>
            <a:off x="6795987" y="3375001"/>
            <a:ext cx="1238092" cy="523220"/>
          </a:xfrm>
          <a:prstGeom prst="rect">
            <a:avLst/>
          </a:prstGeom>
          <a:noFill/>
        </p:spPr>
        <p:txBody>
          <a:bodyPr wrap="square" rtlCol="0">
            <a:spAutoFit/>
          </a:bodyPr>
          <a:lstStyle/>
          <a:p>
            <a:pPr algn="ctr"/>
            <a:r>
              <a:rPr lang="en-US" sz="1400" u="sng" dirty="0"/>
              <a:t>Chain Step Method</a:t>
            </a:r>
          </a:p>
        </p:txBody>
      </p:sp>
      <p:sp>
        <p:nvSpPr>
          <p:cNvPr id="61" name="TextBox 60">
            <a:extLst>
              <a:ext uri="{FF2B5EF4-FFF2-40B4-BE49-F238E27FC236}">
                <a16:creationId xmlns:a16="http://schemas.microsoft.com/office/drawing/2014/main" id="{24E0E044-251F-B09C-6778-82A107407219}"/>
              </a:ext>
            </a:extLst>
          </p:cNvPr>
          <p:cNvSpPr txBox="1"/>
          <p:nvPr/>
        </p:nvSpPr>
        <p:spPr>
          <a:xfrm>
            <a:off x="6031640" y="3366021"/>
            <a:ext cx="781272" cy="523220"/>
          </a:xfrm>
          <a:prstGeom prst="rect">
            <a:avLst/>
          </a:prstGeom>
          <a:noFill/>
        </p:spPr>
        <p:txBody>
          <a:bodyPr wrap="square" rtlCol="0">
            <a:spAutoFit/>
          </a:bodyPr>
          <a:lstStyle/>
          <a:p>
            <a:pPr algn="ctr"/>
            <a:r>
              <a:rPr lang="en-US" sz="1400" u="sng" dirty="0"/>
              <a:t>Indirect Method</a:t>
            </a:r>
          </a:p>
        </p:txBody>
      </p:sp>
      <p:grpSp>
        <p:nvGrpSpPr>
          <p:cNvPr id="62" name="Group 61">
            <a:extLst>
              <a:ext uri="{FF2B5EF4-FFF2-40B4-BE49-F238E27FC236}">
                <a16:creationId xmlns:a16="http://schemas.microsoft.com/office/drawing/2014/main" id="{631FCC73-D8BF-40FE-FD9A-90D306BEE912}"/>
              </a:ext>
            </a:extLst>
          </p:cNvPr>
          <p:cNvGrpSpPr>
            <a:grpSpLocks noChangeAspect="1"/>
          </p:cNvGrpSpPr>
          <p:nvPr/>
        </p:nvGrpSpPr>
        <p:grpSpPr>
          <a:xfrm>
            <a:off x="5979754" y="3898061"/>
            <a:ext cx="1054215" cy="2743200"/>
            <a:chOff x="8605527" y="1355522"/>
            <a:chExt cx="1617738" cy="4209536"/>
          </a:xfrm>
        </p:grpSpPr>
        <p:sp>
          <p:nvSpPr>
            <p:cNvPr id="63" name="Cylinder 62">
              <a:extLst>
                <a:ext uri="{FF2B5EF4-FFF2-40B4-BE49-F238E27FC236}">
                  <a16:creationId xmlns:a16="http://schemas.microsoft.com/office/drawing/2014/main" id="{1694702D-9EDF-7AAA-FB92-B1523ED69568}"/>
                </a:ext>
              </a:extLst>
            </p:cNvPr>
            <p:cNvSpPr/>
            <p:nvPr/>
          </p:nvSpPr>
          <p:spPr>
            <a:xfrm>
              <a:off x="8811605" y="4613388"/>
              <a:ext cx="560439" cy="80378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Oval 63">
              <a:extLst>
                <a:ext uri="{FF2B5EF4-FFF2-40B4-BE49-F238E27FC236}">
                  <a16:creationId xmlns:a16="http://schemas.microsoft.com/office/drawing/2014/main" id="{E6916573-181F-8A80-36BA-EE0781CE529A}"/>
                </a:ext>
              </a:extLst>
            </p:cNvPr>
            <p:cNvSpPr/>
            <p:nvPr/>
          </p:nvSpPr>
          <p:spPr>
            <a:xfrm>
              <a:off x="9021769" y="4650960"/>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Oval 64">
              <a:extLst>
                <a:ext uri="{FF2B5EF4-FFF2-40B4-BE49-F238E27FC236}">
                  <a16:creationId xmlns:a16="http://schemas.microsoft.com/office/drawing/2014/main" id="{836CC11F-D282-478B-BB7B-0A8FCAEBDA7A}"/>
                </a:ext>
              </a:extLst>
            </p:cNvPr>
            <p:cNvSpPr/>
            <p:nvPr/>
          </p:nvSpPr>
          <p:spPr>
            <a:xfrm rot="5400000">
              <a:off x="9021769" y="4877630"/>
              <a:ext cx="140110" cy="58993"/>
            </a:xfrm>
            <a:prstGeom prst="ellipse">
              <a:avLst/>
            </a:prstGeom>
            <a:solidFill>
              <a:srgbClr val="FF0000">
                <a:alpha val="38000"/>
              </a:srgb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Oval 65">
              <a:extLst>
                <a:ext uri="{FF2B5EF4-FFF2-40B4-BE49-F238E27FC236}">
                  <a16:creationId xmlns:a16="http://schemas.microsoft.com/office/drawing/2014/main" id="{418D462E-62B3-6F7F-BED6-023EBF0E07AE}"/>
                </a:ext>
              </a:extLst>
            </p:cNvPr>
            <p:cNvSpPr/>
            <p:nvPr/>
          </p:nvSpPr>
          <p:spPr>
            <a:xfrm>
              <a:off x="9021769" y="4434738"/>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Oval 66">
              <a:extLst>
                <a:ext uri="{FF2B5EF4-FFF2-40B4-BE49-F238E27FC236}">
                  <a16:creationId xmlns:a16="http://schemas.microsoft.com/office/drawing/2014/main" id="{80EFB407-C25B-AA43-0F5C-AC5773851EB4}"/>
                </a:ext>
              </a:extLst>
            </p:cNvPr>
            <p:cNvSpPr/>
            <p:nvPr/>
          </p:nvSpPr>
          <p:spPr>
            <a:xfrm>
              <a:off x="9021769" y="3890590"/>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Oval 67">
              <a:extLst>
                <a:ext uri="{FF2B5EF4-FFF2-40B4-BE49-F238E27FC236}">
                  <a16:creationId xmlns:a16="http://schemas.microsoft.com/office/drawing/2014/main" id="{0CAD3110-4868-96F5-7751-76BF1D955F87}"/>
                </a:ext>
              </a:extLst>
            </p:cNvPr>
            <p:cNvSpPr/>
            <p:nvPr/>
          </p:nvSpPr>
          <p:spPr>
            <a:xfrm>
              <a:off x="9021769" y="2915954"/>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TextBox 68">
              <a:extLst>
                <a:ext uri="{FF2B5EF4-FFF2-40B4-BE49-F238E27FC236}">
                  <a16:creationId xmlns:a16="http://schemas.microsoft.com/office/drawing/2014/main" id="{91C7AF4D-8C18-9406-C818-63B13FE2787C}"/>
                </a:ext>
              </a:extLst>
            </p:cNvPr>
            <p:cNvSpPr txBox="1"/>
            <p:nvPr/>
          </p:nvSpPr>
          <p:spPr>
            <a:xfrm>
              <a:off x="9345737" y="2763404"/>
              <a:ext cx="877528" cy="354220"/>
            </a:xfrm>
            <a:prstGeom prst="rect">
              <a:avLst/>
            </a:prstGeom>
            <a:noFill/>
          </p:spPr>
          <p:txBody>
            <a:bodyPr wrap="square" rtlCol="0">
              <a:spAutoFit/>
            </a:bodyPr>
            <a:lstStyle/>
            <a:p>
              <a:r>
                <a:rPr lang="en-US" sz="900" dirty="0"/>
                <a:t>24cm</a:t>
              </a:r>
            </a:p>
          </p:txBody>
        </p:sp>
        <p:sp>
          <p:nvSpPr>
            <p:cNvPr id="70" name="TextBox 69">
              <a:extLst>
                <a:ext uri="{FF2B5EF4-FFF2-40B4-BE49-F238E27FC236}">
                  <a16:creationId xmlns:a16="http://schemas.microsoft.com/office/drawing/2014/main" id="{ED03C45D-435F-B0E6-7C02-327C09B981BB}"/>
                </a:ext>
              </a:extLst>
            </p:cNvPr>
            <p:cNvSpPr txBox="1"/>
            <p:nvPr/>
          </p:nvSpPr>
          <p:spPr>
            <a:xfrm>
              <a:off x="9345737" y="3774396"/>
              <a:ext cx="877528" cy="354220"/>
            </a:xfrm>
            <a:prstGeom prst="rect">
              <a:avLst/>
            </a:prstGeom>
            <a:noFill/>
          </p:spPr>
          <p:txBody>
            <a:bodyPr wrap="square" rtlCol="0">
              <a:spAutoFit/>
            </a:bodyPr>
            <a:lstStyle/>
            <a:p>
              <a:r>
                <a:rPr lang="en-US" sz="900" dirty="0"/>
                <a:t>12cm</a:t>
              </a:r>
            </a:p>
          </p:txBody>
        </p:sp>
        <p:sp>
          <p:nvSpPr>
            <p:cNvPr id="71" name="TextBox 70">
              <a:extLst>
                <a:ext uri="{FF2B5EF4-FFF2-40B4-BE49-F238E27FC236}">
                  <a16:creationId xmlns:a16="http://schemas.microsoft.com/office/drawing/2014/main" id="{9D62BC11-F426-FE2C-A791-DA0F687A8AB1}"/>
                </a:ext>
              </a:extLst>
            </p:cNvPr>
            <p:cNvSpPr txBox="1"/>
            <p:nvPr/>
          </p:nvSpPr>
          <p:spPr>
            <a:xfrm>
              <a:off x="9345737" y="4325734"/>
              <a:ext cx="877528" cy="354220"/>
            </a:xfrm>
            <a:prstGeom prst="rect">
              <a:avLst/>
            </a:prstGeom>
            <a:noFill/>
          </p:spPr>
          <p:txBody>
            <a:bodyPr wrap="square" rtlCol="0">
              <a:spAutoFit/>
            </a:bodyPr>
            <a:lstStyle/>
            <a:p>
              <a:r>
                <a:rPr lang="en-US" sz="900" dirty="0"/>
                <a:t>4cm</a:t>
              </a:r>
            </a:p>
          </p:txBody>
        </p:sp>
        <p:sp>
          <p:nvSpPr>
            <p:cNvPr id="72" name="TextBox 71">
              <a:extLst>
                <a:ext uri="{FF2B5EF4-FFF2-40B4-BE49-F238E27FC236}">
                  <a16:creationId xmlns:a16="http://schemas.microsoft.com/office/drawing/2014/main" id="{5697B89D-B788-5005-5FD5-1B77B09E219C}"/>
                </a:ext>
              </a:extLst>
            </p:cNvPr>
            <p:cNvSpPr txBox="1"/>
            <p:nvPr/>
          </p:nvSpPr>
          <p:spPr>
            <a:xfrm>
              <a:off x="9345737" y="4522641"/>
              <a:ext cx="877528" cy="354220"/>
            </a:xfrm>
            <a:prstGeom prst="rect">
              <a:avLst/>
            </a:prstGeom>
            <a:noFill/>
          </p:spPr>
          <p:txBody>
            <a:bodyPr wrap="square" rtlCol="0">
              <a:spAutoFit/>
            </a:bodyPr>
            <a:lstStyle/>
            <a:p>
              <a:r>
                <a:rPr lang="en-US" sz="900" dirty="0"/>
                <a:t>0cm</a:t>
              </a:r>
            </a:p>
          </p:txBody>
        </p:sp>
        <p:sp>
          <p:nvSpPr>
            <p:cNvPr id="73" name="TextBox 72">
              <a:extLst>
                <a:ext uri="{FF2B5EF4-FFF2-40B4-BE49-F238E27FC236}">
                  <a16:creationId xmlns:a16="http://schemas.microsoft.com/office/drawing/2014/main" id="{B864B142-EC08-8F79-41E8-7EC513A35FD5}"/>
                </a:ext>
              </a:extLst>
            </p:cNvPr>
            <p:cNvSpPr txBox="1"/>
            <p:nvPr/>
          </p:nvSpPr>
          <p:spPr>
            <a:xfrm>
              <a:off x="9345737" y="4738573"/>
              <a:ext cx="877528" cy="354220"/>
            </a:xfrm>
            <a:prstGeom prst="rect">
              <a:avLst/>
            </a:prstGeom>
            <a:noFill/>
          </p:spPr>
          <p:txBody>
            <a:bodyPr wrap="square" rtlCol="0">
              <a:spAutoFit/>
            </a:bodyPr>
            <a:lstStyle/>
            <a:p>
              <a:r>
                <a:rPr lang="en-US" sz="900" dirty="0"/>
                <a:t>Well</a:t>
              </a:r>
            </a:p>
          </p:txBody>
        </p:sp>
        <p:sp>
          <p:nvSpPr>
            <p:cNvPr id="74" name="TextBox 73">
              <a:extLst>
                <a:ext uri="{FF2B5EF4-FFF2-40B4-BE49-F238E27FC236}">
                  <a16:creationId xmlns:a16="http://schemas.microsoft.com/office/drawing/2014/main" id="{498DDF93-D21D-38D4-0992-45F802050B34}"/>
                </a:ext>
              </a:extLst>
            </p:cNvPr>
            <p:cNvSpPr txBox="1"/>
            <p:nvPr/>
          </p:nvSpPr>
          <p:spPr>
            <a:xfrm>
              <a:off x="8790146" y="5077874"/>
              <a:ext cx="770267" cy="354220"/>
            </a:xfrm>
            <a:prstGeom prst="rect">
              <a:avLst/>
            </a:prstGeom>
            <a:noFill/>
          </p:spPr>
          <p:txBody>
            <a:bodyPr wrap="square" rtlCol="0">
              <a:spAutoFit/>
            </a:bodyPr>
            <a:lstStyle/>
            <a:p>
              <a:r>
                <a:rPr lang="en-US" sz="900" dirty="0" err="1"/>
                <a:t>HPGe</a:t>
              </a:r>
              <a:endParaRPr lang="en-US" sz="900" dirty="0"/>
            </a:p>
          </p:txBody>
        </p:sp>
        <p:sp>
          <p:nvSpPr>
            <p:cNvPr id="75" name="Rectangle 74">
              <a:extLst>
                <a:ext uri="{FF2B5EF4-FFF2-40B4-BE49-F238E27FC236}">
                  <a16:creationId xmlns:a16="http://schemas.microsoft.com/office/drawing/2014/main" id="{FD2083BF-5208-A42A-0817-CA3F3572762A}"/>
                </a:ext>
              </a:extLst>
            </p:cNvPr>
            <p:cNvSpPr/>
            <p:nvPr/>
          </p:nvSpPr>
          <p:spPr>
            <a:xfrm>
              <a:off x="8605527" y="1355522"/>
              <a:ext cx="1445673" cy="4209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Oval 75">
              <a:extLst>
                <a:ext uri="{FF2B5EF4-FFF2-40B4-BE49-F238E27FC236}">
                  <a16:creationId xmlns:a16="http://schemas.microsoft.com/office/drawing/2014/main" id="{BD0B8F71-7451-1582-F732-99589607759E}"/>
                </a:ext>
              </a:extLst>
            </p:cNvPr>
            <p:cNvSpPr/>
            <p:nvPr/>
          </p:nvSpPr>
          <p:spPr>
            <a:xfrm>
              <a:off x="8849704" y="2915954"/>
              <a:ext cx="140110" cy="58993"/>
            </a:xfrm>
            <a:prstGeom prst="ellipse">
              <a:avLst/>
            </a:prstGeom>
            <a:solidFill>
              <a:srgbClr val="FFC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Oval 76">
              <a:extLst>
                <a:ext uri="{FF2B5EF4-FFF2-40B4-BE49-F238E27FC236}">
                  <a16:creationId xmlns:a16="http://schemas.microsoft.com/office/drawing/2014/main" id="{9CC923ED-BCF5-8ED7-4FF5-CB995213827A}"/>
                </a:ext>
              </a:extLst>
            </p:cNvPr>
            <p:cNvSpPr/>
            <p:nvPr/>
          </p:nvSpPr>
          <p:spPr>
            <a:xfrm>
              <a:off x="8728744" y="1714623"/>
              <a:ext cx="140110" cy="58993"/>
            </a:xfrm>
            <a:prstGeom prst="ellipse">
              <a:avLst/>
            </a:prstGeom>
            <a:solidFill>
              <a:srgbClr val="FF0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Oval 77">
              <a:extLst>
                <a:ext uri="{FF2B5EF4-FFF2-40B4-BE49-F238E27FC236}">
                  <a16:creationId xmlns:a16="http://schemas.microsoft.com/office/drawing/2014/main" id="{349A8EBC-FB95-C75C-1D92-26803E998691}"/>
                </a:ext>
              </a:extLst>
            </p:cNvPr>
            <p:cNvSpPr/>
            <p:nvPr/>
          </p:nvSpPr>
          <p:spPr>
            <a:xfrm>
              <a:off x="8720092" y="1541196"/>
              <a:ext cx="140110" cy="58993"/>
            </a:xfrm>
            <a:prstGeom prst="ellipse">
              <a:avLst/>
            </a:prstGeom>
            <a:solidFill>
              <a:srgbClr val="FFC00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TextBox 78">
              <a:extLst>
                <a:ext uri="{FF2B5EF4-FFF2-40B4-BE49-F238E27FC236}">
                  <a16:creationId xmlns:a16="http://schemas.microsoft.com/office/drawing/2014/main" id="{7CD967A1-13FE-8F6D-8706-35F8A8A681AF}"/>
                </a:ext>
              </a:extLst>
            </p:cNvPr>
            <p:cNvSpPr txBox="1"/>
            <p:nvPr/>
          </p:nvSpPr>
          <p:spPr>
            <a:xfrm>
              <a:off x="8891392" y="1431684"/>
              <a:ext cx="1159807" cy="306991"/>
            </a:xfrm>
            <a:prstGeom prst="rect">
              <a:avLst/>
            </a:prstGeom>
            <a:noFill/>
          </p:spPr>
          <p:txBody>
            <a:bodyPr wrap="square" rtlCol="0">
              <a:spAutoFit/>
            </a:bodyPr>
            <a:lstStyle/>
            <a:p>
              <a:r>
                <a:rPr lang="en-US" sz="700" dirty="0"/>
                <a:t>Ratio Assay</a:t>
              </a:r>
            </a:p>
          </p:txBody>
        </p:sp>
        <p:sp>
          <p:nvSpPr>
            <p:cNvPr id="80" name="TextBox 79">
              <a:extLst>
                <a:ext uri="{FF2B5EF4-FFF2-40B4-BE49-F238E27FC236}">
                  <a16:creationId xmlns:a16="http://schemas.microsoft.com/office/drawing/2014/main" id="{7270CE4A-19E7-5390-11F5-D662F8D53C6F}"/>
                </a:ext>
              </a:extLst>
            </p:cNvPr>
            <p:cNvSpPr txBox="1"/>
            <p:nvPr/>
          </p:nvSpPr>
          <p:spPr>
            <a:xfrm>
              <a:off x="8891392" y="1620179"/>
              <a:ext cx="893108" cy="306991"/>
            </a:xfrm>
            <a:prstGeom prst="rect">
              <a:avLst/>
            </a:prstGeom>
            <a:noFill/>
          </p:spPr>
          <p:txBody>
            <a:bodyPr wrap="square" rtlCol="0">
              <a:spAutoFit/>
            </a:bodyPr>
            <a:lstStyle/>
            <a:p>
              <a:r>
                <a:rPr lang="en-US" sz="700" dirty="0"/>
                <a:t>Cal Assay</a:t>
              </a:r>
            </a:p>
          </p:txBody>
        </p:sp>
      </p:grpSp>
      <p:sp>
        <p:nvSpPr>
          <p:cNvPr id="81" name="TextBox 3">
            <a:extLst>
              <a:ext uri="{FF2B5EF4-FFF2-40B4-BE49-F238E27FC236}">
                <a16:creationId xmlns:a16="http://schemas.microsoft.com/office/drawing/2014/main" id="{9BB35B27-9953-6403-AC9A-723B1E08EF67}"/>
              </a:ext>
            </a:extLst>
          </p:cNvPr>
          <p:cNvSpPr txBox="1"/>
          <p:nvPr/>
        </p:nvSpPr>
        <p:spPr>
          <a:xfrm>
            <a:off x="4195537" y="3375660"/>
            <a:ext cx="1720252" cy="333563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but rather a ratio of count rates at the distances is determined. </a:t>
            </a:r>
          </a:p>
          <a:p>
            <a:endParaRPr lang="en-GB" sz="1200" dirty="0"/>
          </a:p>
          <a:p>
            <a:r>
              <a:rPr lang="en-GB" sz="1200" dirty="0"/>
              <a:t>The multi-energy gamma efficiency at 24cm is then used as the certified value, and the count rate ratios are used to calculate the efficiencies at the closer distances. </a:t>
            </a:r>
          </a:p>
          <a:p>
            <a:endParaRPr lang="en-GB" sz="1200" dirty="0"/>
          </a:p>
        </p:txBody>
      </p:sp>
      <p:sp>
        <p:nvSpPr>
          <p:cNvPr id="82" name="Title 1">
            <a:extLst>
              <a:ext uri="{FF2B5EF4-FFF2-40B4-BE49-F238E27FC236}">
                <a16:creationId xmlns:a16="http://schemas.microsoft.com/office/drawing/2014/main" id="{C1E6FC91-A542-1C94-BE8D-1596AC80AED3}"/>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10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760BD-44B3-644D-BA94-09D7BC378C30}"/>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3EA4712E-0102-425C-F873-441BC9F09350}"/>
              </a:ext>
            </a:extLst>
          </p:cNvPr>
          <p:cNvSpPr txBox="1"/>
          <p:nvPr/>
        </p:nvSpPr>
        <p:spPr>
          <a:xfrm>
            <a:off x="8233975" y="106254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Mutli-energy gamma calibration sources were obtained from Eckert and Ziegler (USA). These were prepared in the “bean” configuration using cellophane as the internal matrix to create what is known as a “Simulated Gas Calibration Standard”. Two samples were created: a 37kBq and 3.7 </a:t>
            </a:r>
            <a:r>
              <a:rPr lang="en-GB" sz="1200" noProof="0" dirty="0" err="1"/>
              <a:t>kBq</a:t>
            </a:r>
            <a:r>
              <a:rPr lang="en-GB" sz="1200" dirty="0"/>
              <a:t>. The larger sample was assayed at the farther distances (24cm, 12cm, 4cm, 0cm) and the smaller sample at near distances (4cm, 0cm, in Well). Photos of samples created in the past are shown in the “Commercial Multi-Energy Calibration” under “Methods of </a:t>
            </a:r>
            <a:r>
              <a:rPr lang="en-GB" sz="1200" dirty="0" err="1"/>
              <a:t>HPGe</a:t>
            </a:r>
            <a:r>
              <a:rPr lang="en-GB" sz="1200" dirty="0"/>
              <a:t> Calibration” section.</a:t>
            </a:r>
            <a:endParaRPr lang="en-GB" sz="1200" noProof="0" dirty="0"/>
          </a:p>
          <a:p>
            <a:endParaRPr lang="en-GB" sz="1200" dirty="0"/>
          </a:p>
          <a:p>
            <a:endParaRPr lang="en-GB" sz="1200" noProof="0" dirty="0"/>
          </a:p>
          <a:p>
            <a:endParaRPr lang="en-GB" sz="1200" dirty="0"/>
          </a:p>
          <a:p>
            <a:endParaRPr lang="en-GB" sz="1200" noProof="0" dirty="0"/>
          </a:p>
          <a:p>
            <a:r>
              <a:rPr lang="en-GB" sz="1200" noProof="0" dirty="0"/>
              <a:t>Three methods are being compared in this work: Mutli-energy gamma calibration, Chain-step calibration, and indirect quantification calibration. </a:t>
            </a:r>
            <a:r>
              <a:rPr lang="en-GB" sz="1200" dirty="0"/>
              <a:t>Samples were assayed by </a:t>
            </a:r>
            <a:r>
              <a:rPr lang="en-GB" sz="1200" dirty="0" err="1"/>
              <a:t>HPGe</a:t>
            </a:r>
            <a:r>
              <a:rPr lang="en-GB" sz="1200" dirty="0"/>
              <a:t> until all ROIs contained a minimum of 25K net counts.</a:t>
            </a:r>
          </a:p>
          <a:p>
            <a:endParaRPr lang="en-GB" sz="1200" noProof="0" dirty="0"/>
          </a:p>
          <a:p>
            <a:r>
              <a:rPr lang="en-GB" sz="1200" dirty="0"/>
              <a:t>Where peaks interfered with peak fitting, peak deconvolution using gaussian peak fitting was performed to calculate net peak area.  </a:t>
            </a:r>
            <a:endParaRPr lang="en-GB" sz="1200" noProof="0" dirty="0"/>
          </a:p>
        </p:txBody>
      </p:sp>
      <p:sp>
        <p:nvSpPr>
          <p:cNvPr id="7" name="TextBox 3">
            <a:extLst>
              <a:ext uri="{FF2B5EF4-FFF2-40B4-BE49-F238E27FC236}">
                <a16:creationId xmlns:a16="http://schemas.microsoft.com/office/drawing/2014/main" id="{770E7EEA-73CD-B4B4-6B85-728A149E687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Application of Indirect </a:t>
            </a:r>
            <a:r>
              <a:rPr lang="en-US" sz="1600" b="1" dirty="0">
                <a:solidFill>
                  <a:schemeClr val="bg1"/>
                </a:solidFill>
                <a:latin typeface="Arial" panose="020B0604020202020204" pitchFamily="34" charset="0"/>
                <a:cs typeface="Arial" panose="020B0604020202020204" pitchFamily="34" charset="0"/>
              </a:rPr>
              <a:t>Q</a:t>
            </a:r>
            <a:r>
              <a:rPr lang="en-US" sz="1600" b="1" noProof="0" dirty="0" err="1">
                <a:solidFill>
                  <a:schemeClr val="bg1"/>
                </a:solidFill>
                <a:latin typeface="Arial" panose="020B0604020202020204" pitchFamily="34" charset="0"/>
                <a:cs typeface="Arial" panose="020B0604020202020204" pitchFamily="34" charset="0"/>
              </a:rPr>
              <a:t>uantification</a:t>
            </a:r>
            <a:r>
              <a:rPr lang="en-US" sz="1600" b="1" noProof="0" dirty="0">
                <a:solidFill>
                  <a:schemeClr val="bg1"/>
                </a:solidFill>
                <a:latin typeface="Arial" panose="020B0604020202020204" pitchFamily="34" charset="0"/>
                <a:cs typeface="Arial" panose="020B0604020202020204" pitchFamily="34" charset="0"/>
              </a:rPr>
              <a:t> of </a:t>
            </a:r>
            <a:r>
              <a:rPr lang="en-US" sz="1600" b="1" baseline="30000" noProof="0" dirty="0">
                <a:solidFill>
                  <a:schemeClr val="bg1"/>
                </a:solidFill>
                <a:latin typeface="Arial" panose="020B0604020202020204" pitchFamily="34" charset="0"/>
                <a:cs typeface="Arial" panose="020B0604020202020204" pitchFamily="34" charset="0"/>
              </a:rPr>
              <a:t>133m</a:t>
            </a:r>
            <a:r>
              <a:rPr lang="en-US" sz="1600" b="1" noProof="0" dirty="0">
                <a:solidFill>
                  <a:schemeClr val="bg1"/>
                </a:solidFill>
                <a:latin typeface="Arial" panose="020B0604020202020204" pitchFamily="34" charset="0"/>
                <a:cs typeface="Arial" panose="020B0604020202020204" pitchFamily="34" charset="0"/>
              </a:rPr>
              <a:t>Xe to </a:t>
            </a:r>
          </a:p>
          <a:p>
            <a:r>
              <a:rPr lang="en-US" sz="1600" b="1" dirty="0">
                <a:solidFill>
                  <a:schemeClr val="bg1"/>
                </a:solidFill>
                <a:latin typeface="Arial" panose="020B0604020202020204" pitchFamily="34" charset="0"/>
                <a:cs typeface="Arial" panose="020B0604020202020204" pitchFamily="34" charset="0"/>
              </a:rPr>
              <a:t>C</a:t>
            </a:r>
            <a:r>
              <a:rPr lang="en-US" sz="1600" b="1" noProof="0" dirty="0" err="1">
                <a:solidFill>
                  <a:schemeClr val="bg1"/>
                </a:solidFill>
                <a:latin typeface="Arial" panose="020B0604020202020204" pitchFamily="34" charset="0"/>
                <a:cs typeface="Arial" panose="020B0604020202020204" pitchFamily="34" charset="0"/>
              </a:rPr>
              <a:t>alibration</a:t>
            </a:r>
            <a:r>
              <a:rPr lang="en-US" sz="1600" b="1" noProof="0" dirty="0">
                <a:solidFill>
                  <a:schemeClr val="bg1"/>
                </a:solidFill>
                <a:latin typeface="Arial" panose="020B0604020202020204" pitchFamily="34" charset="0"/>
                <a:cs typeface="Arial" panose="020B0604020202020204" pitchFamily="34" charset="0"/>
              </a:rPr>
              <a:t> of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Detector</a:t>
            </a:r>
          </a:p>
        </p:txBody>
      </p:sp>
      <mc:AlternateContent xmlns:mc="http://schemas.openxmlformats.org/markup-compatibility/2006" xmlns:a14="http://schemas.microsoft.com/office/drawing/2010/main">
        <mc:Choice Requires="a14">
          <p:sp>
            <p:nvSpPr>
              <p:cNvPr id="8" name="TextBox 3">
                <a:extLst>
                  <a:ext uri="{FF2B5EF4-FFF2-40B4-BE49-F238E27FC236}">
                    <a16:creationId xmlns:a16="http://schemas.microsoft.com/office/drawing/2014/main" id="{BC2FF00D-1225-6FDA-4C40-8ECD912E4304}"/>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Ratio Equation</a:t>
                </a:r>
              </a:p>
              <a:p>
                <a:r>
                  <a:rPr lang="en-GB" sz="1200" dirty="0"/>
                  <a:t>The ratio equation begins with the Bateman Equation</a:t>
                </a:r>
              </a:p>
              <a:p>
                <a:endParaRPr lang="en-GB" sz="1200" dirty="0"/>
              </a:p>
              <a:p>
                <a:pPr/>
                <a14:m>
                  <m:oMathPara xmlns:m="http://schemas.openxmlformats.org/officeDocument/2006/math">
                    <m:oMathParaPr>
                      <m:jc m:val="centerGroup"/>
                    </m:oMathParaPr>
                    <m:oMath xmlns:m="http://schemas.openxmlformats.org/officeDocument/2006/math">
                      <m:sSub>
                        <m:sSubPr>
                          <m:ctrlPr>
                            <a:rPr lang="en-US" sz="1100" i="1" dirty="0" smtClean="0">
                              <a:solidFill>
                                <a:srgbClr val="FF0000"/>
                              </a:solidFill>
                              <a:latin typeface="Cambria Math" panose="02040503050406030204" pitchFamily="18" charset="0"/>
                            </a:rPr>
                          </m:ctrlPr>
                        </m:sSubPr>
                        <m:e>
                          <m:r>
                            <a:rPr lang="en-US" sz="1100" b="0" i="1" dirty="0" smtClean="0">
                              <a:solidFill>
                                <a:srgbClr val="FF0000"/>
                              </a:solidFill>
                              <a:latin typeface="Cambria Math" panose="02040503050406030204" pitchFamily="18" charset="0"/>
                            </a:rPr>
                            <m:t>𝐴</m:t>
                          </m:r>
                        </m:e>
                        <m:sub>
                          <m:r>
                            <a:rPr lang="en-US" sz="1100" b="0" i="1" dirty="0" smtClean="0">
                              <a:solidFill>
                                <a:srgbClr val="FF0000"/>
                              </a:solidFill>
                              <a:latin typeface="Cambria Math" panose="02040503050406030204" pitchFamily="18" charset="0"/>
                            </a:rPr>
                            <m:t>3</m:t>
                          </m:r>
                        </m:sub>
                      </m:sSub>
                      <m:d>
                        <m:dPr>
                          <m:ctrlPr>
                            <a:rPr lang="en-US" sz="1100" i="1" dirty="0">
                              <a:solidFill>
                                <a:srgbClr val="FF0000"/>
                              </a:solidFill>
                              <a:latin typeface="Cambria Math" panose="02040503050406030204" pitchFamily="18" charset="0"/>
                            </a:rPr>
                          </m:ctrlPr>
                        </m:dPr>
                        <m:e>
                          <m:sSub>
                            <m:sSubPr>
                              <m:ctrlPr>
                                <a:rPr lang="en-US" sz="1100" i="1" dirty="0" smtClean="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𝑡</m:t>
                              </m:r>
                            </m:e>
                            <m:sub>
                              <m:r>
                                <a:rPr lang="en-US" sz="1100" b="0" i="1" dirty="0" smtClean="0">
                                  <a:solidFill>
                                    <a:srgbClr val="FF0000"/>
                                  </a:solidFill>
                                  <a:latin typeface="Cambria Math" panose="02040503050406030204" pitchFamily="18" charset="0"/>
                                </a:rPr>
                                <m:t>𝑅𝑒𝑓</m:t>
                              </m:r>
                            </m:sub>
                          </m:sSub>
                        </m:e>
                      </m:d>
                      <m:r>
                        <a:rPr lang="en-US" sz="1100" i="1">
                          <a:latin typeface="Cambria Math" panose="02040503050406030204" pitchFamily="18" charset="0"/>
                        </a:rPr>
                        <m:t>=</m:t>
                      </m:r>
                      <m:sSub>
                        <m:sSubPr>
                          <m:ctrlPr>
                            <a:rPr lang="en-US" sz="1100" i="1" dirty="0" smtClean="0">
                              <a:solidFill>
                                <a:srgbClr val="00B050"/>
                              </a:solidFill>
                              <a:latin typeface="Cambria Math" panose="02040503050406030204" pitchFamily="18" charset="0"/>
                            </a:rPr>
                          </m:ctrlPr>
                        </m:sSubPr>
                        <m:e>
                          <m:r>
                            <a:rPr lang="en-US" sz="1100" b="0" i="1" dirty="0" smtClean="0">
                              <a:solidFill>
                                <a:srgbClr val="00B050"/>
                              </a:solidFill>
                              <a:latin typeface="Cambria Math" panose="02040503050406030204" pitchFamily="18" charset="0"/>
                            </a:rPr>
                            <m:t>𝐴</m:t>
                          </m:r>
                        </m:e>
                        <m:sub>
                          <m:r>
                            <a:rPr lang="en-US" sz="1100" b="0" i="1" dirty="0" smtClean="0">
                              <a:solidFill>
                                <a:srgbClr val="00B050"/>
                              </a:solidFill>
                              <a:latin typeface="Cambria Math" panose="02040503050406030204" pitchFamily="18" charset="0"/>
                            </a:rPr>
                            <m:t>3</m:t>
                          </m:r>
                          <m:r>
                            <a:rPr lang="en-US" sz="1100" b="0" i="1" dirty="0" smtClean="0">
                              <a:solidFill>
                                <a:srgbClr val="00B050"/>
                              </a:solidFill>
                              <a:latin typeface="Cambria Math" panose="02040503050406030204" pitchFamily="18" charset="0"/>
                            </a:rPr>
                            <m:t>𝑚</m:t>
                          </m:r>
                        </m:sub>
                      </m:sSub>
                      <m:d>
                        <m:dPr>
                          <m:ctrlPr>
                            <a:rPr lang="en-US" sz="1100" i="1" dirty="0">
                              <a:solidFill>
                                <a:srgbClr val="00B050"/>
                              </a:solidFill>
                              <a:latin typeface="Cambria Math" panose="02040503050406030204" pitchFamily="18" charset="0"/>
                            </a:rPr>
                          </m:ctrlPr>
                        </m:dPr>
                        <m:e>
                          <m:sSub>
                            <m:sSubPr>
                              <m:ctrlPr>
                                <a:rPr lang="en-US" sz="1100" i="1" dirty="0">
                                  <a:solidFill>
                                    <a:srgbClr val="00B050"/>
                                  </a:solidFill>
                                  <a:latin typeface="Cambria Math" panose="02040503050406030204" pitchFamily="18" charset="0"/>
                                </a:rPr>
                              </m:ctrlPr>
                            </m:sSubPr>
                            <m:e>
                              <m:r>
                                <a:rPr lang="en-US" sz="1100" i="1" dirty="0">
                                  <a:solidFill>
                                    <a:srgbClr val="00B050"/>
                                  </a:solidFill>
                                  <a:latin typeface="Cambria Math" panose="02040503050406030204" pitchFamily="18" charset="0"/>
                                </a:rPr>
                                <m:t>𝑡</m:t>
                              </m:r>
                            </m:e>
                            <m:sub>
                              <m:r>
                                <a:rPr lang="en-US" sz="1100" i="1" dirty="0">
                                  <a:solidFill>
                                    <a:srgbClr val="00B050"/>
                                  </a:solidFill>
                                  <a:latin typeface="Cambria Math" panose="02040503050406030204" pitchFamily="18" charset="0"/>
                                </a:rPr>
                                <m:t>𝑇𝑂𝐶</m:t>
                              </m:r>
                            </m:sub>
                          </m:sSub>
                        </m:e>
                      </m:d>
                      <m:f>
                        <m:fPr>
                          <m:ctrlPr>
                            <a:rPr lang="en-US" sz="1100" i="1">
                              <a:latin typeface="Cambria Math" panose="02040503050406030204" pitchFamily="18" charset="0"/>
                            </a:rPr>
                          </m:ctrlPr>
                        </m:fPr>
                        <m:num>
                          <m:sSub>
                            <m:sSubPr>
                              <m:ctrlPr>
                                <a:rPr lang="en-US" sz="1100" i="1">
                                  <a:solidFill>
                                    <a:srgbClr val="FF0000"/>
                                  </a:solidFill>
                                  <a:latin typeface="Cambria Math" panose="02040503050406030204" pitchFamily="18" charset="0"/>
                                </a:rPr>
                              </m:ctrlPr>
                            </m:sSubPr>
                            <m:e>
                              <m:r>
                                <m:rPr>
                                  <m:sty m:val="p"/>
                                </m:rPr>
                                <a:rPr lang="el-GR" sz="1100" i="1">
                                  <a:solidFill>
                                    <a:srgbClr val="FF0000"/>
                                  </a:solidFill>
                                  <a:latin typeface="Cambria Math" panose="02040503050406030204" pitchFamily="18" charset="0"/>
                                </a:rPr>
                                <m:t>λ</m:t>
                              </m:r>
                            </m:e>
                            <m:sub>
                              <m:r>
                                <a:rPr lang="en-US" sz="1100" i="1">
                                  <a:solidFill>
                                    <a:srgbClr val="FF0000"/>
                                  </a:solidFill>
                                  <a:latin typeface="Cambria Math" panose="02040503050406030204" pitchFamily="18" charset="0"/>
                                </a:rPr>
                                <m:t>3</m:t>
                              </m:r>
                            </m:sub>
                          </m:sSub>
                        </m:num>
                        <m:den>
                          <m:sSub>
                            <m:sSubPr>
                              <m:ctrlPr>
                                <a:rPr lang="en-US" sz="1100" i="1">
                                  <a:solidFill>
                                    <a:srgbClr val="FF0000"/>
                                  </a:solidFill>
                                  <a:latin typeface="Cambria Math" panose="02040503050406030204" pitchFamily="18" charset="0"/>
                                </a:rPr>
                              </m:ctrlPr>
                            </m:sSubPr>
                            <m:e>
                              <m:r>
                                <m:rPr>
                                  <m:sty m:val="p"/>
                                </m:rPr>
                                <a:rPr lang="el-GR" sz="1100" i="1">
                                  <a:solidFill>
                                    <a:srgbClr val="FF0000"/>
                                  </a:solidFill>
                                  <a:latin typeface="Cambria Math" panose="02040503050406030204" pitchFamily="18" charset="0"/>
                                </a:rPr>
                                <m:t>λ</m:t>
                              </m:r>
                            </m:e>
                            <m:sub>
                              <m:r>
                                <a:rPr lang="en-US" sz="1100" i="1">
                                  <a:solidFill>
                                    <a:srgbClr val="FF0000"/>
                                  </a:solidFill>
                                  <a:latin typeface="Cambria Math" panose="02040503050406030204" pitchFamily="18" charset="0"/>
                                </a:rPr>
                                <m:t>3</m:t>
                              </m:r>
                            </m:sub>
                          </m:sSub>
                          <m:r>
                            <a:rPr lang="en-US" sz="1100" i="1">
                              <a:latin typeface="Cambria Math" panose="02040503050406030204" pitchFamily="18" charset="0"/>
                            </a:rPr>
                            <m:t>−</m:t>
                          </m:r>
                          <m:sSub>
                            <m:sSubPr>
                              <m:ctrlPr>
                                <a:rPr lang="en-US" sz="1100" i="1">
                                  <a:solidFill>
                                    <a:srgbClr val="00B050"/>
                                  </a:solidFill>
                                  <a:latin typeface="Cambria Math" panose="02040503050406030204" pitchFamily="18" charset="0"/>
                                </a:rPr>
                              </m:ctrlPr>
                            </m:sSubPr>
                            <m:e>
                              <m:r>
                                <m:rPr>
                                  <m:sty m:val="p"/>
                                </m:rPr>
                                <a:rPr lang="el-GR" sz="1100" i="1">
                                  <a:solidFill>
                                    <a:srgbClr val="00B050"/>
                                  </a:solidFill>
                                  <a:latin typeface="Cambria Math" panose="02040503050406030204" pitchFamily="18" charset="0"/>
                                </a:rPr>
                                <m:t>λ</m:t>
                              </m:r>
                            </m:e>
                            <m:sub>
                              <m:r>
                                <a:rPr lang="en-US" sz="1100" i="1">
                                  <a:solidFill>
                                    <a:srgbClr val="00B050"/>
                                  </a:solidFill>
                                  <a:latin typeface="Cambria Math" panose="02040503050406030204" pitchFamily="18" charset="0"/>
                                </a:rPr>
                                <m:t>3</m:t>
                              </m:r>
                              <m:r>
                                <a:rPr lang="en-US" sz="1100" i="1">
                                  <a:solidFill>
                                    <a:srgbClr val="00B050"/>
                                  </a:solidFill>
                                  <a:latin typeface="Cambria Math" panose="02040503050406030204" pitchFamily="18" charset="0"/>
                                </a:rPr>
                                <m:t>𝑚</m:t>
                              </m:r>
                            </m:sub>
                          </m:sSub>
                        </m:den>
                      </m:f>
                      <m:d>
                        <m:dPr>
                          <m:ctrlPr>
                            <a:rPr lang="en-US" sz="1100" i="1">
                              <a:latin typeface="Cambria Math" panose="02040503050406030204" pitchFamily="18" charset="0"/>
                            </a:rPr>
                          </m:ctrlPr>
                        </m:dPr>
                        <m:e>
                          <m:sSup>
                            <m:sSupPr>
                              <m:ctrlPr>
                                <a:rPr lang="en-US" sz="1100" i="1">
                                  <a:latin typeface="Cambria Math" panose="02040503050406030204" pitchFamily="18" charset="0"/>
                                </a:rPr>
                              </m:ctrlPr>
                            </m:sSupPr>
                            <m:e>
                              <m:r>
                                <a:rPr lang="en-US" sz="1100" i="1">
                                  <a:latin typeface="Cambria Math" panose="02040503050406030204" pitchFamily="18" charset="0"/>
                                </a:rPr>
                                <m:t>𝑒</m:t>
                              </m:r>
                            </m:e>
                            <m:sup>
                              <m:r>
                                <a:rPr lang="en-US" sz="1100" i="1">
                                  <a:latin typeface="Cambria Math" panose="02040503050406030204" pitchFamily="18" charset="0"/>
                                </a:rPr>
                                <m:t>−</m:t>
                              </m:r>
                              <m:sSub>
                                <m:sSubPr>
                                  <m:ctrlPr>
                                    <a:rPr lang="en-US" sz="1100" i="1">
                                      <a:solidFill>
                                        <a:srgbClr val="00B050"/>
                                      </a:solidFill>
                                      <a:latin typeface="Cambria Math" panose="02040503050406030204" pitchFamily="18" charset="0"/>
                                    </a:rPr>
                                  </m:ctrlPr>
                                </m:sSubPr>
                                <m:e>
                                  <m:r>
                                    <m:rPr>
                                      <m:sty m:val="p"/>
                                    </m:rPr>
                                    <a:rPr lang="el-GR" sz="1100" i="1">
                                      <a:solidFill>
                                        <a:srgbClr val="00B050"/>
                                      </a:solidFill>
                                      <a:latin typeface="Cambria Math" panose="02040503050406030204" pitchFamily="18" charset="0"/>
                                    </a:rPr>
                                    <m:t>λ</m:t>
                                  </m:r>
                                </m:e>
                                <m:sub>
                                  <m:r>
                                    <a:rPr lang="en-US" sz="1100" i="1">
                                      <a:solidFill>
                                        <a:srgbClr val="00B050"/>
                                      </a:solidFill>
                                      <a:latin typeface="Cambria Math" panose="02040503050406030204" pitchFamily="18" charset="0"/>
                                    </a:rPr>
                                    <m:t>3</m:t>
                                  </m:r>
                                  <m:r>
                                    <a:rPr lang="en-US" sz="1100" i="1">
                                      <a:solidFill>
                                        <a:srgbClr val="00B050"/>
                                      </a:solidFill>
                                      <a:latin typeface="Cambria Math" panose="02040503050406030204" pitchFamily="18" charset="0"/>
                                    </a:rPr>
                                    <m:t>𝑚</m:t>
                                  </m:r>
                                </m:sub>
                              </m:sSub>
                              <m:r>
                                <m:rPr>
                                  <m:sty m:val="p"/>
                                </m:rPr>
                                <a:rPr lang="el-GR" sz="1100" i="1">
                                  <a:latin typeface="Cambria Math" panose="02040503050406030204" pitchFamily="18" charset="0"/>
                                </a:rPr>
                                <m:t>Δ</m:t>
                              </m:r>
                              <m:r>
                                <a:rPr lang="en-US" sz="1100" i="1">
                                  <a:latin typeface="Cambria Math" panose="02040503050406030204" pitchFamily="18" charset="0"/>
                                </a:rPr>
                                <m:t>𝑡</m:t>
                              </m:r>
                            </m:sup>
                          </m:sSup>
                          <m:r>
                            <a:rPr lang="en-US" sz="1100" i="1">
                              <a:latin typeface="Cambria Math" panose="02040503050406030204" pitchFamily="18" charset="0"/>
                            </a:rPr>
                            <m:t>−</m:t>
                          </m:r>
                          <m:sSup>
                            <m:sSupPr>
                              <m:ctrlPr>
                                <a:rPr lang="en-US" sz="1100" i="1">
                                  <a:latin typeface="Cambria Math" panose="02040503050406030204" pitchFamily="18" charset="0"/>
                                </a:rPr>
                              </m:ctrlPr>
                            </m:sSupPr>
                            <m:e>
                              <m:r>
                                <a:rPr lang="en-US" sz="1100" i="1">
                                  <a:latin typeface="Cambria Math" panose="02040503050406030204" pitchFamily="18" charset="0"/>
                                </a:rPr>
                                <m:t>𝑒</m:t>
                              </m:r>
                            </m:e>
                            <m:sup>
                              <m:r>
                                <a:rPr lang="en-US" sz="1100" i="1">
                                  <a:latin typeface="Cambria Math" panose="02040503050406030204" pitchFamily="18" charset="0"/>
                                </a:rPr>
                                <m:t>−</m:t>
                              </m:r>
                              <m:sSub>
                                <m:sSubPr>
                                  <m:ctrlPr>
                                    <a:rPr lang="en-US" sz="1100" i="1">
                                      <a:solidFill>
                                        <a:srgbClr val="FF0000"/>
                                      </a:solidFill>
                                      <a:latin typeface="Cambria Math" panose="02040503050406030204" pitchFamily="18" charset="0"/>
                                    </a:rPr>
                                  </m:ctrlPr>
                                </m:sSubPr>
                                <m:e>
                                  <m:r>
                                    <m:rPr>
                                      <m:sty m:val="p"/>
                                    </m:rPr>
                                    <a:rPr lang="el-GR" sz="1100" i="1">
                                      <a:solidFill>
                                        <a:srgbClr val="FF0000"/>
                                      </a:solidFill>
                                      <a:latin typeface="Cambria Math" panose="02040503050406030204" pitchFamily="18" charset="0"/>
                                    </a:rPr>
                                    <m:t>λ</m:t>
                                  </m:r>
                                </m:e>
                                <m:sub>
                                  <m:r>
                                    <a:rPr lang="en-US" sz="1100" i="1">
                                      <a:solidFill>
                                        <a:srgbClr val="FF0000"/>
                                      </a:solidFill>
                                      <a:latin typeface="Cambria Math" panose="02040503050406030204" pitchFamily="18" charset="0"/>
                                    </a:rPr>
                                    <m:t>3</m:t>
                                  </m:r>
                                </m:sub>
                              </m:sSub>
                              <m:r>
                                <m:rPr>
                                  <m:sty m:val="p"/>
                                </m:rPr>
                                <a:rPr lang="el-GR" sz="1100" i="1">
                                  <a:latin typeface="Cambria Math" panose="02040503050406030204" pitchFamily="18" charset="0"/>
                                </a:rPr>
                                <m:t>Δ</m:t>
                              </m:r>
                              <m:r>
                                <a:rPr lang="en-US" sz="1100" i="1">
                                  <a:latin typeface="Cambria Math" panose="02040503050406030204" pitchFamily="18" charset="0"/>
                                </a:rPr>
                                <m:t>𝑡</m:t>
                              </m:r>
                            </m:sup>
                          </m:sSup>
                        </m:e>
                      </m:d>
                      <m:r>
                        <a:rPr lang="en-US" sz="1100" i="1">
                          <a:latin typeface="Cambria Math" panose="02040503050406030204" pitchFamily="18" charset="0"/>
                        </a:rPr>
                        <m:t>+</m:t>
                      </m:r>
                      <m:sSub>
                        <m:sSubPr>
                          <m:ctrlPr>
                            <a:rPr lang="en-US" sz="1100" i="1" dirty="0" smtClean="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𝐴</m:t>
                          </m:r>
                        </m:e>
                        <m:sub>
                          <m:r>
                            <a:rPr lang="en-US" sz="1100" i="1" dirty="0">
                              <a:solidFill>
                                <a:srgbClr val="FF0000"/>
                              </a:solidFill>
                              <a:latin typeface="Cambria Math" panose="02040503050406030204" pitchFamily="18" charset="0"/>
                            </a:rPr>
                            <m:t>3</m:t>
                          </m:r>
                        </m:sub>
                      </m:sSub>
                      <m:d>
                        <m:dPr>
                          <m:ctrlPr>
                            <a:rPr lang="en-US" sz="1100" i="1" dirty="0">
                              <a:solidFill>
                                <a:srgbClr val="FF0000"/>
                              </a:solidFill>
                              <a:latin typeface="Cambria Math" panose="02040503050406030204" pitchFamily="18" charset="0"/>
                            </a:rPr>
                          </m:ctrlPr>
                        </m:dPr>
                        <m:e>
                          <m:sSub>
                            <m:sSubPr>
                              <m:ctrlPr>
                                <a:rPr lang="en-US" sz="1100" i="1" dirty="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𝑡</m:t>
                              </m:r>
                            </m:e>
                            <m:sub>
                              <m:r>
                                <a:rPr lang="en-US" sz="1100" i="1" dirty="0">
                                  <a:solidFill>
                                    <a:srgbClr val="FF0000"/>
                                  </a:solidFill>
                                  <a:latin typeface="Cambria Math" panose="02040503050406030204" pitchFamily="18" charset="0"/>
                                </a:rPr>
                                <m:t>𝑇𝑂𝐶</m:t>
                              </m:r>
                            </m:sub>
                          </m:sSub>
                        </m:e>
                      </m:d>
                      <m:sSup>
                        <m:sSupPr>
                          <m:ctrlPr>
                            <a:rPr lang="en-US" sz="1100" i="1">
                              <a:latin typeface="Cambria Math" panose="02040503050406030204" pitchFamily="18" charset="0"/>
                            </a:rPr>
                          </m:ctrlPr>
                        </m:sSupPr>
                        <m:e>
                          <m:r>
                            <a:rPr lang="en-US" sz="1100" i="1">
                              <a:latin typeface="Cambria Math" panose="02040503050406030204" pitchFamily="18" charset="0"/>
                            </a:rPr>
                            <m:t>𝑒</m:t>
                          </m:r>
                        </m:e>
                        <m:sup>
                          <m:r>
                            <a:rPr lang="en-US" sz="1100" i="1">
                              <a:latin typeface="Cambria Math" panose="02040503050406030204" pitchFamily="18" charset="0"/>
                            </a:rPr>
                            <m:t>−</m:t>
                          </m:r>
                          <m:sSub>
                            <m:sSubPr>
                              <m:ctrlPr>
                                <a:rPr lang="en-US" sz="1100" i="1">
                                  <a:solidFill>
                                    <a:srgbClr val="FF0000"/>
                                  </a:solidFill>
                                  <a:latin typeface="Cambria Math" panose="02040503050406030204" pitchFamily="18" charset="0"/>
                                </a:rPr>
                              </m:ctrlPr>
                            </m:sSubPr>
                            <m:e>
                              <m:r>
                                <m:rPr>
                                  <m:sty m:val="p"/>
                                </m:rPr>
                                <a:rPr lang="el-GR" sz="1100" i="1">
                                  <a:solidFill>
                                    <a:srgbClr val="FF0000"/>
                                  </a:solidFill>
                                  <a:latin typeface="Cambria Math" panose="02040503050406030204" pitchFamily="18" charset="0"/>
                                </a:rPr>
                                <m:t>λ</m:t>
                              </m:r>
                            </m:e>
                            <m:sub>
                              <m:r>
                                <a:rPr lang="en-US" sz="1100" i="1">
                                  <a:solidFill>
                                    <a:srgbClr val="FF0000"/>
                                  </a:solidFill>
                                  <a:latin typeface="Cambria Math" panose="02040503050406030204" pitchFamily="18" charset="0"/>
                                </a:rPr>
                                <m:t>3</m:t>
                              </m:r>
                            </m:sub>
                          </m:sSub>
                          <m:r>
                            <m:rPr>
                              <m:sty m:val="p"/>
                            </m:rPr>
                            <a:rPr lang="el-GR" sz="1100" i="1">
                              <a:latin typeface="Cambria Math" panose="02040503050406030204" pitchFamily="18" charset="0"/>
                            </a:rPr>
                            <m:t>Δ</m:t>
                          </m:r>
                          <m:r>
                            <a:rPr lang="en-US" sz="1100" i="1">
                              <a:latin typeface="Cambria Math" panose="02040503050406030204" pitchFamily="18" charset="0"/>
                            </a:rPr>
                            <m:t>𝑡</m:t>
                          </m:r>
                        </m:sup>
                      </m:sSup>
                    </m:oMath>
                  </m:oMathPara>
                </a14:m>
                <a:endParaRPr lang="en-GB" sz="1100" dirty="0"/>
              </a:p>
              <a:p>
                <a:endParaRPr lang="en-GB" sz="1200" dirty="0"/>
              </a:p>
              <a:p>
                <a:r>
                  <a:rPr lang="en-GB" sz="1200" dirty="0"/>
                  <a:t>The variables for </a:t>
                </a:r>
                <a14:m>
                  <m:oMath xmlns:m="http://schemas.openxmlformats.org/officeDocument/2006/math">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𝐴</m:t>
                        </m:r>
                      </m:e>
                      <m:sub>
                        <m:r>
                          <a:rPr lang="en-US" sz="1200" i="1" dirty="0">
                            <a:solidFill>
                              <a:srgbClr val="00B050"/>
                            </a:solidFill>
                            <a:latin typeface="Cambria Math" panose="02040503050406030204" pitchFamily="18" charset="0"/>
                          </a:rPr>
                          <m:t>3</m:t>
                        </m:r>
                        <m:r>
                          <a:rPr lang="en-US" sz="1200" i="1" dirty="0">
                            <a:solidFill>
                              <a:srgbClr val="00B050"/>
                            </a:solidFill>
                            <a:latin typeface="Cambria Math" panose="02040503050406030204" pitchFamily="18" charset="0"/>
                          </a:rPr>
                          <m:t>𝑚</m:t>
                        </m:r>
                      </m:sub>
                    </m:sSub>
                    <m:d>
                      <m:dPr>
                        <m:ctrlPr>
                          <a:rPr lang="en-US" sz="1200" i="1" dirty="0">
                            <a:solidFill>
                              <a:srgbClr val="00B050"/>
                            </a:solidFill>
                            <a:latin typeface="Cambria Math" panose="02040503050406030204" pitchFamily="18" charset="0"/>
                          </a:rPr>
                        </m:ctrlPr>
                      </m:dPr>
                      <m:e>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𝑡</m:t>
                            </m:r>
                          </m:e>
                          <m:sub>
                            <m:r>
                              <a:rPr lang="en-US" sz="1200" i="1" dirty="0">
                                <a:solidFill>
                                  <a:srgbClr val="00B050"/>
                                </a:solidFill>
                                <a:latin typeface="Cambria Math" panose="02040503050406030204" pitchFamily="18" charset="0"/>
                              </a:rPr>
                              <m:t>𝑇𝑂𝐶</m:t>
                            </m:r>
                          </m:sub>
                        </m:sSub>
                      </m:e>
                    </m:d>
                  </m:oMath>
                </a14:m>
                <a:r>
                  <a:rPr lang="en-GB" sz="1200" dirty="0"/>
                  <a:t> and </a:t>
                </a:r>
                <a14:m>
                  <m:oMath xmlns:m="http://schemas.openxmlformats.org/officeDocument/2006/math">
                    <m:sSub>
                      <m:sSubPr>
                        <m:ctrlPr>
                          <a:rPr lang="en-US" sz="1200" i="1" dirty="0">
                            <a:solidFill>
                              <a:srgbClr val="FF0000"/>
                            </a:solidFill>
                            <a:latin typeface="Cambria Math" panose="02040503050406030204" pitchFamily="18" charset="0"/>
                          </a:rPr>
                        </m:ctrlPr>
                      </m:sSubPr>
                      <m:e>
                        <m:r>
                          <a:rPr lang="en-US" sz="1200" i="1" dirty="0">
                            <a:solidFill>
                              <a:srgbClr val="FF0000"/>
                            </a:solidFill>
                            <a:latin typeface="Cambria Math" panose="02040503050406030204" pitchFamily="18" charset="0"/>
                          </a:rPr>
                          <m:t>𝐴</m:t>
                        </m:r>
                      </m:e>
                      <m:sub>
                        <m:r>
                          <a:rPr lang="en-US" sz="1200" i="1" dirty="0">
                            <a:solidFill>
                              <a:srgbClr val="FF0000"/>
                            </a:solidFill>
                            <a:latin typeface="Cambria Math" panose="02040503050406030204" pitchFamily="18" charset="0"/>
                          </a:rPr>
                          <m:t>3</m:t>
                        </m:r>
                      </m:sub>
                    </m:sSub>
                    <m:d>
                      <m:dPr>
                        <m:ctrlPr>
                          <a:rPr lang="en-US" sz="1200" i="1" dirty="0">
                            <a:solidFill>
                              <a:srgbClr val="FF0000"/>
                            </a:solidFill>
                            <a:latin typeface="Cambria Math" panose="02040503050406030204" pitchFamily="18" charset="0"/>
                          </a:rPr>
                        </m:ctrlPr>
                      </m:dPr>
                      <m:e>
                        <m:sSub>
                          <m:sSubPr>
                            <m:ctrlPr>
                              <a:rPr lang="en-US" sz="1200" i="1" dirty="0">
                                <a:solidFill>
                                  <a:srgbClr val="FF0000"/>
                                </a:solidFill>
                                <a:latin typeface="Cambria Math" panose="02040503050406030204" pitchFamily="18" charset="0"/>
                              </a:rPr>
                            </m:ctrlPr>
                          </m:sSubPr>
                          <m:e>
                            <m:r>
                              <a:rPr lang="en-US" sz="1200" i="1" dirty="0">
                                <a:solidFill>
                                  <a:srgbClr val="FF0000"/>
                                </a:solidFill>
                                <a:latin typeface="Cambria Math" panose="02040503050406030204" pitchFamily="18" charset="0"/>
                              </a:rPr>
                              <m:t>𝑡</m:t>
                            </m:r>
                          </m:e>
                          <m:sub>
                            <m:r>
                              <a:rPr lang="en-US" sz="1200" i="1" dirty="0">
                                <a:solidFill>
                                  <a:srgbClr val="FF0000"/>
                                </a:solidFill>
                                <a:latin typeface="Cambria Math" panose="02040503050406030204" pitchFamily="18" charset="0"/>
                              </a:rPr>
                              <m:t>𝑇𝑂𝐶</m:t>
                            </m:r>
                          </m:sub>
                        </m:sSub>
                      </m:e>
                    </m:d>
                  </m:oMath>
                </a14:m>
                <a:r>
                  <a:rPr lang="en-GB" sz="1200" dirty="0"/>
                  <a:t> represent the functions that account for decay during acquisition of short-lived radionuclides.</a:t>
                </a:r>
              </a:p>
              <a:p>
                <a:endParaRPr lang="en-GB" sz="1200" dirty="0"/>
              </a:p>
              <a:p>
                <a:r>
                  <a:rPr lang="en-GB" sz="1200" dirty="0"/>
                  <a:t>The equation for the ratio of 133m:133 is calculated by the following </a:t>
                </a:r>
              </a:p>
              <a:p>
                <a:endParaRPr lang="en-GB" sz="1200" dirty="0"/>
              </a:p>
              <a:p>
                <a:pPr/>
                <a14:m>
                  <m:oMathPara xmlns:m="http://schemas.openxmlformats.org/officeDocument/2006/math">
                    <m:oMathParaPr>
                      <m:jc m:val="centerGroup"/>
                    </m:oMathParaPr>
                    <m:oMath xmlns:m="http://schemas.openxmlformats.org/officeDocument/2006/math">
                      <m:sSub>
                        <m:sSubPr>
                          <m:ctrlPr>
                            <a:rPr lang="en-US" sz="1050" b="0" i="1" dirty="0" smtClean="0">
                              <a:solidFill>
                                <a:schemeClr val="accent4">
                                  <a:lumMod val="75000"/>
                                </a:schemeClr>
                              </a:solidFill>
                              <a:latin typeface="Cambria Math" panose="02040503050406030204" pitchFamily="18" charset="0"/>
                            </a:rPr>
                          </m:ctrlPr>
                        </m:sSubPr>
                        <m:e>
                          <m:r>
                            <a:rPr lang="en-US" sz="1050" i="1" dirty="0">
                              <a:solidFill>
                                <a:schemeClr val="accent4">
                                  <a:lumMod val="75000"/>
                                </a:schemeClr>
                              </a:solidFill>
                              <a:latin typeface="Cambria Math" panose="02040503050406030204" pitchFamily="18" charset="0"/>
                            </a:rPr>
                            <m:t>133</m:t>
                          </m:r>
                          <m:r>
                            <a:rPr lang="en-US" sz="1050" i="1" dirty="0">
                              <a:solidFill>
                                <a:schemeClr val="accent4">
                                  <a:lumMod val="75000"/>
                                </a:schemeClr>
                              </a:solidFill>
                              <a:latin typeface="Cambria Math" panose="02040503050406030204" pitchFamily="18" charset="0"/>
                            </a:rPr>
                            <m:t>𝑚</m:t>
                          </m:r>
                          <m:r>
                            <a:rPr lang="en-US" sz="1050" i="1" dirty="0">
                              <a:solidFill>
                                <a:schemeClr val="accent4">
                                  <a:lumMod val="75000"/>
                                </a:schemeClr>
                              </a:solidFill>
                              <a:latin typeface="Cambria Math" panose="02040503050406030204" pitchFamily="18" charset="0"/>
                            </a:rPr>
                            <m:t>:133</m:t>
                          </m:r>
                        </m:e>
                        <m:sub>
                          <m:r>
                            <a:rPr lang="en-US" sz="1050" b="0" i="1" dirty="0" smtClean="0">
                              <a:solidFill>
                                <a:schemeClr val="accent4">
                                  <a:lumMod val="75000"/>
                                </a:schemeClr>
                              </a:solidFill>
                              <a:latin typeface="Cambria Math" panose="02040503050406030204" pitchFamily="18" charset="0"/>
                            </a:rPr>
                            <m:t>𝑖</m:t>
                          </m:r>
                        </m:sub>
                      </m:sSub>
                      <m:r>
                        <a:rPr lang="en-US" sz="1050" i="1">
                          <a:latin typeface="Cambria Math" panose="02040503050406030204" pitchFamily="18" charset="0"/>
                        </a:rPr>
                        <m:t>=</m:t>
                      </m:r>
                      <m:f>
                        <m:fPr>
                          <m:ctrlPr>
                            <a:rPr lang="en-US" sz="1050" i="1" smtClean="0">
                              <a:latin typeface="Cambria Math" panose="02040503050406030204" pitchFamily="18" charset="0"/>
                            </a:rPr>
                          </m:ctrlPr>
                        </m:fPr>
                        <m:num>
                          <m:sSub>
                            <m:sSubPr>
                              <m:ctrlPr>
                                <a:rPr lang="en-US" sz="1050" i="1" dirty="0">
                                  <a:solidFill>
                                    <a:srgbClr val="00B050"/>
                                  </a:solidFill>
                                  <a:latin typeface="Cambria Math" panose="02040503050406030204" pitchFamily="18" charset="0"/>
                                </a:rPr>
                              </m:ctrlPr>
                            </m:sSubPr>
                            <m:e>
                              <m:r>
                                <a:rPr lang="en-US" sz="1050" i="1" dirty="0">
                                  <a:solidFill>
                                    <a:srgbClr val="00B050"/>
                                  </a:solidFill>
                                  <a:latin typeface="Cambria Math" panose="02040503050406030204" pitchFamily="18" charset="0"/>
                                </a:rPr>
                                <m:t>𝐴</m:t>
                              </m:r>
                            </m:e>
                            <m:sub>
                              <m:r>
                                <a:rPr lang="en-US" sz="1050" i="1" dirty="0">
                                  <a:solidFill>
                                    <a:srgbClr val="00B050"/>
                                  </a:solidFill>
                                  <a:latin typeface="Cambria Math" panose="02040503050406030204" pitchFamily="18" charset="0"/>
                                </a:rPr>
                                <m:t>3</m:t>
                              </m:r>
                              <m:r>
                                <a:rPr lang="en-US" sz="1050" i="1" dirty="0">
                                  <a:solidFill>
                                    <a:srgbClr val="00B050"/>
                                  </a:solidFill>
                                  <a:latin typeface="Cambria Math" panose="02040503050406030204" pitchFamily="18" charset="0"/>
                                </a:rPr>
                                <m:t>𝑚</m:t>
                              </m:r>
                              <m:r>
                                <a:rPr lang="en-US" sz="1050" b="0" i="1" dirty="0" smtClean="0">
                                  <a:solidFill>
                                    <a:srgbClr val="00B050"/>
                                  </a:solidFill>
                                  <a:latin typeface="Cambria Math" panose="02040503050406030204" pitchFamily="18" charset="0"/>
                                </a:rPr>
                                <m:t>,</m:t>
                              </m:r>
                              <m:r>
                                <a:rPr lang="en-US" sz="1050" b="0" i="1" dirty="0" smtClean="0">
                                  <a:solidFill>
                                    <a:srgbClr val="00B050"/>
                                  </a:solidFill>
                                  <a:latin typeface="Cambria Math" panose="02040503050406030204" pitchFamily="18" charset="0"/>
                                </a:rPr>
                                <m:t>𝑖</m:t>
                              </m:r>
                            </m:sub>
                          </m:sSub>
                          <m:d>
                            <m:dPr>
                              <m:ctrlPr>
                                <a:rPr lang="en-US" sz="1050" i="1" dirty="0">
                                  <a:solidFill>
                                    <a:srgbClr val="00B050"/>
                                  </a:solidFill>
                                  <a:latin typeface="Cambria Math" panose="02040503050406030204" pitchFamily="18" charset="0"/>
                                </a:rPr>
                              </m:ctrlPr>
                            </m:dPr>
                            <m:e>
                              <m:sSub>
                                <m:sSubPr>
                                  <m:ctrlPr>
                                    <a:rPr lang="en-US" sz="1050" i="1" dirty="0">
                                      <a:solidFill>
                                        <a:srgbClr val="00B050"/>
                                      </a:solidFill>
                                      <a:latin typeface="Cambria Math" panose="02040503050406030204" pitchFamily="18" charset="0"/>
                                    </a:rPr>
                                  </m:ctrlPr>
                                </m:sSubPr>
                                <m:e>
                                  <m:r>
                                    <a:rPr lang="en-US" sz="1050" i="1" dirty="0">
                                      <a:solidFill>
                                        <a:srgbClr val="00B050"/>
                                      </a:solidFill>
                                      <a:latin typeface="Cambria Math" panose="02040503050406030204" pitchFamily="18" charset="0"/>
                                    </a:rPr>
                                    <m:t>𝑡</m:t>
                                  </m:r>
                                </m:e>
                                <m:sub>
                                  <m:r>
                                    <a:rPr lang="en-US" sz="1050" i="1" dirty="0">
                                      <a:solidFill>
                                        <a:srgbClr val="00B050"/>
                                      </a:solidFill>
                                      <a:latin typeface="Cambria Math" panose="02040503050406030204" pitchFamily="18" charset="0"/>
                                    </a:rPr>
                                    <m:t>𝑇𝑂𝐶</m:t>
                                  </m:r>
                                </m:sub>
                              </m:sSub>
                            </m:e>
                          </m:d>
                          <m:sSup>
                            <m:sSupPr>
                              <m:ctrlPr>
                                <a:rPr lang="en-US" sz="1050" i="1">
                                  <a:latin typeface="Cambria Math" panose="02040503050406030204" pitchFamily="18" charset="0"/>
                                </a:rPr>
                              </m:ctrlPr>
                            </m:sSupPr>
                            <m:e>
                              <m:r>
                                <a:rPr lang="en-US" sz="1050" i="1">
                                  <a:latin typeface="Cambria Math" panose="02040503050406030204" pitchFamily="18" charset="0"/>
                                </a:rPr>
                                <m:t>𝑒</m:t>
                              </m:r>
                            </m:e>
                            <m:sup>
                              <m:r>
                                <a:rPr lang="en-US" sz="1050" i="1">
                                  <a:latin typeface="Cambria Math" panose="02040503050406030204" pitchFamily="18" charset="0"/>
                                </a:rPr>
                                <m:t>−</m:t>
                              </m:r>
                              <m:sSub>
                                <m:sSubPr>
                                  <m:ctrlPr>
                                    <a:rPr lang="en-US" sz="1050" i="1">
                                      <a:solidFill>
                                        <a:srgbClr val="00B050"/>
                                      </a:solidFill>
                                      <a:latin typeface="Cambria Math" panose="02040503050406030204" pitchFamily="18" charset="0"/>
                                    </a:rPr>
                                  </m:ctrlPr>
                                </m:sSubPr>
                                <m:e>
                                  <m:r>
                                    <m:rPr>
                                      <m:sty m:val="p"/>
                                    </m:rPr>
                                    <a:rPr lang="el-GR" sz="1050" i="1">
                                      <a:solidFill>
                                        <a:srgbClr val="00B050"/>
                                      </a:solidFill>
                                      <a:latin typeface="Cambria Math" panose="02040503050406030204" pitchFamily="18" charset="0"/>
                                    </a:rPr>
                                    <m:t>λ</m:t>
                                  </m:r>
                                </m:e>
                                <m:sub>
                                  <m:r>
                                    <a:rPr lang="en-US" sz="1050" i="1">
                                      <a:solidFill>
                                        <a:srgbClr val="00B050"/>
                                      </a:solidFill>
                                      <a:latin typeface="Cambria Math" panose="02040503050406030204" pitchFamily="18" charset="0"/>
                                    </a:rPr>
                                    <m:t>3</m:t>
                                  </m:r>
                                  <m:r>
                                    <a:rPr lang="en-US" sz="1050" i="1">
                                      <a:solidFill>
                                        <a:srgbClr val="00B050"/>
                                      </a:solidFill>
                                      <a:latin typeface="Cambria Math" panose="02040503050406030204" pitchFamily="18" charset="0"/>
                                    </a:rPr>
                                    <m:t>𝑚</m:t>
                                  </m:r>
                                </m:sub>
                              </m:sSub>
                              <m:r>
                                <m:rPr>
                                  <m:sty m:val="p"/>
                                </m:rPr>
                                <a:rPr lang="el-GR" sz="1050" i="1">
                                  <a:latin typeface="Cambria Math" panose="02040503050406030204" pitchFamily="18" charset="0"/>
                                </a:rPr>
                                <m:t>Δ</m:t>
                              </m:r>
                              <m:r>
                                <a:rPr lang="en-US" sz="1050" i="1">
                                  <a:latin typeface="Cambria Math" panose="02040503050406030204" pitchFamily="18" charset="0"/>
                                </a:rPr>
                                <m:t>𝑡</m:t>
                              </m:r>
                            </m:sup>
                          </m:sSup>
                        </m:num>
                        <m:den>
                          <m:d>
                            <m:dPr>
                              <m:begChr m:val="["/>
                              <m:endChr m:val="]"/>
                              <m:ctrlPr>
                                <a:rPr lang="en-US" sz="1050" i="1" smtClean="0">
                                  <a:latin typeface="Cambria Math" panose="02040503050406030204" pitchFamily="18" charset="0"/>
                                </a:rPr>
                              </m:ctrlPr>
                            </m:dPr>
                            <m:e>
                              <m:sSub>
                                <m:sSubPr>
                                  <m:ctrlPr>
                                    <a:rPr lang="en-US" sz="1050" i="1" dirty="0">
                                      <a:solidFill>
                                        <a:srgbClr val="00B050"/>
                                      </a:solidFill>
                                      <a:latin typeface="Cambria Math" panose="02040503050406030204" pitchFamily="18" charset="0"/>
                                    </a:rPr>
                                  </m:ctrlPr>
                                </m:sSubPr>
                                <m:e>
                                  <m:r>
                                    <a:rPr lang="en-US" sz="1050" i="1" dirty="0">
                                      <a:solidFill>
                                        <a:srgbClr val="00B050"/>
                                      </a:solidFill>
                                      <a:latin typeface="Cambria Math" panose="02040503050406030204" pitchFamily="18" charset="0"/>
                                    </a:rPr>
                                    <m:t>𝐴</m:t>
                                  </m:r>
                                </m:e>
                                <m:sub>
                                  <m:r>
                                    <a:rPr lang="en-US" sz="1050" i="1" dirty="0">
                                      <a:solidFill>
                                        <a:srgbClr val="00B050"/>
                                      </a:solidFill>
                                      <a:latin typeface="Cambria Math" panose="02040503050406030204" pitchFamily="18" charset="0"/>
                                    </a:rPr>
                                    <m:t>3</m:t>
                                  </m:r>
                                  <m:r>
                                    <a:rPr lang="en-US" sz="1050" i="1" dirty="0">
                                      <a:solidFill>
                                        <a:srgbClr val="00B050"/>
                                      </a:solidFill>
                                      <a:latin typeface="Cambria Math" panose="02040503050406030204" pitchFamily="18" charset="0"/>
                                    </a:rPr>
                                    <m:t>𝑚</m:t>
                                  </m:r>
                                  <m:r>
                                    <a:rPr lang="en-US" sz="1050" b="0" i="1" dirty="0" smtClean="0">
                                      <a:solidFill>
                                        <a:srgbClr val="00B050"/>
                                      </a:solidFill>
                                      <a:latin typeface="Cambria Math" panose="02040503050406030204" pitchFamily="18" charset="0"/>
                                    </a:rPr>
                                    <m:t>,</m:t>
                                  </m:r>
                                  <m:r>
                                    <a:rPr lang="en-US" sz="1050" b="0" i="1" dirty="0" smtClean="0">
                                      <a:solidFill>
                                        <a:srgbClr val="00B050"/>
                                      </a:solidFill>
                                      <a:latin typeface="Cambria Math" panose="02040503050406030204" pitchFamily="18" charset="0"/>
                                    </a:rPr>
                                    <m:t>𝑖</m:t>
                                  </m:r>
                                </m:sub>
                              </m:sSub>
                              <m:d>
                                <m:dPr>
                                  <m:ctrlPr>
                                    <a:rPr lang="en-US" sz="1050" i="1" dirty="0">
                                      <a:solidFill>
                                        <a:srgbClr val="00B050"/>
                                      </a:solidFill>
                                      <a:latin typeface="Cambria Math" panose="02040503050406030204" pitchFamily="18" charset="0"/>
                                    </a:rPr>
                                  </m:ctrlPr>
                                </m:dPr>
                                <m:e>
                                  <m:sSub>
                                    <m:sSubPr>
                                      <m:ctrlPr>
                                        <a:rPr lang="en-US" sz="1050" i="1" dirty="0">
                                          <a:solidFill>
                                            <a:srgbClr val="00B050"/>
                                          </a:solidFill>
                                          <a:latin typeface="Cambria Math" panose="02040503050406030204" pitchFamily="18" charset="0"/>
                                        </a:rPr>
                                      </m:ctrlPr>
                                    </m:sSubPr>
                                    <m:e>
                                      <m:r>
                                        <a:rPr lang="en-US" sz="1050" i="1" dirty="0">
                                          <a:solidFill>
                                            <a:srgbClr val="00B050"/>
                                          </a:solidFill>
                                          <a:latin typeface="Cambria Math" panose="02040503050406030204" pitchFamily="18" charset="0"/>
                                        </a:rPr>
                                        <m:t>𝑡</m:t>
                                      </m:r>
                                    </m:e>
                                    <m:sub>
                                      <m:r>
                                        <a:rPr lang="en-US" sz="1050" i="1" dirty="0">
                                          <a:solidFill>
                                            <a:srgbClr val="00B050"/>
                                          </a:solidFill>
                                          <a:latin typeface="Cambria Math" panose="02040503050406030204" pitchFamily="18" charset="0"/>
                                        </a:rPr>
                                        <m:t>𝑇𝑂𝐶</m:t>
                                      </m:r>
                                    </m:sub>
                                  </m:sSub>
                                </m:e>
                              </m:d>
                              <m:f>
                                <m:fPr>
                                  <m:ctrlPr>
                                    <a:rPr lang="en-US" sz="1050" i="1">
                                      <a:latin typeface="Cambria Math" panose="02040503050406030204" pitchFamily="18" charset="0"/>
                                    </a:rPr>
                                  </m:ctrlPr>
                                </m:fPr>
                                <m:num>
                                  <m:sSub>
                                    <m:sSubPr>
                                      <m:ctrlPr>
                                        <a:rPr lang="en-US" sz="1050" i="1">
                                          <a:solidFill>
                                            <a:srgbClr val="FF0000"/>
                                          </a:solidFill>
                                          <a:latin typeface="Cambria Math" panose="02040503050406030204" pitchFamily="18" charset="0"/>
                                        </a:rPr>
                                      </m:ctrlPr>
                                    </m:sSubPr>
                                    <m:e>
                                      <m:r>
                                        <m:rPr>
                                          <m:sty m:val="p"/>
                                        </m:rPr>
                                        <a:rPr lang="el-GR" sz="1050" i="1">
                                          <a:solidFill>
                                            <a:srgbClr val="FF0000"/>
                                          </a:solidFill>
                                          <a:latin typeface="Cambria Math" panose="02040503050406030204" pitchFamily="18" charset="0"/>
                                        </a:rPr>
                                        <m:t>λ</m:t>
                                      </m:r>
                                    </m:e>
                                    <m:sub>
                                      <m:r>
                                        <a:rPr lang="en-US" sz="1050" i="1">
                                          <a:solidFill>
                                            <a:srgbClr val="FF0000"/>
                                          </a:solidFill>
                                          <a:latin typeface="Cambria Math" panose="02040503050406030204" pitchFamily="18" charset="0"/>
                                        </a:rPr>
                                        <m:t>3</m:t>
                                      </m:r>
                                    </m:sub>
                                  </m:sSub>
                                </m:num>
                                <m:den>
                                  <m:sSub>
                                    <m:sSubPr>
                                      <m:ctrlPr>
                                        <a:rPr lang="en-US" sz="1050" i="1">
                                          <a:solidFill>
                                            <a:srgbClr val="FF0000"/>
                                          </a:solidFill>
                                          <a:latin typeface="Cambria Math" panose="02040503050406030204" pitchFamily="18" charset="0"/>
                                        </a:rPr>
                                      </m:ctrlPr>
                                    </m:sSubPr>
                                    <m:e>
                                      <m:r>
                                        <m:rPr>
                                          <m:sty m:val="p"/>
                                        </m:rPr>
                                        <a:rPr lang="el-GR" sz="1050" i="1">
                                          <a:solidFill>
                                            <a:srgbClr val="FF0000"/>
                                          </a:solidFill>
                                          <a:latin typeface="Cambria Math" panose="02040503050406030204" pitchFamily="18" charset="0"/>
                                        </a:rPr>
                                        <m:t>λ</m:t>
                                      </m:r>
                                    </m:e>
                                    <m:sub>
                                      <m:r>
                                        <a:rPr lang="en-US" sz="1050" i="1">
                                          <a:solidFill>
                                            <a:srgbClr val="FF0000"/>
                                          </a:solidFill>
                                          <a:latin typeface="Cambria Math" panose="02040503050406030204" pitchFamily="18" charset="0"/>
                                        </a:rPr>
                                        <m:t>3</m:t>
                                      </m:r>
                                    </m:sub>
                                  </m:sSub>
                                  <m:r>
                                    <a:rPr lang="en-US" sz="1050" i="1">
                                      <a:latin typeface="Cambria Math" panose="02040503050406030204" pitchFamily="18" charset="0"/>
                                    </a:rPr>
                                    <m:t>−</m:t>
                                  </m:r>
                                  <m:sSub>
                                    <m:sSubPr>
                                      <m:ctrlPr>
                                        <a:rPr lang="en-US" sz="1050" i="1">
                                          <a:solidFill>
                                            <a:srgbClr val="00B050"/>
                                          </a:solidFill>
                                          <a:latin typeface="Cambria Math" panose="02040503050406030204" pitchFamily="18" charset="0"/>
                                        </a:rPr>
                                      </m:ctrlPr>
                                    </m:sSubPr>
                                    <m:e>
                                      <m:r>
                                        <m:rPr>
                                          <m:sty m:val="p"/>
                                        </m:rPr>
                                        <a:rPr lang="el-GR" sz="1050" i="1">
                                          <a:solidFill>
                                            <a:srgbClr val="00B050"/>
                                          </a:solidFill>
                                          <a:latin typeface="Cambria Math" panose="02040503050406030204" pitchFamily="18" charset="0"/>
                                        </a:rPr>
                                        <m:t>λ</m:t>
                                      </m:r>
                                    </m:e>
                                    <m:sub>
                                      <m:r>
                                        <a:rPr lang="en-US" sz="1050" i="1">
                                          <a:solidFill>
                                            <a:srgbClr val="00B050"/>
                                          </a:solidFill>
                                          <a:latin typeface="Cambria Math" panose="02040503050406030204" pitchFamily="18" charset="0"/>
                                        </a:rPr>
                                        <m:t>3</m:t>
                                      </m:r>
                                      <m:r>
                                        <a:rPr lang="en-US" sz="1050" i="1">
                                          <a:solidFill>
                                            <a:srgbClr val="00B050"/>
                                          </a:solidFill>
                                          <a:latin typeface="Cambria Math" panose="02040503050406030204" pitchFamily="18" charset="0"/>
                                        </a:rPr>
                                        <m:t>𝑚</m:t>
                                      </m:r>
                                    </m:sub>
                                  </m:sSub>
                                </m:den>
                              </m:f>
                              <m:d>
                                <m:dPr>
                                  <m:ctrlPr>
                                    <a:rPr lang="en-US" sz="1050" i="1">
                                      <a:latin typeface="Cambria Math" panose="02040503050406030204" pitchFamily="18" charset="0"/>
                                    </a:rPr>
                                  </m:ctrlPr>
                                </m:dPr>
                                <m:e>
                                  <m:sSup>
                                    <m:sSupPr>
                                      <m:ctrlPr>
                                        <a:rPr lang="en-US" sz="1050" i="1">
                                          <a:latin typeface="Cambria Math" panose="02040503050406030204" pitchFamily="18" charset="0"/>
                                        </a:rPr>
                                      </m:ctrlPr>
                                    </m:sSupPr>
                                    <m:e>
                                      <m:r>
                                        <a:rPr lang="en-US" sz="1050" i="1">
                                          <a:latin typeface="Cambria Math" panose="02040503050406030204" pitchFamily="18" charset="0"/>
                                        </a:rPr>
                                        <m:t>𝑒</m:t>
                                      </m:r>
                                    </m:e>
                                    <m:sup>
                                      <m:r>
                                        <a:rPr lang="en-US" sz="1050" i="1">
                                          <a:latin typeface="Cambria Math" panose="02040503050406030204" pitchFamily="18" charset="0"/>
                                        </a:rPr>
                                        <m:t>−</m:t>
                                      </m:r>
                                      <m:sSub>
                                        <m:sSubPr>
                                          <m:ctrlPr>
                                            <a:rPr lang="en-US" sz="1050" i="1">
                                              <a:solidFill>
                                                <a:srgbClr val="00B050"/>
                                              </a:solidFill>
                                              <a:latin typeface="Cambria Math" panose="02040503050406030204" pitchFamily="18" charset="0"/>
                                            </a:rPr>
                                          </m:ctrlPr>
                                        </m:sSubPr>
                                        <m:e>
                                          <m:r>
                                            <m:rPr>
                                              <m:sty m:val="p"/>
                                            </m:rPr>
                                            <a:rPr lang="el-GR" sz="1050" i="1">
                                              <a:solidFill>
                                                <a:srgbClr val="00B050"/>
                                              </a:solidFill>
                                              <a:latin typeface="Cambria Math" panose="02040503050406030204" pitchFamily="18" charset="0"/>
                                            </a:rPr>
                                            <m:t>λ</m:t>
                                          </m:r>
                                        </m:e>
                                        <m:sub>
                                          <m:r>
                                            <a:rPr lang="en-US" sz="1050" i="1">
                                              <a:solidFill>
                                                <a:srgbClr val="00B050"/>
                                              </a:solidFill>
                                              <a:latin typeface="Cambria Math" panose="02040503050406030204" pitchFamily="18" charset="0"/>
                                            </a:rPr>
                                            <m:t>3</m:t>
                                          </m:r>
                                          <m:r>
                                            <a:rPr lang="en-US" sz="1050" i="1">
                                              <a:solidFill>
                                                <a:srgbClr val="00B050"/>
                                              </a:solidFill>
                                              <a:latin typeface="Cambria Math" panose="02040503050406030204" pitchFamily="18" charset="0"/>
                                            </a:rPr>
                                            <m:t>𝑚</m:t>
                                          </m:r>
                                        </m:sub>
                                      </m:sSub>
                                      <m:r>
                                        <m:rPr>
                                          <m:sty m:val="p"/>
                                        </m:rPr>
                                        <a:rPr lang="el-GR" sz="1050" i="1">
                                          <a:latin typeface="Cambria Math" panose="02040503050406030204" pitchFamily="18" charset="0"/>
                                        </a:rPr>
                                        <m:t>Δ</m:t>
                                      </m:r>
                                      <m:r>
                                        <a:rPr lang="en-US" sz="1050" i="1">
                                          <a:latin typeface="Cambria Math" panose="02040503050406030204" pitchFamily="18" charset="0"/>
                                        </a:rPr>
                                        <m:t>𝑡</m:t>
                                      </m:r>
                                    </m:sup>
                                  </m:sSup>
                                  <m:r>
                                    <a:rPr lang="en-US" sz="1050" i="1">
                                      <a:latin typeface="Cambria Math" panose="02040503050406030204" pitchFamily="18" charset="0"/>
                                    </a:rPr>
                                    <m:t>−</m:t>
                                  </m:r>
                                  <m:sSup>
                                    <m:sSupPr>
                                      <m:ctrlPr>
                                        <a:rPr lang="en-US" sz="1050" i="1">
                                          <a:latin typeface="Cambria Math" panose="02040503050406030204" pitchFamily="18" charset="0"/>
                                        </a:rPr>
                                      </m:ctrlPr>
                                    </m:sSupPr>
                                    <m:e>
                                      <m:r>
                                        <a:rPr lang="en-US" sz="1050" i="1">
                                          <a:latin typeface="Cambria Math" panose="02040503050406030204" pitchFamily="18" charset="0"/>
                                        </a:rPr>
                                        <m:t>𝑒</m:t>
                                      </m:r>
                                    </m:e>
                                    <m:sup>
                                      <m:r>
                                        <a:rPr lang="en-US" sz="1050" i="1">
                                          <a:latin typeface="Cambria Math" panose="02040503050406030204" pitchFamily="18" charset="0"/>
                                        </a:rPr>
                                        <m:t>−</m:t>
                                      </m:r>
                                      <m:sSub>
                                        <m:sSubPr>
                                          <m:ctrlPr>
                                            <a:rPr lang="en-US" sz="1050" i="1">
                                              <a:solidFill>
                                                <a:srgbClr val="FF0000"/>
                                              </a:solidFill>
                                              <a:latin typeface="Cambria Math" panose="02040503050406030204" pitchFamily="18" charset="0"/>
                                            </a:rPr>
                                          </m:ctrlPr>
                                        </m:sSubPr>
                                        <m:e>
                                          <m:r>
                                            <m:rPr>
                                              <m:sty m:val="p"/>
                                            </m:rPr>
                                            <a:rPr lang="el-GR" sz="1050" i="1">
                                              <a:solidFill>
                                                <a:srgbClr val="FF0000"/>
                                              </a:solidFill>
                                              <a:latin typeface="Cambria Math" panose="02040503050406030204" pitchFamily="18" charset="0"/>
                                            </a:rPr>
                                            <m:t>λ</m:t>
                                          </m:r>
                                        </m:e>
                                        <m:sub>
                                          <m:r>
                                            <a:rPr lang="en-US" sz="1050" i="1">
                                              <a:solidFill>
                                                <a:srgbClr val="FF0000"/>
                                              </a:solidFill>
                                              <a:latin typeface="Cambria Math" panose="02040503050406030204" pitchFamily="18" charset="0"/>
                                            </a:rPr>
                                            <m:t>3</m:t>
                                          </m:r>
                                        </m:sub>
                                      </m:sSub>
                                      <m:r>
                                        <m:rPr>
                                          <m:sty m:val="p"/>
                                        </m:rPr>
                                        <a:rPr lang="el-GR" sz="1050" i="1">
                                          <a:latin typeface="Cambria Math" panose="02040503050406030204" pitchFamily="18" charset="0"/>
                                        </a:rPr>
                                        <m:t>Δ</m:t>
                                      </m:r>
                                      <m:r>
                                        <a:rPr lang="en-US" sz="1050" i="1">
                                          <a:latin typeface="Cambria Math" panose="02040503050406030204" pitchFamily="18" charset="0"/>
                                        </a:rPr>
                                        <m:t>𝑡</m:t>
                                      </m:r>
                                    </m:sup>
                                  </m:sSup>
                                </m:e>
                              </m:d>
                              <m:r>
                                <m:rPr>
                                  <m:nor/>
                                </m:rPr>
                                <a:rPr lang="en-US" sz="1050" dirty="0"/>
                                <m:t> </m:t>
                              </m:r>
                              <m:r>
                                <a:rPr lang="en-US" sz="1050" i="1">
                                  <a:latin typeface="Cambria Math" panose="02040503050406030204" pitchFamily="18" charset="0"/>
                                </a:rPr>
                                <m:t>+</m:t>
                              </m:r>
                              <m:sSub>
                                <m:sSubPr>
                                  <m:ctrlPr>
                                    <a:rPr lang="en-US" sz="1050" i="1" dirty="0">
                                      <a:solidFill>
                                        <a:srgbClr val="FF0000"/>
                                      </a:solidFill>
                                      <a:latin typeface="Cambria Math" panose="02040503050406030204" pitchFamily="18" charset="0"/>
                                    </a:rPr>
                                  </m:ctrlPr>
                                </m:sSubPr>
                                <m:e>
                                  <m:r>
                                    <a:rPr lang="en-US" sz="1050" i="1" dirty="0">
                                      <a:solidFill>
                                        <a:srgbClr val="FF0000"/>
                                      </a:solidFill>
                                      <a:latin typeface="Cambria Math" panose="02040503050406030204" pitchFamily="18" charset="0"/>
                                    </a:rPr>
                                    <m:t>𝐴</m:t>
                                  </m:r>
                                </m:e>
                                <m:sub>
                                  <m:r>
                                    <a:rPr lang="en-US" sz="1050" i="1" dirty="0">
                                      <a:solidFill>
                                        <a:srgbClr val="FF0000"/>
                                      </a:solidFill>
                                      <a:latin typeface="Cambria Math" panose="02040503050406030204" pitchFamily="18" charset="0"/>
                                    </a:rPr>
                                    <m:t>3</m:t>
                                  </m:r>
                                  <m:r>
                                    <a:rPr lang="en-US" sz="1050" b="0" i="1" dirty="0" smtClean="0">
                                      <a:solidFill>
                                        <a:srgbClr val="FF0000"/>
                                      </a:solidFill>
                                      <a:latin typeface="Cambria Math" panose="02040503050406030204" pitchFamily="18" charset="0"/>
                                    </a:rPr>
                                    <m:t>,</m:t>
                                  </m:r>
                                  <m:r>
                                    <a:rPr lang="en-US" sz="1050" b="0" i="1" dirty="0" smtClean="0">
                                      <a:solidFill>
                                        <a:srgbClr val="FF0000"/>
                                      </a:solidFill>
                                      <a:latin typeface="Cambria Math" panose="02040503050406030204" pitchFamily="18" charset="0"/>
                                    </a:rPr>
                                    <m:t>𝑖</m:t>
                                  </m:r>
                                </m:sub>
                              </m:sSub>
                              <m:d>
                                <m:dPr>
                                  <m:ctrlPr>
                                    <a:rPr lang="en-US" sz="1050" i="1" dirty="0">
                                      <a:solidFill>
                                        <a:srgbClr val="FF0000"/>
                                      </a:solidFill>
                                      <a:latin typeface="Cambria Math" panose="02040503050406030204" pitchFamily="18" charset="0"/>
                                    </a:rPr>
                                  </m:ctrlPr>
                                </m:dPr>
                                <m:e>
                                  <m:sSub>
                                    <m:sSubPr>
                                      <m:ctrlPr>
                                        <a:rPr lang="en-US" sz="1050" i="1" dirty="0">
                                          <a:solidFill>
                                            <a:srgbClr val="FF0000"/>
                                          </a:solidFill>
                                          <a:latin typeface="Cambria Math" panose="02040503050406030204" pitchFamily="18" charset="0"/>
                                        </a:rPr>
                                      </m:ctrlPr>
                                    </m:sSubPr>
                                    <m:e>
                                      <m:r>
                                        <a:rPr lang="en-US" sz="1050" i="1" dirty="0">
                                          <a:solidFill>
                                            <a:srgbClr val="FF0000"/>
                                          </a:solidFill>
                                          <a:latin typeface="Cambria Math" panose="02040503050406030204" pitchFamily="18" charset="0"/>
                                        </a:rPr>
                                        <m:t>𝑡</m:t>
                                      </m:r>
                                    </m:e>
                                    <m:sub>
                                      <m:r>
                                        <a:rPr lang="en-US" sz="1050" i="1" dirty="0">
                                          <a:solidFill>
                                            <a:srgbClr val="FF0000"/>
                                          </a:solidFill>
                                          <a:latin typeface="Cambria Math" panose="02040503050406030204" pitchFamily="18" charset="0"/>
                                        </a:rPr>
                                        <m:t>𝑇𝑂𝐶</m:t>
                                      </m:r>
                                    </m:sub>
                                  </m:sSub>
                                </m:e>
                              </m:d>
                              <m:sSup>
                                <m:sSupPr>
                                  <m:ctrlPr>
                                    <a:rPr lang="en-US" sz="1050" i="1">
                                      <a:latin typeface="Cambria Math" panose="02040503050406030204" pitchFamily="18" charset="0"/>
                                    </a:rPr>
                                  </m:ctrlPr>
                                </m:sSupPr>
                                <m:e>
                                  <m:r>
                                    <a:rPr lang="en-US" sz="1050" i="1">
                                      <a:latin typeface="Cambria Math" panose="02040503050406030204" pitchFamily="18" charset="0"/>
                                    </a:rPr>
                                    <m:t>𝑒</m:t>
                                  </m:r>
                                </m:e>
                                <m:sup>
                                  <m:r>
                                    <a:rPr lang="en-US" sz="1050" i="1">
                                      <a:latin typeface="Cambria Math" panose="02040503050406030204" pitchFamily="18" charset="0"/>
                                    </a:rPr>
                                    <m:t>−</m:t>
                                  </m:r>
                                  <m:sSub>
                                    <m:sSubPr>
                                      <m:ctrlPr>
                                        <a:rPr lang="en-US" sz="1050" i="1">
                                          <a:solidFill>
                                            <a:srgbClr val="FF0000"/>
                                          </a:solidFill>
                                          <a:latin typeface="Cambria Math" panose="02040503050406030204" pitchFamily="18" charset="0"/>
                                        </a:rPr>
                                      </m:ctrlPr>
                                    </m:sSubPr>
                                    <m:e>
                                      <m:r>
                                        <m:rPr>
                                          <m:sty m:val="p"/>
                                        </m:rPr>
                                        <a:rPr lang="el-GR" sz="1050" i="1">
                                          <a:solidFill>
                                            <a:srgbClr val="FF0000"/>
                                          </a:solidFill>
                                          <a:latin typeface="Cambria Math" panose="02040503050406030204" pitchFamily="18" charset="0"/>
                                        </a:rPr>
                                        <m:t>λ</m:t>
                                      </m:r>
                                    </m:e>
                                    <m:sub>
                                      <m:r>
                                        <a:rPr lang="en-US" sz="1050" i="1">
                                          <a:solidFill>
                                            <a:srgbClr val="FF0000"/>
                                          </a:solidFill>
                                          <a:latin typeface="Cambria Math" panose="02040503050406030204" pitchFamily="18" charset="0"/>
                                        </a:rPr>
                                        <m:t>3</m:t>
                                      </m:r>
                                    </m:sub>
                                  </m:sSub>
                                  <m:r>
                                    <m:rPr>
                                      <m:sty m:val="p"/>
                                    </m:rPr>
                                    <a:rPr lang="el-GR" sz="1050" i="1">
                                      <a:latin typeface="Cambria Math" panose="02040503050406030204" pitchFamily="18" charset="0"/>
                                    </a:rPr>
                                    <m:t>Δ</m:t>
                                  </m:r>
                                  <m:r>
                                    <a:rPr lang="en-US" sz="1050" i="1">
                                      <a:latin typeface="Cambria Math" panose="02040503050406030204" pitchFamily="18" charset="0"/>
                                    </a:rPr>
                                    <m:t>𝑡</m:t>
                                  </m:r>
                                </m:sup>
                              </m:sSup>
                            </m:e>
                          </m:d>
                        </m:den>
                      </m:f>
                    </m:oMath>
                  </m:oMathPara>
                </a14:m>
                <a:endParaRPr lang="en-GB" sz="1200" dirty="0"/>
              </a:p>
              <a:p>
                <a:endParaRPr lang="en-GB" sz="1200" dirty="0"/>
              </a:p>
              <a:p>
                <a:r>
                  <a:rPr lang="en-GB" sz="1200" dirty="0"/>
                  <a:t>This ratio equation is used to calculate two different values: 1) the ratio of the large batch material [</a:t>
                </a:r>
                <a14:m>
                  <m:oMath xmlns:m="http://schemas.openxmlformats.org/officeDocument/2006/math">
                    <m:sSub>
                      <m:sSubPr>
                        <m:ctrlPr>
                          <a:rPr lang="en-US" sz="1200" i="1" dirty="0" smtClean="0">
                            <a:solidFill>
                              <a:schemeClr val="accent4">
                                <a:lumMod val="75000"/>
                              </a:schemeClr>
                            </a:solidFill>
                            <a:latin typeface="Cambria Math" panose="02040503050406030204" pitchFamily="18" charset="0"/>
                          </a:rPr>
                        </m:ctrlPr>
                      </m:sSubPr>
                      <m:e>
                        <m:r>
                          <a:rPr lang="en-US" sz="1200" i="1" dirty="0">
                            <a:solidFill>
                              <a:schemeClr val="accent4">
                                <a:lumMod val="75000"/>
                              </a:schemeClr>
                            </a:solidFill>
                            <a:latin typeface="Cambria Math" panose="02040503050406030204" pitchFamily="18" charset="0"/>
                          </a:rPr>
                          <m:t>133</m:t>
                        </m:r>
                        <m:r>
                          <a:rPr lang="en-US" sz="1200" i="1" dirty="0">
                            <a:solidFill>
                              <a:schemeClr val="accent4">
                                <a:lumMod val="75000"/>
                              </a:schemeClr>
                            </a:solidFill>
                            <a:latin typeface="Cambria Math" panose="02040503050406030204" pitchFamily="18" charset="0"/>
                          </a:rPr>
                          <m:t>𝑚</m:t>
                        </m:r>
                        <m:r>
                          <a:rPr lang="en-US" sz="1200" i="1" dirty="0">
                            <a:solidFill>
                              <a:schemeClr val="accent4">
                                <a:lumMod val="75000"/>
                              </a:schemeClr>
                            </a:solidFill>
                            <a:latin typeface="Cambria Math" panose="02040503050406030204" pitchFamily="18" charset="0"/>
                          </a:rPr>
                          <m:t>:133</m:t>
                        </m:r>
                      </m:e>
                      <m:sub>
                        <m:r>
                          <a:rPr lang="en-US" sz="1200" b="0" i="1" dirty="0" smtClean="0">
                            <a:solidFill>
                              <a:schemeClr val="accent4">
                                <a:lumMod val="75000"/>
                              </a:schemeClr>
                            </a:solidFill>
                            <a:latin typeface="Cambria Math" panose="02040503050406030204" pitchFamily="18" charset="0"/>
                          </a:rPr>
                          <m:t>𝑏𝑎𝑡𝑐h</m:t>
                        </m:r>
                      </m:sub>
                    </m:sSub>
                  </m:oMath>
                </a14:m>
                <a:r>
                  <a:rPr lang="en-GB" sz="1200" dirty="0"/>
                  <a:t>] and 2) the ratio of the smaller aliquot used in calibration [</a:t>
                </a:r>
                <a14:m>
                  <m:oMath xmlns:m="http://schemas.openxmlformats.org/officeDocument/2006/math">
                    <m:sSub>
                      <m:sSubPr>
                        <m:ctrlPr>
                          <a:rPr lang="en-US" sz="1200" i="1" dirty="0">
                            <a:solidFill>
                              <a:schemeClr val="accent4">
                                <a:lumMod val="75000"/>
                              </a:schemeClr>
                            </a:solidFill>
                            <a:latin typeface="Cambria Math" panose="02040503050406030204" pitchFamily="18" charset="0"/>
                          </a:rPr>
                        </m:ctrlPr>
                      </m:sSubPr>
                      <m:e>
                        <m:r>
                          <a:rPr lang="en-US" sz="1200" i="1" dirty="0">
                            <a:solidFill>
                              <a:schemeClr val="accent4">
                                <a:lumMod val="75000"/>
                              </a:schemeClr>
                            </a:solidFill>
                            <a:latin typeface="Cambria Math" panose="02040503050406030204" pitchFamily="18" charset="0"/>
                          </a:rPr>
                          <m:t>133</m:t>
                        </m:r>
                        <m:r>
                          <a:rPr lang="en-US" sz="1200" i="1" dirty="0">
                            <a:solidFill>
                              <a:schemeClr val="accent4">
                                <a:lumMod val="75000"/>
                              </a:schemeClr>
                            </a:solidFill>
                            <a:latin typeface="Cambria Math" panose="02040503050406030204" pitchFamily="18" charset="0"/>
                          </a:rPr>
                          <m:t>𝑚</m:t>
                        </m:r>
                        <m:r>
                          <a:rPr lang="en-US" sz="1200" i="1" dirty="0">
                            <a:solidFill>
                              <a:schemeClr val="accent4">
                                <a:lumMod val="75000"/>
                              </a:schemeClr>
                            </a:solidFill>
                            <a:latin typeface="Cambria Math" panose="02040503050406030204" pitchFamily="18" charset="0"/>
                          </a:rPr>
                          <m:t>:133</m:t>
                        </m:r>
                      </m:e>
                      <m:sub>
                        <m:r>
                          <a:rPr lang="en-US" sz="1200" b="0" i="1" dirty="0" smtClean="0">
                            <a:solidFill>
                              <a:schemeClr val="accent4">
                                <a:lumMod val="75000"/>
                              </a:schemeClr>
                            </a:solidFill>
                            <a:latin typeface="Cambria Math" panose="02040503050406030204" pitchFamily="18" charset="0"/>
                          </a:rPr>
                          <m:t>𝑢𝑛𝑘𝑛𝑜𝑤𝑛</m:t>
                        </m:r>
                      </m:sub>
                    </m:sSub>
                  </m:oMath>
                </a14:m>
                <a:r>
                  <a:rPr lang="en-GB" sz="1200" dirty="0"/>
                  <a:t>]. If these ratios are calculated for the same point in time, they are equal to each other. </a:t>
                </a:r>
              </a:p>
              <a:p>
                <a:endParaRPr lang="en-GB" sz="1200" dirty="0"/>
              </a:p>
              <a:p>
                <a:pPr/>
                <a14:m>
                  <m:oMathPara xmlns:m="http://schemas.openxmlformats.org/officeDocument/2006/math">
                    <m:oMathParaPr>
                      <m:jc m:val="centerGroup"/>
                    </m:oMathParaPr>
                    <m:oMath xmlns:m="http://schemas.openxmlformats.org/officeDocument/2006/math">
                      <m:sSub>
                        <m:sSubPr>
                          <m:ctrlPr>
                            <a:rPr lang="en-US" sz="1100" i="1" dirty="0">
                              <a:solidFill>
                                <a:schemeClr val="accent4">
                                  <a:lumMod val="75000"/>
                                </a:schemeClr>
                              </a:solidFill>
                              <a:latin typeface="Cambria Math" panose="02040503050406030204" pitchFamily="18" charset="0"/>
                            </a:rPr>
                          </m:ctrlPr>
                        </m:sSubPr>
                        <m:e>
                          <m:r>
                            <a:rPr lang="en-US" sz="1100" i="1" dirty="0">
                              <a:solidFill>
                                <a:schemeClr val="accent4">
                                  <a:lumMod val="75000"/>
                                </a:schemeClr>
                              </a:solidFill>
                              <a:latin typeface="Cambria Math" panose="02040503050406030204" pitchFamily="18" charset="0"/>
                            </a:rPr>
                            <m:t>133</m:t>
                          </m:r>
                          <m:r>
                            <a:rPr lang="en-US" sz="1100" i="1" dirty="0">
                              <a:solidFill>
                                <a:schemeClr val="accent4">
                                  <a:lumMod val="75000"/>
                                </a:schemeClr>
                              </a:solidFill>
                              <a:latin typeface="Cambria Math" panose="02040503050406030204" pitchFamily="18" charset="0"/>
                            </a:rPr>
                            <m:t>𝑚</m:t>
                          </m:r>
                          <m:r>
                            <a:rPr lang="en-US" sz="1100" i="1" dirty="0">
                              <a:solidFill>
                                <a:schemeClr val="accent4">
                                  <a:lumMod val="75000"/>
                                </a:schemeClr>
                              </a:solidFill>
                              <a:latin typeface="Cambria Math" panose="02040503050406030204" pitchFamily="18" charset="0"/>
                            </a:rPr>
                            <m:t>:133</m:t>
                          </m:r>
                        </m:e>
                        <m:sub>
                          <m:r>
                            <a:rPr lang="en-US" sz="1100" i="1" dirty="0">
                              <a:solidFill>
                                <a:schemeClr val="accent4">
                                  <a:lumMod val="75000"/>
                                </a:schemeClr>
                              </a:solidFill>
                              <a:latin typeface="Cambria Math" panose="02040503050406030204" pitchFamily="18" charset="0"/>
                            </a:rPr>
                            <m:t>𝑏𝑎𝑡𝑐h</m:t>
                          </m:r>
                        </m:sub>
                      </m:sSub>
                      <m:d>
                        <m:dPr>
                          <m:ctrlPr>
                            <a:rPr lang="en-US" sz="1100" i="1" dirty="0" smtClean="0">
                              <a:solidFill>
                                <a:schemeClr val="accent4">
                                  <a:lumMod val="75000"/>
                                </a:schemeClr>
                              </a:solidFill>
                              <a:latin typeface="Cambria Math" panose="02040503050406030204" pitchFamily="18" charset="0"/>
                            </a:rPr>
                          </m:ctrlPr>
                        </m:dPr>
                        <m:e>
                          <m:sSub>
                            <m:sSubPr>
                              <m:ctrlPr>
                                <a:rPr lang="en-US" sz="1100" i="1" dirty="0">
                                  <a:solidFill>
                                    <a:srgbClr val="00B050"/>
                                  </a:solidFill>
                                  <a:latin typeface="Cambria Math" panose="02040503050406030204" pitchFamily="18" charset="0"/>
                                </a:rPr>
                              </m:ctrlPr>
                            </m:sSubPr>
                            <m:e>
                              <m:r>
                                <a:rPr lang="en-US" sz="1100" i="1" dirty="0">
                                  <a:solidFill>
                                    <a:srgbClr val="00B050"/>
                                  </a:solidFill>
                                  <a:latin typeface="Cambria Math" panose="02040503050406030204" pitchFamily="18" charset="0"/>
                                </a:rPr>
                                <m:t>𝐴</m:t>
                              </m:r>
                            </m:e>
                            <m:sub>
                              <m:r>
                                <a:rPr lang="en-US" sz="1100" i="1" dirty="0">
                                  <a:solidFill>
                                    <a:srgbClr val="00B050"/>
                                  </a:solidFill>
                                  <a:latin typeface="Cambria Math" panose="02040503050406030204" pitchFamily="18" charset="0"/>
                                </a:rPr>
                                <m:t>3</m:t>
                              </m:r>
                              <m:r>
                                <a:rPr lang="en-US" sz="1100" i="1" dirty="0">
                                  <a:solidFill>
                                    <a:srgbClr val="00B050"/>
                                  </a:solidFill>
                                  <a:latin typeface="Cambria Math" panose="02040503050406030204" pitchFamily="18" charset="0"/>
                                </a:rPr>
                                <m:t>𝑚</m:t>
                              </m:r>
                              <m:r>
                                <a:rPr lang="en-US" sz="1100" b="0" i="1" dirty="0" smtClean="0">
                                  <a:solidFill>
                                    <a:srgbClr val="00B050"/>
                                  </a:solidFill>
                                  <a:latin typeface="Cambria Math" panose="02040503050406030204" pitchFamily="18" charset="0"/>
                                </a:rPr>
                                <m:t>,</m:t>
                              </m:r>
                              <m:r>
                                <a:rPr lang="en-US" sz="1100" b="0" i="1" dirty="0" smtClean="0">
                                  <a:solidFill>
                                    <a:srgbClr val="00B050"/>
                                  </a:solidFill>
                                  <a:latin typeface="Cambria Math" panose="02040503050406030204" pitchFamily="18" charset="0"/>
                                </a:rPr>
                                <m:t>𝑏𝑎𝑡𝑐h</m:t>
                              </m:r>
                            </m:sub>
                          </m:sSub>
                          <m:d>
                            <m:dPr>
                              <m:ctrlPr>
                                <a:rPr lang="en-US" sz="1100" i="1" dirty="0">
                                  <a:solidFill>
                                    <a:srgbClr val="00B050"/>
                                  </a:solidFill>
                                  <a:latin typeface="Cambria Math" panose="02040503050406030204" pitchFamily="18" charset="0"/>
                                </a:rPr>
                              </m:ctrlPr>
                            </m:dPr>
                            <m:e>
                              <m:sSub>
                                <m:sSubPr>
                                  <m:ctrlPr>
                                    <a:rPr lang="en-US" sz="1100" i="1" dirty="0">
                                      <a:solidFill>
                                        <a:srgbClr val="00B050"/>
                                      </a:solidFill>
                                      <a:latin typeface="Cambria Math" panose="02040503050406030204" pitchFamily="18" charset="0"/>
                                    </a:rPr>
                                  </m:ctrlPr>
                                </m:sSubPr>
                                <m:e>
                                  <m:r>
                                    <a:rPr lang="en-US" sz="1100" i="1" dirty="0">
                                      <a:solidFill>
                                        <a:srgbClr val="00B050"/>
                                      </a:solidFill>
                                      <a:latin typeface="Cambria Math" panose="02040503050406030204" pitchFamily="18" charset="0"/>
                                    </a:rPr>
                                    <m:t>𝑡</m:t>
                                  </m:r>
                                </m:e>
                                <m:sub>
                                  <m:r>
                                    <a:rPr lang="en-US" sz="1100" i="1" dirty="0">
                                      <a:solidFill>
                                        <a:srgbClr val="00B050"/>
                                      </a:solidFill>
                                      <a:latin typeface="Cambria Math" panose="02040503050406030204" pitchFamily="18" charset="0"/>
                                    </a:rPr>
                                    <m:t>𝑇𝑂𝐶</m:t>
                                  </m:r>
                                </m:sub>
                              </m:sSub>
                            </m:e>
                          </m:d>
                          <m:r>
                            <a:rPr lang="en-US" sz="1100" b="0" i="1" dirty="0" smtClean="0">
                              <a:solidFill>
                                <a:srgbClr val="00B050"/>
                              </a:solidFill>
                              <a:latin typeface="Cambria Math" panose="02040503050406030204" pitchFamily="18" charset="0"/>
                            </a:rPr>
                            <m:t>,</m:t>
                          </m:r>
                          <m:sSub>
                            <m:sSubPr>
                              <m:ctrlPr>
                                <a:rPr lang="en-US" sz="1100" i="1" dirty="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𝐴</m:t>
                              </m:r>
                            </m:e>
                            <m:sub>
                              <m:r>
                                <a:rPr lang="en-US" sz="1100" i="1" dirty="0">
                                  <a:solidFill>
                                    <a:srgbClr val="FF0000"/>
                                  </a:solidFill>
                                  <a:latin typeface="Cambria Math" panose="02040503050406030204" pitchFamily="18" charset="0"/>
                                </a:rPr>
                                <m:t>3</m:t>
                              </m:r>
                              <m:r>
                                <a:rPr lang="en-US" sz="1100" b="0" i="1" dirty="0" smtClean="0">
                                  <a:solidFill>
                                    <a:srgbClr val="FF0000"/>
                                  </a:solidFill>
                                  <a:latin typeface="Cambria Math" panose="02040503050406030204" pitchFamily="18" charset="0"/>
                                </a:rPr>
                                <m:t>,</m:t>
                              </m:r>
                              <m:r>
                                <a:rPr lang="en-US" sz="1100" b="0" i="1" dirty="0" smtClean="0">
                                  <a:solidFill>
                                    <a:srgbClr val="FF0000"/>
                                  </a:solidFill>
                                  <a:latin typeface="Cambria Math" panose="02040503050406030204" pitchFamily="18" charset="0"/>
                                </a:rPr>
                                <m:t>𝑏𝑎𝑡𝑐h</m:t>
                              </m:r>
                            </m:sub>
                          </m:sSub>
                          <m:d>
                            <m:dPr>
                              <m:ctrlPr>
                                <a:rPr lang="en-US" sz="1100" i="1" dirty="0">
                                  <a:solidFill>
                                    <a:srgbClr val="FF0000"/>
                                  </a:solidFill>
                                  <a:latin typeface="Cambria Math" panose="02040503050406030204" pitchFamily="18" charset="0"/>
                                </a:rPr>
                              </m:ctrlPr>
                            </m:dPr>
                            <m:e>
                              <m:sSub>
                                <m:sSubPr>
                                  <m:ctrlPr>
                                    <a:rPr lang="en-US" sz="1100" i="1" dirty="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𝑡</m:t>
                                  </m:r>
                                </m:e>
                                <m:sub>
                                  <m:r>
                                    <a:rPr lang="en-US" sz="1100" i="1" dirty="0">
                                      <a:solidFill>
                                        <a:srgbClr val="FF0000"/>
                                      </a:solidFill>
                                      <a:latin typeface="Cambria Math" panose="02040503050406030204" pitchFamily="18" charset="0"/>
                                    </a:rPr>
                                    <m:t>𝑇𝑂𝐶</m:t>
                                  </m:r>
                                </m:sub>
                              </m:sSub>
                            </m:e>
                          </m:d>
                        </m:e>
                      </m:d>
                      <m:r>
                        <a:rPr lang="en-US" sz="1100" b="0" i="1" dirty="0" smtClean="0">
                          <a:solidFill>
                            <a:schemeClr val="accent4">
                              <a:lumMod val="75000"/>
                            </a:schemeClr>
                          </a:solidFill>
                          <a:latin typeface="Cambria Math" panose="02040503050406030204" pitchFamily="18" charset="0"/>
                        </a:rPr>
                        <m:t>=</m:t>
                      </m:r>
                      <m:sSub>
                        <m:sSubPr>
                          <m:ctrlPr>
                            <a:rPr lang="en-US" sz="1100" i="1" dirty="0">
                              <a:solidFill>
                                <a:schemeClr val="accent4">
                                  <a:lumMod val="75000"/>
                                </a:schemeClr>
                              </a:solidFill>
                              <a:latin typeface="Cambria Math" panose="02040503050406030204" pitchFamily="18" charset="0"/>
                            </a:rPr>
                          </m:ctrlPr>
                        </m:sSubPr>
                        <m:e>
                          <m:r>
                            <a:rPr lang="en-US" sz="1100" i="1" dirty="0">
                              <a:solidFill>
                                <a:schemeClr val="accent4">
                                  <a:lumMod val="75000"/>
                                </a:schemeClr>
                              </a:solidFill>
                              <a:latin typeface="Cambria Math" panose="02040503050406030204" pitchFamily="18" charset="0"/>
                            </a:rPr>
                            <m:t>133</m:t>
                          </m:r>
                          <m:r>
                            <a:rPr lang="en-US" sz="1100" i="1" dirty="0">
                              <a:solidFill>
                                <a:schemeClr val="accent4">
                                  <a:lumMod val="75000"/>
                                </a:schemeClr>
                              </a:solidFill>
                              <a:latin typeface="Cambria Math" panose="02040503050406030204" pitchFamily="18" charset="0"/>
                            </a:rPr>
                            <m:t>𝑚</m:t>
                          </m:r>
                          <m:r>
                            <a:rPr lang="en-US" sz="1100" i="1" dirty="0">
                              <a:solidFill>
                                <a:schemeClr val="accent4">
                                  <a:lumMod val="75000"/>
                                </a:schemeClr>
                              </a:solidFill>
                              <a:latin typeface="Cambria Math" panose="02040503050406030204" pitchFamily="18" charset="0"/>
                            </a:rPr>
                            <m:t>:133</m:t>
                          </m:r>
                        </m:e>
                        <m:sub>
                          <m:r>
                            <a:rPr lang="en-US" sz="1100" b="0" i="1" dirty="0" smtClean="0">
                              <a:solidFill>
                                <a:schemeClr val="accent4">
                                  <a:lumMod val="75000"/>
                                </a:schemeClr>
                              </a:solidFill>
                              <a:latin typeface="Cambria Math" panose="02040503050406030204" pitchFamily="18" charset="0"/>
                            </a:rPr>
                            <m:t>𝑢𝑛𝑘𝑛𝑜𝑤𝑛</m:t>
                          </m:r>
                        </m:sub>
                      </m:sSub>
                      <m:d>
                        <m:dPr>
                          <m:ctrlPr>
                            <a:rPr lang="en-US" sz="1100" i="1" dirty="0">
                              <a:solidFill>
                                <a:schemeClr val="accent4">
                                  <a:lumMod val="75000"/>
                                </a:schemeClr>
                              </a:solidFill>
                              <a:latin typeface="Cambria Math" panose="02040503050406030204" pitchFamily="18" charset="0"/>
                            </a:rPr>
                          </m:ctrlPr>
                        </m:dPr>
                        <m:e>
                          <m:sSub>
                            <m:sSubPr>
                              <m:ctrlPr>
                                <a:rPr lang="en-US" sz="1100" i="1" dirty="0">
                                  <a:solidFill>
                                    <a:srgbClr val="00B050"/>
                                  </a:solidFill>
                                  <a:latin typeface="Cambria Math" panose="02040503050406030204" pitchFamily="18" charset="0"/>
                                </a:rPr>
                              </m:ctrlPr>
                            </m:sSubPr>
                            <m:e>
                              <m:r>
                                <a:rPr lang="en-US" sz="1100" i="1" dirty="0">
                                  <a:solidFill>
                                    <a:srgbClr val="00B050"/>
                                  </a:solidFill>
                                  <a:latin typeface="Cambria Math" panose="02040503050406030204" pitchFamily="18" charset="0"/>
                                </a:rPr>
                                <m:t>𝐴</m:t>
                              </m:r>
                            </m:e>
                            <m:sub>
                              <m:r>
                                <a:rPr lang="en-US" sz="1100" i="1" dirty="0">
                                  <a:solidFill>
                                    <a:srgbClr val="00B050"/>
                                  </a:solidFill>
                                  <a:latin typeface="Cambria Math" panose="02040503050406030204" pitchFamily="18" charset="0"/>
                                </a:rPr>
                                <m:t>3</m:t>
                              </m:r>
                              <m:r>
                                <a:rPr lang="en-US" sz="1100" i="1" dirty="0">
                                  <a:solidFill>
                                    <a:srgbClr val="00B050"/>
                                  </a:solidFill>
                                  <a:latin typeface="Cambria Math" panose="02040503050406030204" pitchFamily="18" charset="0"/>
                                </a:rPr>
                                <m:t>𝑚</m:t>
                              </m:r>
                              <m:r>
                                <a:rPr lang="en-US" sz="1100" i="1" dirty="0">
                                  <a:solidFill>
                                    <a:srgbClr val="00B050"/>
                                  </a:solidFill>
                                  <a:latin typeface="Cambria Math" panose="02040503050406030204" pitchFamily="18" charset="0"/>
                                </a:rPr>
                                <m:t>,</m:t>
                              </m:r>
                              <m:r>
                                <a:rPr lang="en-US" sz="1100" b="0" i="1" dirty="0" smtClean="0">
                                  <a:solidFill>
                                    <a:srgbClr val="00B050"/>
                                  </a:solidFill>
                                  <a:latin typeface="Cambria Math" panose="02040503050406030204" pitchFamily="18" charset="0"/>
                                </a:rPr>
                                <m:t>𝑢𝑛𝑘𝑛𝑜𝑤𝑛</m:t>
                              </m:r>
                            </m:sub>
                          </m:sSub>
                          <m:d>
                            <m:dPr>
                              <m:ctrlPr>
                                <a:rPr lang="en-US" sz="1100" i="1" dirty="0">
                                  <a:solidFill>
                                    <a:srgbClr val="00B050"/>
                                  </a:solidFill>
                                  <a:latin typeface="Cambria Math" panose="02040503050406030204" pitchFamily="18" charset="0"/>
                                </a:rPr>
                              </m:ctrlPr>
                            </m:dPr>
                            <m:e>
                              <m:sSub>
                                <m:sSubPr>
                                  <m:ctrlPr>
                                    <a:rPr lang="en-US" sz="1100" i="1" dirty="0">
                                      <a:solidFill>
                                        <a:srgbClr val="00B050"/>
                                      </a:solidFill>
                                      <a:latin typeface="Cambria Math" panose="02040503050406030204" pitchFamily="18" charset="0"/>
                                    </a:rPr>
                                  </m:ctrlPr>
                                </m:sSubPr>
                                <m:e>
                                  <m:r>
                                    <a:rPr lang="en-US" sz="1100" i="1" dirty="0">
                                      <a:solidFill>
                                        <a:srgbClr val="00B050"/>
                                      </a:solidFill>
                                      <a:latin typeface="Cambria Math" panose="02040503050406030204" pitchFamily="18" charset="0"/>
                                    </a:rPr>
                                    <m:t>𝑡</m:t>
                                  </m:r>
                                </m:e>
                                <m:sub>
                                  <m:r>
                                    <a:rPr lang="en-US" sz="1100" i="1" dirty="0">
                                      <a:solidFill>
                                        <a:srgbClr val="00B050"/>
                                      </a:solidFill>
                                      <a:latin typeface="Cambria Math" panose="02040503050406030204" pitchFamily="18" charset="0"/>
                                    </a:rPr>
                                    <m:t>𝑇𝑂𝐶</m:t>
                                  </m:r>
                                </m:sub>
                              </m:sSub>
                            </m:e>
                          </m:d>
                          <m:r>
                            <a:rPr lang="en-US" sz="1100" i="1" dirty="0">
                              <a:solidFill>
                                <a:srgbClr val="00B050"/>
                              </a:solidFill>
                              <a:latin typeface="Cambria Math" panose="02040503050406030204" pitchFamily="18" charset="0"/>
                            </a:rPr>
                            <m:t>,</m:t>
                          </m:r>
                          <m:sSub>
                            <m:sSubPr>
                              <m:ctrlPr>
                                <a:rPr lang="en-US" sz="1100" i="1" dirty="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𝐴</m:t>
                              </m:r>
                            </m:e>
                            <m:sub>
                              <m:r>
                                <a:rPr lang="en-US" sz="1100" i="1" dirty="0">
                                  <a:solidFill>
                                    <a:srgbClr val="FF0000"/>
                                  </a:solidFill>
                                  <a:latin typeface="Cambria Math" panose="02040503050406030204" pitchFamily="18" charset="0"/>
                                </a:rPr>
                                <m:t>3,</m:t>
                              </m:r>
                              <m:r>
                                <a:rPr lang="en-US" sz="1100" b="0" i="1" dirty="0" smtClean="0">
                                  <a:solidFill>
                                    <a:srgbClr val="FF0000"/>
                                  </a:solidFill>
                                  <a:latin typeface="Cambria Math" panose="02040503050406030204" pitchFamily="18" charset="0"/>
                                </a:rPr>
                                <m:t>𝑢𝑛𝑘𝑛𝑜𝑤𝑛</m:t>
                              </m:r>
                            </m:sub>
                          </m:sSub>
                          <m:d>
                            <m:dPr>
                              <m:ctrlPr>
                                <a:rPr lang="en-US" sz="1100" i="1" dirty="0">
                                  <a:solidFill>
                                    <a:srgbClr val="FF0000"/>
                                  </a:solidFill>
                                  <a:latin typeface="Cambria Math" panose="02040503050406030204" pitchFamily="18" charset="0"/>
                                </a:rPr>
                              </m:ctrlPr>
                            </m:dPr>
                            <m:e>
                              <m:sSub>
                                <m:sSubPr>
                                  <m:ctrlPr>
                                    <a:rPr lang="en-US" sz="1100" i="1" dirty="0">
                                      <a:solidFill>
                                        <a:srgbClr val="FF0000"/>
                                      </a:solidFill>
                                      <a:latin typeface="Cambria Math" panose="02040503050406030204" pitchFamily="18" charset="0"/>
                                    </a:rPr>
                                  </m:ctrlPr>
                                </m:sSubPr>
                                <m:e>
                                  <m:r>
                                    <a:rPr lang="en-US" sz="1100" i="1" dirty="0">
                                      <a:solidFill>
                                        <a:srgbClr val="FF0000"/>
                                      </a:solidFill>
                                      <a:latin typeface="Cambria Math" panose="02040503050406030204" pitchFamily="18" charset="0"/>
                                    </a:rPr>
                                    <m:t>𝑡</m:t>
                                  </m:r>
                                </m:e>
                                <m:sub>
                                  <m:r>
                                    <a:rPr lang="en-US" sz="1100" i="1" dirty="0">
                                      <a:solidFill>
                                        <a:srgbClr val="FF0000"/>
                                      </a:solidFill>
                                      <a:latin typeface="Cambria Math" panose="02040503050406030204" pitchFamily="18" charset="0"/>
                                    </a:rPr>
                                    <m:t>𝑇𝑂𝐶</m:t>
                                  </m:r>
                                </m:sub>
                              </m:sSub>
                            </m:e>
                          </m:d>
                        </m:e>
                      </m:d>
                    </m:oMath>
                  </m:oMathPara>
                </a14:m>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700" dirty="0"/>
              </a:p>
              <a:p>
                <a:endParaRPr lang="en-GB" sz="1200" dirty="0"/>
              </a:p>
              <a:p>
                <a:endParaRPr lang="en-GB" sz="1200" noProof="0" dirty="0"/>
              </a:p>
            </p:txBody>
          </p:sp>
        </mc:Choice>
        <mc:Fallback xmlns="">
          <p:sp>
            <p:nvSpPr>
              <p:cNvPr id="8" name="TextBox 3">
                <a:extLst>
                  <a:ext uri="{FF2B5EF4-FFF2-40B4-BE49-F238E27FC236}">
                    <a16:creationId xmlns:a16="http://schemas.microsoft.com/office/drawing/2014/main" id="{BC2FF00D-1225-6FDA-4C40-8ECD912E4304}"/>
                  </a:ext>
                </a:extLst>
              </p:cNvPr>
              <p:cNvSpPr txBox="1">
                <a:spLocks noRot="1" noChangeAspect="1" noMove="1" noResize="1" noEditPoints="1" noAdjustHandles="1" noChangeArrowheads="1" noChangeShapeType="1" noTextEdit="1"/>
              </p:cNvSpPr>
              <p:nvPr/>
            </p:nvSpPr>
            <p:spPr>
              <a:xfrm>
                <a:off x="160019" y="1549110"/>
                <a:ext cx="3798000" cy="4985980"/>
              </a:xfrm>
              <a:prstGeom prst="rect">
                <a:avLst/>
              </a:prstGeom>
              <a:blipFill>
                <a:blip r:embed="rId2"/>
                <a:stretch>
                  <a:fillRect l="-2408" t="-1100" r="-2568" b="-3667"/>
                </a:stretch>
              </a:blipFill>
            </p:spPr>
            <p:txBody>
              <a:bodyPr/>
              <a:lstStyle/>
              <a:p>
                <a:r>
                  <a:rPr lang="en-US">
                    <a:noFill/>
                  </a:rPr>
                  <a:t> </a:t>
                </a:r>
              </a:p>
            </p:txBody>
          </p:sp>
        </mc:Fallback>
      </mc:AlternateContent>
      <p:sp>
        <p:nvSpPr>
          <p:cNvPr id="15" name="TextBox 3">
            <a:extLst>
              <a:ext uri="{FF2B5EF4-FFF2-40B4-BE49-F238E27FC236}">
                <a16:creationId xmlns:a16="http://schemas.microsoft.com/office/drawing/2014/main" id="{6FE66D8C-2370-ED30-ACCC-9D741AEE17C1}"/>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Troy Robinson, PhD</a:t>
            </a:r>
          </a:p>
        </p:txBody>
      </p:sp>
      <p:sp>
        <p:nvSpPr>
          <p:cNvPr id="19" name="Rechteck 18">
            <a:extLst>
              <a:ext uri="{FF2B5EF4-FFF2-40B4-BE49-F238E27FC236}">
                <a16:creationId xmlns:a16="http://schemas.microsoft.com/office/drawing/2014/main" id="{DF5B1BC6-3E42-7CA9-B54D-A5DCF671996F}"/>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4648464E-9257-C1BA-AB34-DC8E91664239}"/>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Derivation of Indirect Quantification </a:t>
            </a:r>
          </a:p>
          <a:p>
            <a:r>
              <a:rPr lang="en-GB" dirty="0"/>
              <a:t>of </a:t>
            </a:r>
            <a:r>
              <a:rPr lang="en-GB" baseline="30000" dirty="0"/>
              <a:t>133m</a:t>
            </a:r>
            <a:r>
              <a:rPr lang="en-GB" dirty="0"/>
              <a:t>Xe Equation</a:t>
            </a:r>
          </a:p>
        </p:txBody>
      </p:sp>
      <p:sp>
        <p:nvSpPr>
          <p:cNvPr id="26" name="TextBox 3">
            <a:extLst>
              <a:ext uri="{FF2B5EF4-FFF2-40B4-BE49-F238E27FC236}">
                <a16:creationId xmlns:a16="http://schemas.microsoft.com/office/drawing/2014/main" id="{B1FE253C-75A0-CC01-B68A-4864FF357E69}"/>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27" name="TextBox 3">
            <a:extLst>
              <a:ext uri="{FF2B5EF4-FFF2-40B4-BE49-F238E27FC236}">
                <a16:creationId xmlns:a16="http://schemas.microsoft.com/office/drawing/2014/main" id="{DF397974-60C4-70AC-1BDA-E2D089C47FE9}"/>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pic>
        <p:nvPicPr>
          <p:cNvPr id="3" name="Picture 2" descr="A close-up of a black background&#10;&#10;AI-generated content may be incorrect.">
            <a:extLst>
              <a:ext uri="{FF2B5EF4-FFF2-40B4-BE49-F238E27FC236}">
                <a16:creationId xmlns:a16="http://schemas.microsoft.com/office/drawing/2014/main" id="{47904F7F-C60F-6A4C-4182-30BE202CC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6284909"/>
            <a:ext cx="2194560" cy="426389"/>
          </a:xfrm>
          <a:prstGeom prst="rect">
            <a:avLst/>
          </a:prstGeom>
        </p:spPr>
      </p:pic>
      <p:sp>
        <p:nvSpPr>
          <p:cNvPr id="5" name="Title 1">
            <a:extLst>
              <a:ext uri="{FF2B5EF4-FFF2-40B4-BE49-F238E27FC236}">
                <a16:creationId xmlns:a16="http://schemas.microsoft.com/office/drawing/2014/main" id="{9BCEB7A7-3BB1-05D5-4611-46D3AF2B846E}"/>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3">
                <a:extLst>
                  <a:ext uri="{FF2B5EF4-FFF2-40B4-BE49-F238E27FC236}">
                    <a16:creationId xmlns:a16="http://schemas.microsoft.com/office/drawing/2014/main" id="{82F14009-5DD9-1A68-32AD-58BE29F43436}"/>
                  </a:ext>
                </a:extLst>
              </p:cNvPr>
              <p:cNvSpPr txBox="1"/>
              <p:nvPr/>
            </p:nvSpPr>
            <p:spPr>
              <a:xfrm>
                <a:off x="4206045" y="1062548"/>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All the data is available to calculate </a:t>
                </a:r>
                <a14:m>
                  <m:oMath xmlns:m="http://schemas.openxmlformats.org/officeDocument/2006/math">
                    <m:sSub>
                      <m:sSubPr>
                        <m:ctrlPr>
                          <a:rPr lang="en-US" sz="1200" i="1" dirty="0">
                            <a:solidFill>
                              <a:schemeClr val="accent4">
                                <a:lumMod val="75000"/>
                              </a:schemeClr>
                            </a:solidFill>
                            <a:latin typeface="Cambria Math" panose="02040503050406030204" pitchFamily="18" charset="0"/>
                          </a:rPr>
                        </m:ctrlPr>
                      </m:sSubPr>
                      <m:e>
                        <m:r>
                          <a:rPr lang="en-US" sz="1200" i="1" dirty="0">
                            <a:solidFill>
                              <a:schemeClr val="accent4">
                                <a:lumMod val="75000"/>
                              </a:schemeClr>
                            </a:solidFill>
                            <a:latin typeface="Cambria Math" panose="02040503050406030204" pitchFamily="18" charset="0"/>
                          </a:rPr>
                          <m:t>133</m:t>
                        </m:r>
                        <m:r>
                          <a:rPr lang="en-US" sz="1200" i="1" dirty="0">
                            <a:solidFill>
                              <a:schemeClr val="accent4">
                                <a:lumMod val="75000"/>
                              </a:schemeClr>
                            </a:solidFill>
                            <a:latin typeface="Cambria Math" panose="02040503050406030204" pitchFamily="18" charset="0"/>
                          </a:rPr>
                          <m:t>𝑚</m:t>
                        </m:r>
                        <m:r>
                          <a:rPr lang="en-US" sz="1200" i="1" dirty="0">
                            <a:solidFill>
                              <a:schemeClr val="accent4">
                                <a:lumMod val="75000"/>
                              </a:schemeClr>
                            </a:solidFill>
                            <a:latin typeface="Cambria Math" panose="02040503050406030204" pitchFamily="18" charset="0"/>
                          </a:rPr>
                          <m:t>:133</m:t>
                        </m:r>
                      </m:e>
                      <m:sub>
                        <m:r>
                          <a:rPr lang="en-US" sz="1200" i="1" dirty="0">
                            <a:solidFill>
                              <a:schemeClr val="accent4">
                                <a:lumMod val="75000"/>
                              </a:schemeClr>
                            </a:solidFill>
                            <a:latin typeface="Cambria Math" panose="02040503050406030204" pitchFamily="18" charset="0"/>
                          </a:rPr>
                          <m:t>𝑏𝑎𝑡𝑐h</m:t>
                        </m:r>
                      </m:sub>
                    </m:sSub>
                  </m:oMath>
                </a14:m>
                <a:r>
                  <a:rPr lang="en-GB" sz="1200" dirty="0"/>
                  <a:t>. So if the two ratio equations are made equal to each other, the combined equation can be solved for the activity of </a:t>
                </a:r>
                <a:r>
                  <a:rPr lang="en-GB" sz="1200" baseline="30000" dirty="0"/>
                  <a:t>133m</a:t>
                </a:r>
                <a:r>
                  <a:rPr lang="en-GB" sz="1200" dirty="0"/>
                  <a:t>Xe at the time of count or </a:t>
                </a:r>
                <a14:m>
                  <m:oMath xmlns:m="http://schemas.openxmlformats.org/officeDocument/2006/math">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𝐴</m:t>
                        </m:r>
                      </m:e>
                      <m:sub>
                        <m:r>
                          <a:rPr lang="en-US" sz="1200" i="1" dirty="0">
                            <a:solidFill>
                              <a:srgbClr val="00B050"/>
                            </a:solidFill>
                            <a:latin typeface="Cambria Math" panose="02040503050406030204" pitchFamily="18" charset="0"/>
                          </a:rPr>
                          <m:t>3</m:t>
                        </m:r>
                        <m:r>
                          <a:rPr lang="en-US" sz="1200" i="1" dirty="0">
                            <a:solidFill>
                              <a:srgbClr val="00B050"/>
                            </a:solidFill>
                            <a:latin typeface="Cambria Math" panose="02040503050406030204" pitchFamily="18" charset="0"/>
                          </a:rPr>
                          <m:t>𝑚</m:t>
                        </m:r>
                        <m:r>
                          <a:rPr lang="en-US" sz="1200" b="0" i="1" dirty="0" smtClean="0">
                            <a:solidFill>
                              <a:srgbClr val="00B050"/>
                            </a:solidFill>
                            <a:latin typeface="Cambria Math" panose="02040503050406030204" pitchFamily="18" charset="0"/>
                          </a:rPr>
                          <m:t>,</m:t>
                        </m:r>
                        <m:r>
                          <a:rPr lang="en-US" sz="1200" b="0" i="1" dirty="0" smtClean="0">
                            <a:solidFill>
                              <a:srgbClr val="00B050"/>
                            </a:solidFill>
                            <a:latin typeface="Cambria Math" panose="02040503050406030204" pitchFamily="18" charset="0"/>
                          </a:rPr>
                          <m:t>𝑢𝑛𝑘𝑛𝑜𝑤𝑛</m:t>
                        </m:r>
                      </m:sub>
                    </m:sSub>
                    <m:d>
                      <m:dPr>
                        <m:ctrlPr>
                          <a:rPr lang="en-US" sz="1200" i="1" dirty="0">
                            <a:solidFill>
                              <a:srgbClr val="00B050"/>
                            </a:solidFill>
                            <a:latin typeface="Cambria Math" panose="02040503050406030204" pitchFamily="18" charset="0"/>
                          </a:rPr>
                        </m:ctrlPr>
                      </m:dPr>
                      <m:e>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𝑡</m:t>
                            </m:r>
                          </m:e>
                          <m:sub>
                            <m:r>
                              <a:rPr lang="en-US" sz="1200" i="1" dirty="0">
                                <a:solidFill>
                                  <a:srgbClr val="00B050"/>
                                </a:solidFill>
                                <a:latin typeface="Cambria Math" panose="02040503050406030204" pitchFamily="18" charset="0"/>
                              </a:rPr>
                              <m:t>𝑇𝑂𝐶</m:t>
                            </m:r>
                          </m:sub>
                        </m:sSub>
                      </m:e>
                    </m:d>
                  </m:oMath>
                </a14:m>
                <a:r>
                  <a:rPr lang="en-GB" sz="1200" dirty="0"/>
                  <a:t>. This can be converted to the activity of </a:t>
                </a:r>
                <a:r>
                  <a:rPr lang="en-GB" sz="1200" baseline="30000" dirty="0"/>
                  <a:t>133m</a:t>
                </a:r>
                <a:r>
                  <a:rPr lang="en-GB" sz="1200" dirty="0"/>
                  <a:t>Xe at the reference time by the following:</a:t>
                </a:r>
              </a:p>
              <a:p>
                <a:endParaRPr lang="en-GB" sz="1200" dirty="0"/>
              </a:p>
              <a:p>
                <a:pPr/>
                <a14:m>
                  <m:oMathPara xmlns:m="http://schemas.openxmlformats.org/officeDocument/2006/math">
                    <m:oMathParaPr>
                      <m:jc m:val="centerGroup"/>
                    </m:oMathParaPr>
                    <m:oMath xmlns:m="http://schemas.openxmlformats.org/officeDocument/2006/math">
                      <m:sSub>
                        <m:sSubPr>
                          <m:ctrlPr>
                            <a:rPr lang="en-US" sz="1200" i="1" dirty="0" smtClean="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𝐴</m:t>
                          </m:r>
                        </m:e>
                        <m:sub>
                          <m:r>
                            <a:rPr lang="en-US" sz="1200" i="1" dirty="0">
                              <a:solidFill>
                                <a:srgbClr val="00B050"/>
                              </a:solidFill>
                              <a:latin typeface="Cambria Math" panose="02040503050406030204" pitchFamily="18" charset="0"/>
                            </a:rPr>
                            <m:t>3</m:t>
                          </m:r>
                          <m:r>
                            <a:rPr lang="en-US" sz="1200" b="0" i="1" dirty="0" smtClean="0">
                              <a:solidFill>
                                <a:srgbClr val="00B050"/>
                              </a:solidFill>
                              <a:latin typeface="Cambria Math" panose="02040503050406030204" pitchFamily="18" charset="0"/>
                            </a:rPr>
                            <m:t>𝑚</m:t>
                          </m:r>
                        </m:sub>
                      </m:sSub>
                      <m:d>
                        <m:dPr>
                          <m:ctrlPr>
                            <a:rPr lang="en-US" sz="1200" i="1" dirty="0">
                              <a:solidFill>
                                <a:srgbClr val="00B050"/>
                              </a:solidFill>
                              <a:latin typeface="Cambria Math" panose="02040503050406030204" pitchFamily="18" charset="0"/>
                            </a:rPr>
                          </m:ctrlPr>
                        </m:dPr>
                        <m:e>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𝑡</m:t>
                              </m:r>
                            </m:e>
                            <m:sub>
                              <m:r>
                                <a:rPr lang="en-US" sz="1200" i="1" dirty="0">
                                  <a:solidFill>
                                    <a:srgbClr val="00B050"/>
                                  </a:solidFill>
                                  <a:latin typeface="Cambria Math" panose="02040503050406030204" pitchFamily="18" charset="0"/>
                                </a:rPr>
                                <m:t>𝑅𝑒𝑓</m:t>
                              </m:r>
                            </m:sub>
                          </m:sSub>
                        </m:e>
                      </m:d>
                      <m:r>
                        <a:rPr lang="en-US" sz="1200" b="0" i="1" dirty="0" smtClean="0">
                          <a:solidFill>
                            <a:schemeClr val="tx1"/>
                          </a:solidFill>
                          <a:latin typeface="Cambria Math" panose="02040503050406030204" pitchFamily="18" charset="0"/>
                        </a:rPr>
                        <m:t>=</m:t>
                      </m:r>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𝐴</m:t>
                          </m:r>
                        </m:e>
                        <m:sub>
                          <m:r>
                            <a:rPr lang="en-US" sz="1200" i="1" dirty="0">
                              <a:solidFill>
                                <a:srgbClr val="00B050"/>
                              </a:solidFill>
                              <a:latin typeface="Cambria Math" panose="02040503050406030204" pitchFamily="18" charset="0"/>
                            </a:rPr>
                            <m:t>3</m:t>
                          </m:r>
                          <m:r>
                            <a:rPr lang="en-US" sz="1200" i="1" dirty="0">
                              <a:solidFill>
                                <a:srgbClr val="00B050"/>
                              </a:solidFill>
                              <a:latin typeface="Cambria Math" panose="02040503050406030204" pitchFamily="18" charset="0"/>
                            </a:rPr>
                            <m:t>𝑚</m:t>
                          </m:r>
                          <m:r>
                            <a:rPr lang="en-US" sz="1200" i="1" dirty="0">
                              <a:solidFill>
                                <a:srgbClr val="00B050"/>
                              </a:solidFill>
                              <a:latin typeface="Cambria Math" panose="02040503050406030204" pitchFamily="18" charset="0"/>
                            </a:rPr>
                            <m:t>,</m:t>
                          </m:r>
                          <m:r>
                            <a:rPr lang="en-US" sz="1200" i="1" dirty="0">
                              <a:solidFill>
                                <a:srgbClr val="00B050"/>
                              </a:solidFill>
                              <a:latin typeface="Cambria Math" panose="02040503050406030204" pitchFamily="18" charset="0"/>
                            </a:rPr>
                            <m:t>𝑢𝑛𝑘𝑛𝑜𝑤𝑛</m:t>
                          </m:r>
                        </m:sub>
                      </m:sSub>
                      <m:d>
                        <m:dPr>
                          <m:ctrlPr>
                            <a:rPr lang="en-US" sz="1200" i="1" dirty="0">
                              <a:solidFill>
                                <a:srgbClr val="00B050"/>
                              </a:solidFill>
                              <a:latin typeface="Cambria Math" panose="02040503050406030204" pitchFamily="18" charset="0"/>
                            </a:rPr>
                          </m:ctrlPr>
                        </m:dPr>
                        <m:e>
                          <m:sSub>
                            <m:sSubPr>
                              <m:ctrlPr>
                                <a:rPr lang="en-US" sz="1200" i="1" dirty="0">
                                  <a:solidFill>
                                    <a:srgbClr val="00B050"/>
                                  </a:solidFill>
                                  <a:latin typeface="Cambria Math" panose="02040503050406030204" pitchFamily="18" charset="0"/>
                                </a:rPr>
                              </m:ctrlPr>
                            </m:sSubPr>
                            <m:e>
                              <m:r>
                                <a:rPr lang="en-US" sz="1200" i="1" dirty="0">
                                  <a:solidFill>
                                    <a:srgbClr val="00B050"/>
                                  </a:solidFill>
                                  <a:latin typeface="Cambria Math" panose="02040503050406030204" pitchFamily="18" charset="0"/>
                                </a:rPr>
                                <m:t>𝑡</m:t>
                              </m:r>
                            </m:e>
                            <m:sub>
                              <m:r>
                                <a:rPr lang="en-US" sz="1200" i="1" dirty="0">
                                  <a:solidFill>
                                    <a:srgbClr val="00B050"/>
                                  </a:solidFill>
                                  <a:latin typeface="Cambria Math" panose="02040503050406030204" pitchFamily="18" charset="0"/>
                                </a:rPr>
                                <m:t>𝑇𝑂𝐶</m:t>
                              </m:r>
                            </m:sub>
                          </m:sSub>
                        </m:e>
                      </m:d>
                      <m:sSup>
                        <m:sSupPr>
                          <m:ctrlPr>
                            <a:rPr lang="en-US" sz="1200" i="1">
                              <a:latin typeface="Cambria Math" panose="02040503050406030204" pitchFamily="18" charset="0"/>
                            </a:rPr>
                          </m:ctrlPr>
                        </m:sSupPr>
                        <m:e>
                          <m:r>
                            <a:rPr lang="en-US" sz="1200" i="1">
                              <a:latin typeface="Cambria Math" panose="02040503050406030204" pitchFamily="18" charset="0"/>
                            </a:rPr>
                            <m:t>𝑒</m:t>
                          </m:r>
                        </m:e>
                        <m:sup>
                          <m:r>
                            <a:rPr lang="en-US" sz="1200" i="1">
                              <a:latin typeface="Cambria Math" panose="02040503050406030204" pitchFamily="18" charset="0"/>
                            </a:rPr>
                            <m:t>−</m:t>
                          </m:r>
                          <m:sSub>
                            <m:sSubPr>
                              <m:ctrlPr>
                                <a:rPr lang="en-US" sz="1200" i="1">
                                  <a:solidFill>
                                    <a:srgbClr val="00B050"/>
                                  </a:solidFill>
                                  <a:latin typeface="Cambria Math" panose="02040503050406030204" pitchFamily="18" charset="0"/>
                                </a:rPr>
                              </m:ctrlPr>
                            </m:sSubPr>
                            <m:e>
                              <m:r>
                                <m:rPr>
                                  <m:sty m:val="p"/>
                                </m:rPr>
                                <a:rPr lang="el-GR" sz="1200" i="1">
                                  <a:solidFill>
                                    <a:srgbClr val="00B050"/>
                                  </a:solidFill>
                                  <a:latin typeface="Cambria Math" panose="02040503050406030204" pitchFamily="18" charset="0"/>
                                </a:rPr>
                                <m:t>λ</m:t>
                              </m:r>
                            </m:e>
                            <m:sub>
                              <m:r>
                                <a:rPr lang="en-US" sz="1200" i="1">
                                  <a:solidFill>
                                    <a:srgbClr val="00B050"/>
                                  </a:solidFill>
                                  <a:latin typeface="Cambria Math" panose="02040503050406030204" pitchFamily="18" charset="0"/>
                                </a:rPr>
                                <m:t>3</m:t>
                              </m:r>
                              <m:r>
                                <a:rPr lang="en-US" sz="1200" i="1">
                                  <a:solidFill>
                                    <a:srgbClr val="00B050"/>
                                  </a:solidFill>
                                  <a:latin typeface="Cambria Math" panose="02040503050406030204" pitchFamily="18" charset="0"/>
                                </a:rPr>
                                <m:t>𝑚</m:t>
                              </m:r>
                            </m:sub>
                          </m:sSub>
                          <m:r>
                            <m:rPr>
                              <m:sty m:val="p"/>
                            </m:rPr>
                            <a:rPr lang="el-GR" sz="1200" i="1">
                              <a:latin typeface="Cambria Math" panose="02040503050406030204" pitchFamily="18" charset="0"/>
                            </a:rPr>
                            <m:t>Δ</m:t>
                          </m:r>
                          <m:r>
                            <a:rPr lang="en-US" sz="1200" i="1">
                              <a:latin typeface="Cambria Math" panose="02040503050406030204" pitchFamily="18" charset="0"/>
                            </a:rPr>
                            <m:t>𝑡</m:t>
                          </m:r>
                        </m:sup>
                      </m:sSup>
                    </m:oMath>
                  </m:oMathPara>
                </a14:m>
                <a:endParaRPr lang="en-GB" sz="1200" dirty="0"/>
              </a:p>
              <a:p>
                <a:endParaRPr lang="en-GB" sz="1200" dirty="0"/>
              </a:p>
              <a:p>
                <a:r>
                  <a:rPr lang="en-GB" sz="1200" dirty="0"/>
                  <a:t>Similarly, the </a:t>
                </a:r>
                <a:r>
                  <a:rPr lang="en-GB" sz="1200" baseline="30000" dirty="0"/>
                  <a:t>133</a:t>
                </a:r>
                <a:r>
                  <a:rPr lang="en-GB" sz="1200" dirty="0"/>
                  <a:t>Xe activity can be solved using the above equation and plugging it into the ratio equation along with the </a:t>
                </a:r>
                <a:r>
                  <a:rPr lang="en-GB" sz="1200" baseline="30000" dirty="0"/>
                  <a:t>133</a:t>
                </a:r>
                <a:r>
                  <a:rPr lang="en-GB" sz="1200" dirty="0"/>
                  <a:t>Xe net counts from the smaller aliquot assay to obtain the </a:t>
                </a:r>
                <a:r>
                  <a:rPr lang="en-GB" sz="1200" baseline="30000" dirty="0"/>
                  <a:t>133</a:t>
                </a:r>
                <a:r>
                  <a:rPr lang="en-GB" sz="1200" dirty="0"/>
                  <a:t>Xe activity. These equations are much too complicated to write out in this poster presentation, but this explanation is provided to help understand how the calculation was performed. </a:t>
                </a:r>
              </a:p>
              <a:p>
                <a:endParaRPr lang="en-GB" sz="1200" dirty="0"/>
              </a:p>
              <a:p>
                <a:endParaRPr lang="en-GB" sz="1200" dirty="0"/>
              </a:p>
              <a:p>
                <a:endParaRPr lang="en-GB" sz="800" dirty="0"/>
              </a:p>
              <a:p>
                <a:r>
                  <a:rPr lang="en-GB" sz="1200" dirty="0"/>
                  <a:t>High purity quartz flame-seal ampoules were filled with 0.5 cm</a:t>
                </a:r>
                <a:r>
                  <a:rPr lang="en-GB" sz="1200" baseline="30000" dirty="0"/>
                  <a:t>3 </a:t>
                </a:r>
                <a:r>
                  <a:rPr lang="en-GB" sz="1200" dirty="0"/>
                  <a:t>of isotopically enriched </a:t>
                </a:r>
                <a:r>
                  <a:rPr lang="en-GB" sz="1200" baseline="30000" dirty="0"/>
                  <a:t>132</a:t>
                </a:r>
                <a:r>
                  <a:rPr lang="en-GB" sz="1200" dirty="0"/>
                  <a:t>Xe (99.9%+). These targets were analysed by XRF to verify the presence of xenon within the targets to detect leaky or improperly sealed targets. The targets were irradiated until 200 </a:t>
                </a:r>
                <a:r>
                  <a:rPr lang="en-GB" sz="1200" dirty="0" err="1"/>
                  <a:t>kBq</a:t>
                </a:r>
                <a:r>
                  <a:rPr lang="en-GB" sz="1200" dirty="0"/>
                  <a:t> of </a:t>
                </a:r>
                <a:r>
                  <a:rPr lang="en-GB" sz="1200" baseline="30000" dirty="0"/>
                  <a:t>133</a:t>
                </a:r>
                <a:r>
                  <a:rPr lang="en-GB" sz="1200" dirty="0"/>
                  <a:t>Xe was present (the 133m:133 ratio in these was approximately 0.16 upon receipt). Irradiations were performed by a 1.0 MW TRIGA reactor. </a:t>
                </a:r>
              </a:p>
              <a:p>
                <a:endParaRPr lang="en-GB" sz="1200" dirty="0"/>
              </a:p>
              <a:p>
                <a:endParaRPr lang="en-GB" sz="1200" dirty="0"/>
              </a:p>
              <a:p>
                <a:endParaRPr lang="en-GB" sz="1200" dirty="0"/>
              </a:p>
              <a:p>
                <a:r>
                  <a:rPr lang="en-GB" sz="1050" dirty="0"/>
                  <a:t>Quartz target containing enriched </a:t>
                </a:r>
                <a:r>
                  <a:rPr lang="en-GB" sz="1050" baseline="30000" dirty="0"/>
                  <a:t>132</a:t>
                </a:r>
                <a:r>
                  <a:rPr lang="en-GB" sz="1050" dirty="0"/>
                  <a:t>Xe gas.</a:t>
                </a:r>
              </a:p>
              <a:p>
                <a:endParaRPr lang="en-GB" sz="1200" dirty="0"/>
              </a:p>
              <a:p>
                <a:endParaRPr lang="en-GB" sz="1200" dirty="0"/>
              </a:p>
              <a:p>
                <a:endParaRPr lang="en-GB" sz="1200" dirty="0"/>
              </a:p>
            </p:txBody>
          </p:sp>
        </mc:Choice>
        <mc:Fallback xmlns="">
          <p:sp>
            <p:nvSpPr>
              <p:cNvPr id="6" name="TextBox 3">
                <a:extLst>
                  <a:ext uri="{FF2B5EF4-FFF2-40B4-BE49-F238E27FC236}">
                    <a16:creationId xmlns:a16="http://schemas.microsoft.com/office/drawing/2014/main" id="{82F14009-5DD9-1A68-32AD-58BE29F43436}"/>
                  </a:ext>
                </a:extLst>
              </p:cNvPr>
              <p:cNvSpPr txBox="1">
                <a:spLocks noRot="1" noChangeAspect="1" noMove="1" noResize="1" noEditPoints="1" noAdjustHandles="1" noChangeArrowheads="1" noChangeShapeType="1" noTextEdit="1"/>
              </p:cNvSpPr>
              <p:nvPr/>
            </p:nvSpPr>
            <p:spPr>
              <a:xfrm>
                <a:off x="4206045" y="1062548"/>
                <a:ext cx="3798000" cy="4985980"/>
              </a:xfrm>
              <a:prstGeom prst="rect">
                <a:avLst/>
              </a:prstGeom>
              <a:blipFill>
                <a:blip r:embed="rId4"/>
                <a:stretch>
                  <a:fillRect l="-2568" t="-1100" r="-2408" b="-14425"/>
                </a:stretch>
              </a:blipFill>
            </p:spPr>
            <p:txBody>
              <a:bodyPr/>
              <a:lstStyle/>
              <a:p>
                <a:r>
                  <a:rPr lang="en-US">
                    <a:noFill/>
                  </a:rPr>
                  <a:t> </a:t>
                </a:r>
              </a:p>
            </p:txBody>
          </p:sp>
        </mc:Fallback>
      </mc:AlternateContent>
      <p:sp>
        <p:nvSpPr>
          <p:cNvPr id="12" name="TextBox 3">
            <a:extLst>
              <a:ext uri="{FF2B5EF4-FFF2-40B4-BE49-F238E27FC236}">
                <a16:creationId xmlns:a16="http://schemas.microsoft.com/office/drawing/2014/main" id="{EA0A07DE-EE07-20A6-2E4A-BEFC9EBC8A3F}"/>
              </a:ext>
            </a:extLst>
          </p:cNvPr>
          <p:cNvSpPr txBox="1"/>
          <p:nvPr/>
        </p:nvSpPr>
        <p:spPr>
          <a:xfrm>
            <a:off x="4206045" y="405348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Materials</a:t>
            </a:r>
          </a:p>
        </p:txBody>
      </p:sp>
      <p:pic>
        <p:nvPicPr>
          <p:cNvPr id="13" name="Picture 12" descr="A close up of a clear object&#10;&#10;AI-generated content may be incorrect.">
            <a:extLst>
              <a:ext uri="{FF2B5EF4-FFF2-40B4-BE49-F238E27FC236}">
                <a16:creationId xmlns:a16="http://schemas.microsoft.com/office/drawing/2014/main" id="{F9EB9FB7-DBD5-A207-DB0E-BB6B4E2E9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635" y="6031175"/>
            <a:ext cx="1306724" cy="446113"/>
          </a:xfrm>
          <a:prstGeom prst="rect">
            <a:avLst/>
          </a:prstGeom>
        </p:spPr>
      </p:pic>
      <p:sp>
        <p:nvSpPr>
          <p:cNvPr id="14" name="TextBox 3">
            <a:extLst>
              <a:ext uri="{FF2B5EF4-FFF2-40B4-BE49-F238E27FC236}">
                <a16:creationId xmlns:a16="http://schemas.microsoft.com/office/drawing/2014/main" id="{1549DF11-0BDC-1164-5506-707B3C8ABE26}"/>
              </a:ext>
            </a:extLst>
          </p:cNvPr>
          <p:cNvSpPr txBox="1"/>
          <p:nvPr/>
        </p:nvSpPr>
        <p:spPr>
          <a:xfrm>
            <a:off x="8252072" y="322385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Data Collection</a:t>
            </a:r>
          </a:p>
        </p:txBody>
      </p:sp>
    </p:spTree>
    <p:extLst>
      <p:ext uri="{BB962C8B-B14F-4D97-AF65-F5344CB8AC3E}">
        <p14:creationId xmlns:p14="http://schemas.microsoft.com/office/powerpoint/2010/main" val="2163698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9751-E0E0-49A0-2E8D-96D393848F2E}"/>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C97CC1AA-3678-8B55-EFE9-06D9640BB8FA}"/>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Application of Calibration Results to Actual Data</a:t>
            </a:r>
          </a:p>
          <a:p>
            <a:r>
              <a:rPr lang="en-GB" sz="1200" dirty="0"/>
              <a:t>A sample of spiked radioxenon was prepared with a target concentration of 200 </a:t>
            </a:r>
            <a:r>
              <a:rPr lang="en-GB" sz="1200" dirty="0" err="1"/>
              <a:t>mBq</a:t>
            </a:r>
            <a:r>
              <a:rPr lang="en-GB" sz="1200" dirty="0"/>
              <a:t>/cm</a:t>
            </a:r>
            <a:r>
              <a:rPr lang="en-GB" sz="1200" baseline="30000" dirty="0"/>
              <a:t>3</a:t>
            </a:r>
            <a:r>
              <a:rPr lang="en-GB" sz="1200" dirty="0"/>
              <a:t>.</a:t>
            </a:r>
            <a:r>
              <a:rPr lang="en-GB" sz="1200" baseline="30000" dirty="0"/>
              <a:t> </a:t>
            </a:r>
            <a:r>
              <a:rPr lang="en-GB" sz="1200" dirty="0"/>
              <a:t>Four approximately identical samples were prepared and each was assayed on a </a:t>
            </a:r>
            <a:r>
              <a:rPr lang="en-GB" sz="1200" dirty="0" err="1"/>
              <a:t>HPGe</a:t>
            </a:r>
            <a:r>
              <a:rPr lang="en-GB" sz="1200" dirty="0"/>
              <a:t> detector in the well geometry. Count rates required an assay for 2 days for the first assay. The samples were then moved to another detector and a second assay of 3 days was performed. Results were calculated using two sets of detector efficiencies:  the chain-step efficiencies and the indirect method efficiencies. The results are shown below for comparison. </a:t>
            </a:r>
          </a:p>
        </p:txBody>
      </p:sp>
      <p:sp>
        <p:nvSpPr>
          <p:cNvPr id="20" name="TextBox 3">
            <a:extLst>
              <a:ext uri="{FF2B5EF4-FFF2-40B4-BE49-F238E27FC236}">
                <a16:creationId xmlns:a16="http://schemas.microsoft.com/office/drawing/2014/main" id="{4F1F5B2E-4703-DA7B-5C32-C935EF787EB9}"/>
              </a:ext>
            </a:extLst>
          </p:cNvPr>
          <p:cNvSpPr txBox="1"/>
          <p:nvPr/>
        </p:nvSpPr>
        <p:spPr>
          <a:xfrm>
            <a:off x="4196999" y="1549110"/>
            <a:ext cx="3798000" cy="516218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Comparison of Calibration Results</a:t>
            </a:r>
          </a:p>
          <a:p>
            <a:r>
              <a:rPr lang="en-GB" sz="1200" dirty="0"/>
              <a:t>Calibration results show good agreement between methods within the same detector. Different detectors will naturally show different efficiencies.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Absolute uncertainties from different methods tend to show slightly lower uncertainty for the Multi-energy (ME) calibration but larger for chain-step and indirect calibration method. A larger uncertainty is not necessarily bad as this can reflect some of the challenge of calibrating the </a:t>
            </a:r>
            <a:r>
              <a:rPr lang="en-GB" sz="1200" baseline="30000" dirty="0"/>
              <a:t>133m</a:t>
            </a:r>
            <a:r>
              <a:rPr lang="en-GB" sz="1200" dirty="0"/>
              <a:t>Xe isotope. </a:t>
            </a:r>
          </a:p>
        </p:txBody>
      </p:sp>
      <p:sp>
        <p:nvSpPr>
          <p:cNvPr id="7" name="TextBox 3">
            <a:extLst>
              <a:ext uri="{FF2B5EF4-FFF2-40B4-BE49-F238E27FC236}">
                <a16:creationId xmlns:a16="http://schemas.microsoft.com/office/drawing/2014/main" id="{8647BBEB-764F-B233-D81C-810F0CF2213B}"/>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Application of Indirect </a:t>
            </a:r>
            <a:r>
              <a:rPr lang="en-US" sz="1600" b="1" dirty="0">
                <a:solidFill>
                  <a:schemeClr val="bg1"/>
                </a:solidFill>
                <a:latin typeface="Arial" panose="020B0604020202020204" pitchFamily="34" charset="0"/>
                <a:cs typeface="Arial" panose="020B0604020202020204" pitchFamily="34" charset="0"/>
              </a:rPr>
              <a:t>Q</a:t>
            </a:r>
            <a:r>
              <a:rPr lang="en-US" sz="1600" b="1" noProof="0" dirty="0" err="1">
                <a:solidFill>
                  <a:schemeClr val="bg1"/>
                </a:solidFill>
                <a:latin typeface="Arial" panose="020B0604020202020204" pitchFamily="34" charset="0"/>
                <a:cs typeface="Arial" panose="020B0604020202020204" pitchFamily="34" charset="0"/>
              </a:rPr>
              <a:t>uantification</a:t>
            </a:r>
            <a:r>
              <a:rPr lang="en-US" sz="1600" b="1" noProof="0" dirty="0">
                <a:solidFill>
                  <a:schemeClr val="bg1"/>
                </a:solidFill>
                <a:latin typeface="Arial" panose="020B0604020202020204" pitchFamily="34" charset="0"/>
                <a:cs typeface="Arial" panose="020B0604020202020204" pitchFamily="34" charset="0"/>
              </a:rPr>
              <a:t> of </a:t>
            </a:r>
            <a:r>
              <a:rPr lang="en-US" sz="1600" b="1" baseline="30000" noProof="0" dirty="0">
                <a:solidFill>
                  <a:schemeClr val="bg1"/>
                </a:solidFill>
                <a:latin typeface="Arial" panose="020B0604020202020204" pitchFamily="34" charset="0"/>
                <a:cs typeface="Arial" panose="020B0604020202020204" pitchFamily="34" charset="0"/>
              </a:rPr>
              <a:t>133m</a:t>
            </a:r>
            <a:r>
              <a:rPr lang="en-US" sz="1600" b="1" noProof="0" dirty="0">
                <a:solidFill>
                  <a:schemeClr val="bg1"/>
                </a:solidFill>
                <a:latin typeface="Arial" panose="020B0604020202020204" pitchFamily="34" charset="0"/>
                <a:cs typeface="Arial" panose="020B0604020202020204" pitchFamily="34" charset="0"/>
              </a:rPr>
              <a:t>Xe to </a:t>
            </a:r>
          </a:p>
          <a:p>
            <a:r>
              <a:rPr lang="en-US" sz="1600" b="1" dirty="0">
                <a:solidFill>
                  <a:schemeClr val="bg1"/>
                </a:solidFill>
                <a:latin typeface="Arial" panose="020B0604020202020204" pitchFamily="34" charset="0"/>
                <a:cs typeface="Arial" panose="020B0604020202020204" pitchFamily="34" charset="0"/>
              </a:rPr>
              <a:t>C</a:t>
            </a:r>
            <a:r>
              <a:rPr lang="en-US" sz="1600" b="1" noProof="0" dirty="0" err="1">
                <a:solidFill>
                  <a:schemeClr val="bg1"/>
                </a:solidFill>
                <a:latin typeface="Arial" panose="020B0604020202020204" pitchFamily="34" charset="0"/>
                <a:cs typeface="Arial" panose="020B0604020202020204" pitchFamily="34" charset="0"/>
              </a:rPr>
              <a:t>alibration</a:t>
            </a:r>
            <a:r>
              <a:rPr lang="en-US" sz="1600" b="1" noProof="0" dirty="0">
                <a:solidFill>
                  <a:schemeClr val="bg1"/>
                </a:solidFill>
                <a:latin typeface="Arial" panose="020B0604020202020204" pitchFamily="34" charset="0"/>
                <a:cs typeface="Arial" panose="020B0604020202020204" pitchFamily="34" charset="0"/>
              </a:rPr>
              <a:t> of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Detector</a:t>
            </a:r>
          </a:p>
        </p:txBody>
      </p:sp>
      <p:sp>
        <p:nvSpPr>
          <p:cNvPr id="8" name="TextBox 3">
            <a:extLst>
              <a:ext uri="{FF2B5EF4-FFF2-40B4-BE49-F238E27FC236}">
                <a16:creationId xmlns:a16="http://schemas.microsoft.com/office/drawing/2014/main" id="{C793FF6C-FB08-0DCC-5AA0-36BE50A670E3}"/>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Commercial Multi-Energy Calibration</a:t>
            </a:r>
          </a:p>
          <a:p>
            <a:r>
              <a:rPr lang="en-GB" sz="1200" dirty="0"/>
              <a:t>Multi-energy calibrations were performed. Outside of the Well and 0cm geometries, there was no summing distortions in the spectra or observed data points. All collected data points were used to fit the polynomial fit of the calibration data. </a:t>
            </a:r>
          </a:p>
          <a:p>
            <a:endParaRPr lang="en-GB" sz="1200" dirty="0"/>
          </a:p>
          <a:p>
            <a:endParaRPr lang="en-GB" sz="1200" dirty="0"/>
          </a:p>
          <a:p>
            <a:endParaRPr lang="en-GB" sz="11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In the well geometry there was significant deviation of </a:t>
            </a:r>
            <a:r>
              <a:rPr lang="en-GB" sz="1200" baseline="30000" dirty="0"/>
              <a:t>139</a:t>
            </a:r>
            <a:r>
              <a:rPr lang="en-GB" sz="1200" dirty="0"/>
              <a:t>Ce (165.9 keV) from the trend in the other radionuclides. Also, </a:t>
            </a:r>
            <a:r>
              <a:rPr lang="en-GB" sz="1200" baseline="30000" dirty="0"/>
              <a:t>88</a:t>
            </a:r>
            <a:r>
              <a:rPr lang="en-GB" sz="1200" dirty="0"/>
              <a:t>Y and </a:t>
            </a:r>
            <a:r>
              <a:rPr lang="en-GB" sz="1200" baseline="30000" dirty="0"/>
              <a:t>60</a:t>
            </a:r>
            <a:r>
              <a:rPr lang="en-GB" sz="1200" dirty="0"/>
              <a:t>Co showed spectral signs of summing losses. All of these datapoints were </a:t>
            </a:r>
            <a:r>
              <a:rPr lang="en-GB" sz="1200" u="sng" dirty="0"/>
              <a:t>excluded</a:t>
            </a:r>
            <a:r>
              <a:rPr lang="en-GB" sz="1200" dirty="0"/>
              <a:t> from the polynomial fit of the efficiency data. </a:t>
            </a:r>
          </a:p>
        </p:txBody>
      </p:sp>
      <p:sp>
        <p:nvSpPr>
          <p:cNvPr id="15" name="TextBox 3">
            <a:extLst>
              <a:ext uri="{FF2B5EF4-FFF2-40B4-BE49-F238E27FC236}">
                <a16:creationId xmlns:a16="http://schemas.microsoft.com/office/drawing/2014/main" id="{6A1FDBE9-AABF-28ED-31D6-7DA57BF6053E}"/>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Troy Robinson, PhD</a:t>
            </a:r>
          </a:p>
        </p:txBody>
      </p:sp>
      <p:sp>
        <p:nvSpPr>
          <p:cNvPr id="19" name="Rechteck 18">
            <a:extLst>
              <a:ext uri="{FF2B5EF4-FFF2-40B4-BE49-F238E27FC236}">
                <a16:creationId xmlns:a16="http://schemas.microsoft.com/office/drawing/2014/main" id="{F1365C0B-BBED-B03A-9F0F-07E41F892579}"/>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20517F27-36F9-AB6E-F76B-F036301440FE}"/>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Calibration Results</a:t>
            </a:r>
          </a:p>
        </p:txBody>
      </p:sp>
      <p:sp>
        <p:nvSpPr>
          <p:cNvPr id="26" name="TextBox 3">
            <a:extLst>
              <a:ext uri="{FF2B5EF4-FFF2-40B4-BE49-F238E27FC236}">
                <a16:creationId xmlns:a16="http://schemas.microsoft.com/office/drawing/2014/main" id="{7DF7D772-9821-25B0-1453-8A85F6E0F72C}"/>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27" name="TextBox 3">
            <a:extLst>
              <a:ext uri="{FF2B5EF4-FFF2-40B4-BE49-F238E27FC236}">
                <a16:creationId xmlns:a16="http://schemas.microsoft.com/office/drawing/2014/main" id="{8DD78D8D-26E5-0F6E-34F8-B58F3FC1DCC8}"/>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pic>
        <p:nvPicPr>
          <p:cNvPr id="3" name="Picture 2" descr="A close-up of a black background&#10;&#10;AI-generated content may be incorrect.">
            <a:extLst>
              <a:ext uri="{FF2B5EF4-FFF2-40B4-BE49-F238E27FC236}">
                <a16:creationId xmlns:a16="http://schemas.microsoft.com/office/drawing/2014/main" id="{0D6F44CD-9E49-5498-8CC2-820067E46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284909"/>
            <a:ext cx="2194560" cy="426389"/>
          </a:xfrm>
          <a:prstGeom prst="rect">
            <a:avLst/>
          </a:prstGeom>
        </p:spPr>
      </p:pic>
      <p:sp>
        <p:nvSpPr>
          <p:cNvPr id="82" name="Title 1">
            <a:extLst>
              <a:ext uri="{FF2B5EF4-FFF2-40B4-BE49-F238E27FC236}">
                <a16:creationId xmlns:a16="http://schemas.microsoft.com/office/drawing/2014/main" id="{204AB3BB-C5F0-E701-411B-A4BBFE73840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C4DE14A-688F-B70D-B63D-8566EB14BD20}"/>
              </a:ext>
            </a:extLst>
          </p:cNvPr>
          <p:cNvPicPr>
            <a:picLocks noChangeAspect="1"/>
          </p:cNvPicPr>
          <p:nvPr/>
        </p:nvPicPr>
        <p:blipFill>
          <a:blip r:embed="rId3"/>
          <a:stretch>
            <a:fillRect/>
          </a:stretch>
        </p:blipFill>
        <p:spPr>
          <a:xfrm>
            <a:off x="916019" y="5316056"/>
            <a:ext cx="2286000" cy="1308778"/>
          </a:xfrm>
          <a:prstGeom prst="rect">
            <a:avLst/>
          </a:prstGeom>
        </p:spPr>
      </p:pic>
      <p:pic>
        <p:nvPicPr>
          <p:cNvPr id="4" name="Picture 3">
            <a:extLst>
              <a:ext uri="{FF2B5EF4-FFF2-40B4-BE49-F238E27FC236}">
                <a16:creationId xmlns:a16="http://schemas.microsoft.com/office/drawing/2014/main" id="{15FD3EDE-D381-FC62-7F00-197044B5B2A3}"/>
              </a:ext>
            </a:extLst>
          </p:cNvPr>
          <p:cNvPicPr>
            <a:picLocks noChangeAspect="1"/>
          </p:cNvPicPr>
          <p:nvPr/>
        </p:nvPicPr>
        <p:blipFill>
          <a:blip r:embed="rId4"/>
          <a:stretch>
            <a:fillRect/>
          </a:stretch>
        </p:blipFill>
        <p:spPr>
          <a:xfrm>
            <a:off x="916019" y="2748832"/>
            <a:ext cx="2286000" cy="1308779"/>
          </a:xfrm>
          <a:prstGeom prst="rect">
            <a:avLst/>
          </a:prstGeom>
        </p:spPr>
      </p:pic>
      <p:sp>
        <p:nvSpPr>
          <p:cNvPr id="5" name="Rectangle 4">
            <a:extLst>
              <a:ext uri="{FF2B5EF4-FFF2-40B4-BE49-F238E27FC236}">
                <a16:creationId xmlns:a16="http://schemas.microsoft.com/office/drawing/2014/main" id="{2B26CA53-C0AD-3CD8-6C71-FCB3450BBF4D}"/>
              </a:ext>
            </a:extLst>
          </p:cNvPr>
          <p:cNvSpPr/>
          <p:nvPr/>
        </p:nvSpPr>
        <p:spPr>
          <a:xfrm>
            <a:off x="1290638" y="5812631"/>
            <a:ext cx="97631" cy="438150"/>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5C0343-DB61-A50E-4323-EC6F3A9F34FD}"/>
              </a:ext>
            </a:extLst>
          </p:cNvPr>
          <p:cNvSpPr/>
          <p:nvPr/>
        </p:nvSpPr>
        <p:spPr>
          <a:xfrm>
            <a:off x="1997869" y="6338671"/>
            <a:ext cx="1002506" cy="138545"/>
          </a:xfrm>
          <a:prstGeom prst="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6EEE337-5296-3B8B-5F15-825766308436}"/>
              </a:ext>
            </a:extLst>
          </p:cNvPr>
          <p:cNvPicPr>
            <a:picLocks noChangeAspect="1"/>
          </p:cNvPicPr>
          <p:nvPr/>
        </p:nvPicPr>
        <p:blipFill>
          <a:blip r:embed="rId5"/>
          <a:stretch>
            <a:fillRect/>
          </a:stretch>
        </p:blipFill>
        <p:spPr>
          <a:xfrm>
            <a:off x="4956810" y="2530287"/>
            <a:ext cx="2286000" cy="1371600"/>
          </a:xfrm>
          <a:prstGeom prst="rect">
            <a:avLst/>
          </a:prstGeom>
        </p:spPr>
      </p:pic>
      <p:pic>
        <p:nvPicPr>
          <p:cNvPr id="10" name="Picture 9">
            <a:extLst>
              <a:ext uri="{FF2B5EF4-FFF2-40B4-BE49-F238E27FC236}">
                <a16:creationId xmlns:a16="http://schemas.microsoft.com/office/drawing/2014/main" id="{0104F927-38EF-A9B8-2122-0D28E645E280}"/>
              </a:ext>
            </a:extLst>
          </p:cNvPr>
          <p:cNvPicPr>
            <a:picLocks noChangeAspect="1"/>
          </p:cNvPicPr>
          <p:nvPr/>
        </p:nvPicPr>
        <p:blipFill>
          <a:blip r:embed="rId6"/>
          <a:stretch>
            <a:fillRect/>
          </a:stretch>
        </p:blipFill>
        <p:spPr>
          <a:xfrm>
            <a:off x="4956810" y="5334028"/>
            <a:ext cx="2286000" cy="1368552"/>
          </a:xfrm>
          <a:prstGeom prst="rect">
            <a:avLst/>
          </a:prstGeom>
        </p:spPr>
      </p:pic>
      <p:pic>
        <p:nvPicPr>
          <p:cNvPr id="11" name="Picture 10">
            <a:extLst>
              <a:ext uri="{FF2B5EF4-FFF2-40B4-BE49-F238E27FC236}">
                <a16:creationId xmlns:a16="http://schemas.microsoft.com/office/drawing/2014/main" id="{8FD38675-C145-FE54-59CB-BAA4120574DD}"/>
              </a:ext>
            </a:extLst>
          </p:cNvPr>
          <p:cNvPicPr>
            <a:picLocks noChangeAspect="1"/>
          </p:cNvPicPr>
          <p:nvPr/>
        </p:nvPicPr>
        <p:blipFill>
          <a:blip r:embed="rId7"/>
          <a:stretch>
            <a:fillRect/>
          </a:stretch>
        </p:blipFill>
        <p:spPr>
          <a:xfrm>
            <a:off x="9008072" y="3769632"/>
            <a:ext cx="2286000" cy="1371600"/>
          </a:xfrm>
          <a:prstGeom prst="rect">
            <a:avLst/>
          </a:prstGeom>
        </p:spPr>
      </p:pic>
      <p:graphicFrame>
        <p:nvGraphicFramePr>
          <p:cNvPr id="12" name="Table 11">
            <a:extLst>
              <a:ext uri="{FF2B5EF4-FFF2-40B4-BE49-F238E27FC236}">
                <a16:creationId xmlns:a16="http://schemas.microsoft.com/office/drawing/2014/main" id="{182AC112-D4EA-C976-EC6B-5CFED05974E0}"/>
              </a:ext>
            </a:extLst>
          </p:cNvPr>
          <p:cNvGraphicFramePr>
            <a:graphicFrameLocks noGrp="1"/>
          </p:cNvGraphicFramePr>
          <p:nvPr>
            <p:extLst>
              <p:ext uri="{D42A27DB-BD31-4B8C-83A1-F6EECF244321}">
                <p14:modId xmlns:p14="http://schemas.microsoft.com/office/powerpoint/2010/main" val="1856108276"/>
              </p:ext>
            </p:extLst>
          </p:nvPr>
        </p:nvGraphicFramePr>
        <p:xfrm>
          <a:off x="8492294" y="5223609"/>
          <a:ext cx="3281363" cy="1278446"/>
        </p:xfrm>
        <a:graphic>
          <a:graphicData uri="http://schemas.openxmlformats.org/drawingml/2006/table">
            <a:tbl>
              <a:tblPr>
                <a:tableStyleId>{5C22544A-7EE6-4342-B048-85BDC9FD1C3A}</a:tableStyleId>
              </a:tblPr>
              <a:tblGrid>
                <a:gridCol w="1452563">
                  <a:extLst>
                    <a:ext uri="{9D8B030D-6E8A-4147-A177-3AD203B41FA5}">
                      <a16:colId xmlns:a16="http://schemas.microsoft.com/office/drawing/2014/main" val="1236074480"/>
                    </a:ext>
                  </a:extLst>
                </a:gridCol>
                <a:gridCol w="609600">
                  <a:extLst>
                    <a:ext uri="{9D8B030D-6E8A-4147-A177-3AD203B41FA5}">
                      <a16:colId xmlns:a16="http://schemas.microsoft.com/office/drawing/2014/main" val="3688969515"/>
                    </a:ext>
                  </a:extLst>
                </a:gridCol>
                <a:gridCol w="609600">
                  <a:extLst>
                    <a:ext uri="{9D8B030D-6E8A-4147-A177-3AD203B41FA5}">
                      <a16:colId xmlns:a16="http://schemas.microsoft.com/office/drawing/2014/main" val="2436421488"/>
                    </a:ext>
                  </a:extLst>
                </a:gridCol>
                <a:gridCol w="609600">
                  <a:extLst>
                    <a:ext uri="{9D8B030D-6E8A-4147-A177-3AD203B41FA5}">
                      <a16:colId xmlns:a16="http://schemas.microsoft.com/office/drawing/2014/main" val="3708240102"/>
                    </a:ext>
                  </a:extLst>
                </a:gridCol>
              </a:tblGrid>
              <a:tr h="162449">
                <a:tc>
                  <a:txBody>
                    <a:bodyPr/>
                    <a:lstStyle/>
                    <a:p>
                      <a:pPr algn="l" fontAlgn="b">
                        <a:buNone/>
                      </a:pPr>
                      <a:endParaRPr lang="en-US" sz="1000" b="0" i="0" u="none" strike="noStrike" dirty="0">
                        <a:solidFill>
                          <a:schemeClr val="bg1"/>
                        </a:solidFill>
                        <a:effectLst/>
                        <a:latin typeface="Aptos Narrow" panose="020F0502020204030204" pitchFamily="34" charset="0"/>
                      </a:endParaRPr>
                    </a:p>
                  </a:txBody>
                  <a:tcPr marL="9525" marR="9525" marT="9525" marB="0" anchor="b">
                    <a:solidFill>
                      <a:schemeClr val="accent1">
                        <a:lumMod val="60000"/>
                        <a:lumOff val="40000"/>
                      </a:schemeClr>
                    </a:solidFill>
                  </a:tcPr>
                </a:tc>
                <a:tc>
                  <a:txBody>
                    <a:bodyPr/>
                    <a:lstStyle/>
                    <a:p>
                      <a:pPr algn="l" fontAlgn="b">
                        <a:buNone/>
                      </a:pPr>
                      <a:r>
                        <a:rPr lang="en-US" sz="1000" u="none" strike="noStrike" dirty="0">
                          <a:solidFill>
                            <a:schemeClr val="bg1"/>
                          </a:solidFill>
                          <a:effectLst/>
                        </a:rPr>
                        <a:t>Chain Step</a:t>
                      </a:r>
                      <a:endParaRPr lang="en-US" sz="1000" b="0" i="0" u="none" strike="noStrike" dirty="0">
                        <a:solidFill>
                          <a:schemeClr val="bg1"/>
                        </a:solidFill>
                        <a:effectLst/>
                        <a:latin typeface="Aptos Narrow" panose="020F0502020204030204" pitchFamily="34" charset="0"/>
                      </a:endParaRPr>
                    </a:p>
                  </a:txBody>
                  <a:tcPr marL="9525" marR="9525" marT="9525" marB="0" anchor="b">
                    <a:solidFill>
                      <a:schemeClr val="accent1">
                        <a:lumMod val="60000"/>
                        <a:lumOff val="40000"/>
                      </a:schemeClr>
                    </a:solidFill>
                  </a:tcPr>
                </a:tc>
                <a:tc>
                  <a:txBody>
                    <a:bodyPr/>
                    <a:lstStyle/>
                    <a:p>
                      <a:pPr algn="l" fontAlgn="b">
                        <a:buNone/>
                      </a:pPr>
                      <a:r>
                        <a:rPr lang="en-US" sz="1000" u="none" strike="noStrike" dirty="0">
                          <a:solidFill>
                            <a:schemeClr val="bg1"/>
                          </a:solidFill>
                          <a:effectLst/>
                        </a:rPr>
                        <a:t>Indirect</a:t>
                      </a:r>
                      <a:endParaRPr lang="en-US" sz="1000" b="0" i="0" u="none" strike="noStrike" dirty="0">
                        <a:solidFill>
                          <a:schemeClr val="bg1"/>
                        </a:solidFill>
                        <a:effectLst/>
                        <a:latin typeface="Aptos Narrow" panose="020F0502020204030204" pitchFamily="34" charset="0"/>
                      </a:endParaRPr>
                    </a:p>
                  </a:txBody>
                  <a:tcPr marL="9525" marR="9525" marT="9525" marB="0" anchor="b">
                    <a:solidFill>
                      <a:schemeClr val="accent1">
                        <a:lumMod val="60000"/>
                        <a:lumOff val="40000"/>
                      </a:schemeClr>
                    </a:solidFill>
                  </a:tcPr>
                </a:tc>
                <a:tc>
                  <a:txBody>
                    <a:bodyPr/>
                    <a:lstStyle/>
                    <a:p>
                      <a:pPr algn="l" fontAlgn="b">
                        <a:buNone/>
                      </a:pPr>
                      <a:r>
                        <a:rPr lang="en-US" sz="1000" u="none" strike="noStrike" dirty="0">
                          <a:solidFill>
                            <a:schemeClr val="bg1"/>
                          </a:solidFill>
                          <a:effectLst/>
                        </a:rPr>
                        <a:t>%Bias</a:t>
                      </a:r>
                      <a:endParaRPr lang="en-US" sz="1000" b="0" i="0" u="none" strike="noStrike" dirty="0">
                        <a:solidFill>
                          <a:schemeClr val="bg1"/>
                        </a:solidFill>
                        <a:effectLst/>
                        <a:latin typeface="Aptos Narrow"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123747492"/>
                  </a:ext>
                </a:extLst>
              </a:tr>
              <a:tr h="162449">
                <a:tc>
                  <a:txBody>
                    <a:bodyPr/>
                    <a:lstStyle/>
                    <a:p>
                      <a:pPr algn="l" fontAlgn="b">
                        <a:buNone/>
                      </a:pPr>
                      <a:r>
                        <a:rPr lang="en-US" sz="1000" u="none" strike="noStrike" dirty="0">
                          <a:effectLst/>
                        </a:rPr>
                        <a:t>Avg (</a:t>
                      </a:r>
                      <a:r>
                        <a:rPr lang="en-US" sz="1000" u="none" strike="noStrike" dirty="0" err="1">
                          <a:effectLst/>
                        </a:rPr>
                        <a:t>mBq</a:t>
                      </a:r>
                      <a:r>
                        <a:rPr lang="en-US" sz="1000" u="none" strike="noStrike" dirty="0">
                          <a:effectLst/>
                        </a:rPr>
                        <a:t>/cm</a:t>
                      </a:r>
                      <a:r>
                        <a:rPr lang="en-US" sz="1000" u="none" strike="noStrike" baseline="30000" dirty="0">
                          <a:effectLst/>
                        </a:rPr>
                        <a:t>3</a:t>
                      </a:r>
                      <a:r>
                        <a:rPr lang="en-US" sz="1000" u="none" strike="noStrike" dirty="0">
                          <a:effectLst/>
                        </a:rPr>
                        <a:t>)</a:t>
                      </a:r>
                      <a:endParaRPr lang="en-US" sz="1000" b="0" i="0" u="none" strike="noStrike" dirty="0">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a:effectLst/>
                        </a:rPr>
                        <a:t>198.8</a:t>
                      </a:r>
                      <a:endParaRPr lang="en-US" sz="1000" b="0" i="0" u="none" strike="noStrike">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a:effectLst/>
                        </a:rPr>
                        <a:t>194.7</a:t>
                      </a:r>
                      <a:endParaRPr lang="en-US" sz="1000" b="0" i="0" u="none" strike="noStrike">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a:effectLst/>
                        </a:rPr>
                        <a:t>2.1%</a:t>
                      </a:r>
                      <a:endParaRPr lang="en-US" sz="1000" b="0" i="0" u="none" strike="noStrike">
                        <a:solidFill>
                          <a:srgbClr val="000000"/>
                        </a:solidFill>
                        <a:effectLst/>
                        <a:latin typeface="Aptos Narrow" panose="020F0502020204030204" pitchFamily="34" charset="0"/>
                      </a:endParaRPr>
                    </a:p>
                  </a:txBody>
                  <a:tcPr marL="9525" marR="9525" marT="9525" marB="0" anchor="b"/>
                </a:tc>
                <a:extLst>
                  <a:ext uri="{0D108BD9-81ED-4DB2-BD59-A6C34878D82A}">
                    <a16:rowId xmlns:a16="http://schemas.microsoft.com/office/drawing/2014/main" val="3411773570"/>
                  </a:ext>
                </a:extLst>
              </a:tr>
              <a:tr h="162449">
                <a:tc>
                  <a:txBody>
                    <a:bodyPr/>
                    <a:lstStyle/>
                    <a:p>
                      <a:pPr algn="l" fontAlgn="b">
                        <a:buNone/>
                      </a:pPr>
                      <a:r>
                        <a:rPr lang="en-US" sz="1000" u="none" strike="noStrike" dirty="0">
                          <a:effectLst/>
                        </a:rPr>
                        <a:t>Avg </a:t>
                      </a:r>
                      <a:r>
                        <a:rPr lang="en-US" sz="1000" u="none" strike="noStrike" dirty="0" err="1">
                          <a:effectLst/>
                        </a:rPr>
                        <a:t>unc</a:t>
                      </a:r>
                      <a:r>
                        <a:rPr lang="en-US" sz="1000" u="none" strike="noStrike" dirty="0">
                          <a:effectLst/>
                        </a:rPr>
                        <a:t> (1</a:t>
                      </a:r>
                      <a:r>
                        <a:rPr lang="el-GR" sz="1000" u="none" strike="noStrike" dirty="0">
                          <a:effectLst/>
                        </a:rPr>
                        <a:t>σ</a:t>
                      </a:r>
                      <a:r>
                        <a:rPr lang="en-US" sz="1000" u="none" strike="noStrike" dirty="0">
                          <a:effectLst/>
                        </a:rPr>
                        <a:t>) (</a:t>
                      </a:r>
                      <a:r>
                        <a:rPr lang="en-US" sz="1000" u="none" strike="noStrike" dirty="0" err="1">
                          <a:effectLst/>
                        </a:rPr>
                        <a:t>mBq</a:t>
                      </a:r>
                      <a:r>
                        <a:rPr lang="en-US" sz="1000" u="none" strike="noStrike" dirty="0">
                          <a:effectLst/>
                        </a:rPr>
                        <a:t>/cm</a:t>
                      </a:r>
                      <a:r>
                        <a:rPr lang="en-US" sz="1000" u="none" strike="noStrike" baseline="30000" dirty="0">
                          <a:effectLst/>
                        </a:rPr>
                        <a:t>3</a:t>
                      </a:r>
                      <a:r>
                        <a:rPr lang="en-US" sz="1000" u="none" strike="noStrike" dirty="0">
                          <a:effectLst/>
                        </a:rPr>
                        <a:t>)</a:t>
                      </a: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tc>
                  <a:txBody>
                    <a:bodyPr/>
                    <a:lstStyle/>
                    <a:p>
                      <a:pPr algn="r" fontAlgn="b">
                        <a:buNone/>
                      </a:pPr>
                      <a:r>
                        <a:rPr lang="en-US" sz="1000" u="none" strike="noStrike" dirty="0">
                          <a:effectLst/>
                        </a:rPr>
                        <a:t>±8.2</a:t>
                      </a: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tc>
                  <a:txBody>
                    <a:bodyPr/>
                    <a:lstStyle/>
                    <a:p>
                      <a:pPr algn="r" fontAlgn="b">
                        <a:buNone/>
                      </a:pPr>
                      <a:r>
                        <a:rPr lang="en-US" sz="1000" u="none" strike="noStrike" dirty="0">
                          <a:effectLst/>
                        </a:rPr>
                        <a:t>±8.5</a:t>
                      </a: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tc>
                  <a:txBody>
                    <a:bodyPr/>
                    <a:lstStyle/>
                    <a:p>
                      <a:pPr algn="l" fontAlgn="b">
                        <a:buNone/>
                      </a:pP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612383223"/>
                  </a:ext>
                </a:extLst>
              </a:tr>
              <a:tr h="162449">
                <a:tc>
                  <a:txBody>
                    <a:bodyPr/>
                    <a:lstStyle/>
                    <a:p>
                      <a:pPr algn="l" fontAlgn="b">
                        <a:buNone/>
                      </a:pPr>
                      <a:r>
                        <a:rPr lang="en-US" sz="1000" u="none" strike="noStrike" dirty="0" err="1">
                          <a:effectLst/>
                        </a:rPr>
                        <a:t>wtAvg</a:t>
                      </a:r>
                      <a:r>
                        <a:rPr lang="en-US" sz="1000" u="none" strike="noStrike" dirty="0">
                          <a:effectLst/>
                        </a:rPr>
                        <a:t>  (</a:t>
                      </a:r>
                      <a:r>
                        <a:rPr lang="en-US" sz="1000" u="none" strike="noStrike" dirty="0" err="1">
                          <a:effectLst/>
                        </a:rPr>
                        <a:t>mBq</a:t>
                      </a:r>
                      <a:r>
                        <a:rPr lang="en-US" sz="1000" u="none" strike="noStrike" dirty="0">
                          <a:effectLst/>
                        </a:rPr>
                        <a:t>/cm</a:t>
                      </a:r>
                      <a:r>
                        <a:rPr lang="en-US" sz="1000" u="none" strike="noStrike" baseline="30000" dirty="0">
                          <a:effectLst/>
                        </a:rPr>
                        <a:t>3</a:t>
                      </a:r>
                      <a:r>
                        <a:rPr lang="en-US" sz="1000" u="none" strike="noStrike" dirty="0">
                          <a:effectLst/>
                        </a:rPr>
                        <a:t>)</a:t>
                      </a:r>
                      <a:endParaRPr lang="en-US" sz="1000" b="0" i="0" u="none" strike="noStrike" dirty="0">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a:effectLst/>
                        </a:rPr>
                        <a:t>199.0</a:t>
                      </a:r>
                      <a:endParaRPr lang="en-US" sz="1000" b="0" i="0" u="none" strike="noStrike">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dirty="0">
                          <a:effectLst/>
                        </a:rPr>
                        <a:t>195.1</a:t>
                      </a:r>
                      <a:endParaRPr lang="en-US" sz="1000" b="0" i="0" u="none" strike="noStrike" dirty="0">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a:effectLst/>
                        </a:rPr>
                        <a:t>2.0%</a:t>
                      </a:r>
                      <a:endParaRPr lang="en-US" sz="1000" b="0" i="0" u="none" strike="noStrike">
                        <a:solidFill>
                          <a:srgbClr val="000000"/>
                        </a:solidFill>
                        <a:effectLst/>
                        <a:latin typeface="Aptos Narrow" panose="020F0502020204030204" pitchFamily="34" charset="0"/>
                      </a:endParaRPr>
                    </a:p>
                  </a:txBody>
                  <a:tcPr marL="9525" marR="9525" marT="9525" marB="0" anchor="b"/>
                </a:tc>
                <a:extLst>
                  <a:ext uri="{0D108BD9-81ED-4DB2-BD59-A6C34878D82A}">
                    <a16:rowId xmlns:a16="http://schemas.microsoft.com/office/drawing/2014/main" val="2558210490"/>
                  </a:ext>
                </a:extLst>
              </a:tr>
              <a:tr h="162449">
                <a:tc>
                  <a:txBody>
                    <a:bodyPr/>
                    <a:lstStyle/>
                    <a:p>
                      <a:pPr algn="l" fontAlgn="b">
                        <a:buNone/>
                      </a:pPr>
                      <a:r>
                        <a:rPr lang="en-US" sz="1000" u="none" strike="noStrike" dirty="0" err="1">
                          <a:effectLst/>
                        </a:rPr>
                        <a:t>WtAvg</a:t>
                      </a:r>
                      <a:r>
                        <a:rPr lang="en-US" sz="1000" u="none" strike="noStrike" dirty="0">
                          <a:effectLst/>
                        </a:rPr>
                        <a:t> </a:t>
                      </a:r>
                      <a:r>
                        <a:rPr lang="en-US" sz="1000" u="none" strike="noStrike" dirty="0" err="1">
                          <a:effectLst/>
                        </a:rPr>
                        <a:t>Unc</a:t>
                      </a:r>
                      <a:r>
                        <a:rPr lang="en-US" sz="1000" u="none" strike="noStrike" dirty="0">
                          <a:effectLst/>
                        </a:rPr>
                        <a:t> (1</a:t>
                      </a:r>
                      <a:r>
                        <a:rPr lang="el-GR" sz="1000" u="none" strike="noStrike" dirty="0">
                          <a:effectLst/>
                        </a:rPr>
                        <a:t>σ</a:t>
                      </a:r>
                      <a:r>
                        <a:rPr lang="en-US" sz="1000" u="none" strike="noStrike" dirty="0">
                          <a:effectLst/>
                        </a:rPr>
                        <a:t>) (</a:t>
                      </a:r>
                      <a:r>
                        <a:rPr lang="en-US" sz="1000" u="none" strike="noStrike" dirty="0" err="1">
                          <a:effectLst/>
                        </a:rPr>
                        <a:t>mBq</a:t>
                      </a:r>
                      <a:r>
                        <a:rPr lang="en-US" sz="1000" u="none" strike="noStrike" dirty="0">
                          <a:effectLst/>
                        </a:rPr>
                        <a:t>/cm</a:t>
                      </a:r>
                      <a:r>
                        <a:rPr lang="en-US" sz="1000" u="none" strike="noStrike" baseline="30000" dirty="0">
                          <a:effectLst/>
                        </a:rPr>
                        <a:t>3</a:t>
                      </a:r>
                      <a:r>
                        <a:rPr lang="en-US" sz="1000" u="none" strike="noStrike" dirty="0">
                          <a:effectLst/>
                        </a:rPr>
                        <a:t>)</a:t>
                      </a: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tc>
                  <a:txBody>
                    <a:bodyPr/>
                    <a:lstStyle/>
                    <a:p>
                      <a:pPr algn="r" fontAlgn="b">
                        <a:buNone/>
                      </a:pPr>
                      <a:r>
                        <a:rPr lang="en-US" sz="1000" u="none" strike="noStrike" dirty="0">
                          <a:effectLst/>
                        </a:rPr>
                        <a:t>±7.7</a:t>
                      </a: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tc>
                  <a:txBody>
                    <a:bodyPr/>
                    <a:lstStyle/>
                    <a:p>
                      <a:pPr algn="r" fontAlgn="b">
                        <a:buNone/>
                      </a:pPr>
                      <a:r>
                        <a:rPr lang="en-US" sz="1000" u="none" strike="noStrike" dirty="0">
                          <a:effectLst/>
                        </a:rPr>
                        <a:t>±8.0</a:t>
                      </a: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tc>
                  <a:txBody>
                    <a:bodyPr/>
                    <a:lstStyle/>
                    <a:p>
                      <a:pPr algn="l" fontAlgn="b">
                        <a:buNone/>
                      </a:pPr>
                      <a:endParaRPr lang="en-US" sz="1000" b="0" i="0" u="none" strike="noStrike" dirty="0">
                        <a:solidFill>
                          <a:srgbClr val="000000"/>
                        </a:solidFill>
                        <a:effectLst/>
                        <a:latin typeface="Aptos Narrow" panose="020F0502020204030204"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691832630"/>
                  </a:ext>
                </a:extLst>
              </a:tr>
              <a:tr h="162449">
                <a:tc>
                  <a:txBody>
                    <a:bodyPr/>
                    <a:lstStyle/>
                    <a:p>
                      <a:pPr algn="l" fontAlgn="b">
                        <a:buNone/>
                      </a:pPr>
                      <a:r>
                        <a:rPr lang="en-US" sz="1000" u="none" strike="noStrike" dirty="0" err="1">
                          <a:effectLst/>
                        </a:rPr>
                        <a:t>Stdev</a:t>
                      </a:r>
                      <a:r>
                        <a:rPr lang="en-US" sz="1000" u="none" strike="noStrike" dirty="0">
                          <a:effectLst/>
                        </a:rPr>
                        <a:t>  (</a:t>
                      </a:r>
                      <a:r>
                        <a:rPr lang="en-US" sz="1000" u="none" strike="noStrike" dirty="0" err="1">
                          <a:effectLst/>
                        </a:rPr>
                        <a:t>mBq</a:t>
                      </a:r>
                      <a:r>
                        <a:rPr lang="en-US" sz="1000" u="none" strike="noStrike" dirty="0">
                          <a:effectLst/>
                        </a:rPr>
                        <a:t>/cm</a:t>
                      </a:r>
                      <a:r>
                        <a:rPr lang="en-US" sz="1000" u="none" strike="noStrike" baseline="30000" dirty="0">
                          <a:effectLst/>
                        </a:rPr>
                        <a:t>3</a:t>
                      </a:r>
                      <a:r>
                        <a:rPr lang="en-US" sz="1000" u="none" strike="noStrike" dirty="0">
                          <a:effectLst/>
                        </a:rPr>
                        <a:t>)</a:t>
                      </a:r>
                      <a:endParaRPr lang="en-US" sz="1000" b="0" i="0" u="none" strike="noStrike" dirty="0">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a:effectLst/>
                        </a:rPr>
                        <a:t>5.7</a:t>
                      </a:r>
                      <a:endParaRPr lang="en-US" sz="1000" b="0" i="0" u="none" strike="noStrike">
                        <a:solidFill>
                          <a:srgbClr val="000000"/>
                        </a:solidFill>
                        <a:effectLst/>
                        <a:latin typeface="Aptos Narrow" panose="020F0502020204030204" pitchFamily="34" charset="0"/>
                      </a:endParaRPr>
                    </a:p>
                  </a:txBody>
                  <a:tcPr marL="9525" marR="9525" marT="9525" marB="0" anchor="b"/>
                </a:tc>
                <a:tc>
                  <a:txBody>
                    <a:bodyPr/>
                    <a:lstStyle/>
                    <a:p>
                      <a:pPr algn="r" fontAlgn="b">
                        <a:buNone/>
                      </a:pPr>
                      <a:r>
                        <a:rPr lang="en-US" sz="1000" u="none" strike="noStrike" dirty="0">
                          <a:effectLst/>
                        </a:rPr>
                        <a:t>3.1</a:t>
                      </a:r>
                      <a:endParaRPr lang="en-US" sz="1000" b="0" i="0" u="none" strike="noStrike" dirty="0">
                        <a:solidFill>
                          <a:srgbClr val="000000"/>
                        </a:solidFill>
                        <a:effectLst/>
                        <a:latin typeface="Aptos Narrow" panose="020F0502020204030204" pitchFamily="34" charset="0"/>
                      </a:endParaRPr>
                    </a:p>
                  </a:txBody>
                  <a:tcPr marL="9525" marR="9525" marT="9525" marB="0" anchor="b"/>
                </a:tc>
                <a:tc>
                  <a:txBody>
                    <a:bodyPr/>
                    <a:lstStyle/>
                    <a:p>
                      <a:pPr algn="l" fontAlgn="b">
                        <a:buNone/>
                      </a:pPr>
                      <a:endParaRPr lang="en-US" sz="1000" b="0" i="0" u="none" strike="noStrike" dirty="0">
                        <a:solidFill>
                          <a:srgbClr val="000000"/>
                        </a:solidFill>
                        <a:effectLst/>
                        <a:latin typeface="Aptos Narrow" panose="020F0502020204030204" pitchFamily="34" charset="0"/>
                      </a:endParaRPr>
                    </a:p>
                  </a:txBody>
                  <a:tcPr marL="9525" marR="9525" marT="9525" marB="0" anchor="b"/>
                </a:tc>
                <a:extLst>
                  <a:ext uri="{0D108BD9-81ED-4DB2-BD59-A6C34878D82A}">
                    <a16:rowId xmlns:a16="http://schemas.microsoft.com/office/drawing/2014/main" val="3049420880"/>
                  </a:ext>
                </a:extLst>
              </a:tr>
            </a:tbl>
          </a:graphicData>
        </a:graphic>
      </p:graphicFrame>
    </p:spTree>
    <p:extLst>
      <p:ext uri="{BB962C8B-B14F-4D97-AF65-F5344CB8AC3E}">
        <p14:creationId xmlns:p14="http://schemas.microsoft.com/office/powerpoint/2010/main" val="216037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85568-0327-7EC1-0FB2-2749FB39BA59}"/>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388DA86A-7C54-8D2A-7220-3AB79C4BE6EF}"/>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INL NGL is a gas standard production laboratory. During operations samples of different ranges of activity must be quantified during different stages of sample production.</a:t>
            </a:r>
          </a:p>
          <a:p>
            <a:endParaRPr lang="en-GB" sz="1200" dirty="0"/>
          </a:p>
          <a:p>
            <a:r>
              <a:rPr lang="en-GB" sz="1200" dirty="0"/>
              <a:t>Freshly irradiated targets arrive with activities as high as 400 </a:t>
            </a:r>
            <a:r>
              <a:rPr lang="en-GB" sz="1200" dirty="0" err="1"/>
              <a:t>kBq</a:t>
            </a:r>
            <a:r>
              <a:rPr lang="en-GB" sz="1200" dirty="0"/>
              <a:t> (~10.8 </a:t>
            </a:r>
            <a:r>
              <a:rPr lang="el-GR" sz="1200" dirty="0"/>
              <a:t>μ</a:t>
            </a:r>
            <a:r>
              <a:rPr lang="en-US" sz="1200" dirty="0"/>
              <a:t>Ci)</a:t>
            </a:r>
            <a:r>
              <a:rPr lang="en-GB" sz="1200" dirty="0"/>
              <a:t> each. From these targets, smaller aliquots (spike samples) of between 2-2,000 Bq (at a future reference time) are produced and must be quantified. These samples are then diluted in natural xenon to achieve the final requested activity concentration. These samples can be as low as 100 </a:t>
            </a:r>
            <a:r>
              <a:rPr lang="en-GB" sz="1200" dirty="0" err="1"/>
              <a:t>mBq</a:t>
            </a:r>
            <a:r>
              <a:rPr lang="en-GB" sz="1200" dirty="0"/>
              <a:t>/cm</a:t>
            </a:r>
            <a:r>
              <a:rPr lang="en-GB" sz="1200" baseline="30000" dirty="0"/>
              <a:t>3</a:t>
            </a:r>
            <a:r>
              <a:rPr lang="en-GB" sz="1200" dirty="0"/>
              <a:t>.</a:t>
            </a:r>
            <a:endParaRPr lang="en-GB" sz="1200" baseline="30000" dirty="0"/>
          </a:p>
          <a:p>
            <a:endParaRPr lang="en-GB" sz="1200" baseline="30000" dirty="0"/>
          </a:p>
          <a:p>
            <a:r>
              <a:rPr lang="en-GB" sz="1200" dirty="0"/>
              <a:t>To quantify these samples at each step of the production, geometries as far out as 24cm and as close as in the well are needed to prevent excessive detector dead-time. By calibrating from 24cm to the well, the INL NGL creates a measurement capability with a sensitivity with approximately ~650x different between the extremes. A few R&amp;D exercises have required even more sensitivity spread, so a 50cm distance was calibrated to enable ~2400x sensitivity difference. </a:t>
            </a:r>
          </a:p>
        </p:txBody>
      </p:sp>
      <p:sp>
        <p:nvSpPr>
          <p:cNvPr id="20" name="TextBox 3">
            <a:extLst>
              <a:ext uri="{FF2B5EF4-FFF2-40B4-BE49-F238E27FC236}">
                <a16:creationId xmlns:a16="http://schemas.microsoft.com/office/drawing/2014/main" id="{602FF1DD-F96F-2150-8B55-9605A16D7D7C}"/>
              </a:ext>
            </a:extLst>
          </p:cNvPr>
          <p:cNvSpPr txBox="1"/>
          <p:nvPr/>
        </p:nvSpPr>
        <p:spPr>
          <a:xfrm>
            <a:off x="4196999" y="1549110"/>
            <a:ext cx="3798000" cy="516218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quantifying samples taken from a batch of known 133m:133 ratio.</a:t>
            </a:r>
          </a:p>
          <a:p>
            <a:endParaRPr lang="en-GB" sz="1200" dirty="0"/>
          </a:p>
          <a:p>
            <a:r>
              <a:rPr lang="en-GB" sz="1200" dirty="0"/>
              <a:t>There is the question of the 2.1(±4.5)% negative bias between the data calculated from the indirect quantification detector efficiencies and the chain-step method. Looking at the propagated uncertainty this difference is negligible. But it would be good to understand what leads to this off-set in values.  </a:t>
            </a:r>
          </a:p>
          <a:p>
            <a:endParaRPr lang="en-GB" sz="1200" dirty="0"/>
          </a:p>
          <a:p>
            <a:r>
              <a:rPr lang="en-GB" sz="1200" dirty="0"/>
              <a:t>In the dataset analysed by both efficiency sets, it appears that the Det2 results deviate from the other detectors. But looking at the efficiency results, Det2 shows the least variation between the different methods. Typically, agreement between different methods provides confidence in a result. The efficiency of Det2 looks to be in good agreement between the different methods. But when it is applied to real world data, it looks like a bit of an outlier. </a:t>
            </a:r>
          </a:p>
          <a:p>
            <a:endParaRPr lang="en-GB" sz="1200" dirty="0"/>
          </a:p>
          <a:p>
            <a:r>
              <a:rPr lang="en-GB" sz="1200" u="sng" dirty="0"/>
              <a:t>Detector Geometry Suite used by INL NGL</a:t>
            </a:r>
          </a:p>
          <a:p>
            <a:r>
              <a:rPr lang="en-GB" sz="1200" dirty="0"/>
              <a:t>It has been questioned by previous researchers why is it necessary to calibrate so many geometries at the INL NGL. This question coming from a measurement laboratory makes sense in that environmental samples all have relatively low activities, and thus only the well geometry would be required. </a:t>
            </a:r>
          </a:p>
          <a:p>
            <a:endParaRPr lang="en-GB" sz="1200" dirty="0"/>
          </a:p>
        </p:txBody>
      </p:sp>
      <p:sp>
        <p:nvSpPr>
          <p:cNvPr id="7" name="TextBox 3">
            <a:extLst>
              <a:ext uri="{FF2B5EF4-FFF2-40B4-BE49-F238E27FC236}">
                <a16:creationId xmlns:a16="http://schemas.microsoft.com/office/drawing/2014/main" id="{2ACFC3A7-C1C7-1D96-9050-EBDE57F247F4}"/>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Application of Indirect </a:t>
            </a:r>
            <a:r>
              <a:rPr lang="en-US" sz="1600" b="1" dirty="0">
                <a:solidFill>
                  <a:schemeClr val="bg1"/>
                </a:solidFill>
                <a:latin typeface="Arial" panose="020B0604020202020204" pitchFamily="34" charset="0"/>
                <a:cs typeface="Arial" panose="020B0604020202020204" pitchFamily="34" charset="0"/>
              </a:rPr>
              <a:t>Q</a:t>
            </a:r>
            <a:r>
              <a:rPr lang="en-US" sz="1600" b="1" noProof="0" dirty="0" err="1">
                <a:solidFill>
                  <a:schemeClr val="bg1"/>
                </a:solidFill>
                <a:latin typeface="Arial" panose="020B0604020202020204" pitchFamily="34" charset="0"/>
                <a:cs typeface="Arial" panose="020B0604020202020204" pitchFamily="34" charset="0"/>
              </a:rPr>
              <a:t>uantification</a:t>
            </a:r>
            <a:r>
              <a:rPr lang="en-US" sz="1600" b="1" noProof="0" dirty="0">
                <a:solidFill>
                  <a:schemeClr val="bg1"/>
                </a:solidFill>
                <a:latin typeface="Arial" panose="020B0604020202020204" pitchFamily="34" charset="0"/>
                <a:cs typeface="Arial" panose="020B0604020202020204" pitchFamily="34" charset="0"/>
              </a:rPr>
              <a:t> of </a:t>
            </a:r>
            <a:r>
              <a:rPr lang="en-US" sz="1600" b="1" baseline="30000" noProof="0" dirty="0">
                <a:solidFill>
                  <a:schemeClr val="bg1"/>
                </a:solidFill>
                <a:latin typeface="Arial" panose="020B0604020202020204" pitchFamily="34" charset="0"/>
                <a:cs typeface="Arial" panose="020B0604020202020204" pitchFamily="34" charset="0"/>
              </a:rPr>
              <a:t>133m</a:t>
            </a:r>
            <a:r>
              <a:rPr lang="en-US" sz="1600" b="1" noProof="0" dirty="0">
                <a:solidFill>
                  <a:schemeClr val="bg1"/>
                </a:solidFill>
                <a:latin typeface="Arial" panose="020B0604020202020204" pitchFamily="34" charset="0"/>
                <a:cs typeface="Arial" panose="020B0604020202020204" pitchFamily="34" charset="0"/>
              </a:rPr>
              <a:t>Xe to </a:t>
            </a:r>
          </a:p>
          <a:p>
            <a:r>
              <a:rPr lang="en-US" sz="1600" b="1" dirty="0">
                <a:solidFill>
                  <a:schemeClr val="bg1"/>
                </a:solidFill>
                <a:latin typeface="Arial" panose="020B0604020202020204" pitchFamily="34" charset="0"/>
                <a:cs typeface="Arial" panose="020B0604020202020204" pitchFamily="34" charset="0"/>
              </a:rPr>
              <a:t>C</a:t>
            </a:r>
            <a:r>
              <a:rPr lang="en-US" sz="1600" b="1" noProof="0" dirty="0" err="1">
                <a:solidFill>
                  <a:schemeClr val="bg1"/>
                </a:solidFill>
                <a:latin typeface="Arial" panose="020B0604020202020204" pitchFamily="34" charset="0"/>
                <a:cs typeface="Arial" panose="020B0604020202020204" pitchFamily="34" charset="0"/>
              </a:rPr>
              <a:t>alibration</a:t>
            </a:r>
            <a:r>
              <a:rPr lang="en-US" sz="1600" b="1" noProof="0" dirty="0">
                <a:solidFill>
                  <a:schemeClr val="bg1"/>
                </a:solidFill>
                <a:latin typeface="Arial" panose="020B0604020202020204" pitchFamily="34" charset="0"/>
                <a:cs typeface="Arial" panose="020B0604020202020204" pitchFamily="34" charset="0"/>
              </a:rPr>
              <a:t> of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Detector</a:t>
            </a:r>
          </a:p>
        </p:txBody>
      </p:sp>
      <p:sp>
        <p:nvSpPr>
          <p:cNvPr id="8" name="TextBox 3">
            <a:extLst>
              <a:ext uri="{FF2B5EF4-FFF2-40B4-BE49-F238E27FC236}">
                <a16:creationId xmlns:a16="http://schemas.microsoft.com/office/drawing/2014/main" id="{A16FE0F4-45B6-EA4E-ABA1-84286CE7DD1D}"/>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u="sng" dirty="0"/>
              <a:t>Well Calibration Results</a:t>
            </a:r>
            <a:endParaRPr lang="en-GB" sz="1200" dirty="0"/>
          </a:p>
          <a:p>
            <a:r>
              <a:rPr lang="en-GB" sz="1200" dirty="0"/>
              <a:t>Calibration of the well geometry is a challenge due to the high geometric efficiency, and the resulting problems with high dead-times and summing. It follows that a method that doesn’t involve multi-energy gamma standards is preferable. Although, the efficiency results obtained in this work for 233 keV (</a:t>
            </a:r>
            <a:r>
              <a:rPr lang="en-GB" sz="1200" baseline="30000" dirty="0"/>
              <a:t>133m</a:t>
            </a:r>
            <a:r>
              <a:rPr lang="en-GB" sz="1200" dirty="0"/>
              <a:t>Xe) do not appear to suffer from these issues. For other energies, the multi-energy gamma calibration may not be as reliable.</a:t>
            </a:r>
          </a:p>
          <a:p>
            <a:endParaRPr lang="en-GB" sz="1200" dirty="0"/>
          </a:p>
          <a:p>
            <a:r>
              <a:rPr lang="en-GB" sz="1200" dirty="0"/>
              <a:t>The chain-step method and the indirect calibration method require approximately the same amount of preparation and detector utilisation time. For the impatient researcher or those who do not need to calibrate the full suite of distances preferred by INL NGL (Well, 0cm, 4cm, 12cm, 24cm) the indirect quantification calibration method can be used to skip having to calibrate all the intermediate distances between the far geometry and the well. If this is the approach desired, then the indirect method will provide a time savings (in detector utilisation time) to achieve calibration of the Well geometry. </a:t>
            </a:r>
          </a:p>
          <a:p>
            <a:endParaRPr lang="en-GB" sz="1200" dirty="0"/>
          </a:p>
          <a:p>
            <a:r>
              <a:rPr lang="en-GB" sz="1200" dirty="0"/>
              <a:t>Although the indirect quantification method doesn’t provide a time or effort savings over the chain-step method in calibration, it does achieve a detector utilization time savings of a factor of 50 when </a:t>
            </a:r>
          </a:p>
        </p:txBody>
      </p:sp>
      <p:sp>
        <p:nvSpPr>
          <p:cNvPr id="15" name="TextBox 3">
            <a:extLst>
              <a:ext uri="{FF2B5EF4-FFF2-40B4-BE49-F238E27FC236}">
                <a16:creationId xmlns:a16="http://schemas.microsoft.com/office/drawing/2014/main" id="{283DA449-0511-0C75-7331-91AB6936A774}"/>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Troy Robinson, PhD</a:t>
            </a:r>
          </a:p>
        </p:txBody>
      </p:sp>
      <p:sp>
        <p:nvSpPr>
          <p:cNvPr id="19" name="Rechteck 18">
            <a:extLst>
              <a:ext uri="{FF2B5EF4-FFF2-40B4-BE49-F238E27FC236}">
                <a16:creationId xmlns:a16="http://schemas.microsoft.com/office/drawing/2014/main" id="{DB798D2A-FBA3-2BAF-E3B7-707867E9A67D}"/>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69B2E8EF-C4DE-B89F-085A-AA2F6D2DB652}"/>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Discussion</a:t>
            </a:r>
          </a:p>
        </p:txBody>
      </p:sp>
      <p:sp>
        <p:nvSpPr>
          <p:cNvPr id="26" name="TextBox 3">
            <a:extLst>
              <a:ext uri="{FF2B5EF4-FFF2-40B4-BE49-F238E27FC236}">
                <a16:creationId xmlns:a16="http://schemas.microsoft.com/office/drawing/2014/main" id="{407339F7-9FEF-A46F-D27B-B59A36E25521}"/>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27" name="TextBox 3">
            <a:extLst>
              <a:ext uri="{FF2B5EF4-FFF2-40B4-BE49-F238E27FC236}">
                <a16:creationId xmlns:a16="http://schemas.microsoft.com/office/drawing/2014/main" id="{E0EFBDD2-6A3C-4561-CFBA-DCBEE90C02EA}"/>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pic>
        <p:nvPicPr>
          <p:cNvPr id="3" name="Picture 2" descr="A close-up of a black background&#10;&#10;AI-generated content may be incorrect.">
            <a:extLst>
              <a:ext uri="{FF2B5EF4-FFF2-40B4-BE49-F238E27FC236}">
                <a16:creationId xmlns:a16="http://schemas.microsoft.com/office/drawing/2014/main" id="{73E84EDB-4A76-A16C-C1E5-ABBE21627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284909"/>
            <a:ext cx="2194560" cy="426389"/>
          </a:xfrm>
          <a:prstGeom prst="rect">
            <a:avLst/>
          </a:prstGeom>
        </p:spPr>
      </p:pic>
      <p:sp>
        <p:nvSpPr>
          <p:cNvPr id="82" name="Title 1">
            <a:extLst>
              <a:ext uri="{FF2B5EF4-FFF2-40B4-BE49-F238E27FC236}">
                <a16:creationId xmlns:a16="http://schemas.microsoft.com/office/drawing/2014/main" id="{6E1E5E91-A0DA-D5B7-98D6-EE96979DF34A}"/>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78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10CD5-7B7B-F5C9-95DB-65D0AF05E870}"/>
            </a:ext>
          </a:extLst>
        </p:cNvPr>
        <p:cNvGrpSpPr/>
        <p:nvPr/>
      </p:nvGrpSpPr>
      <p:grpSpPr>
        <a:xfrm>
          <a:off x="0" y="0"/>
          <a:ext cx="0" cy="0"/>
          <a:chOff x="0" y="0"/>
          <a:chExt cx="0" cy="0"/>
        </a:xfrm>
      </p:grpSpPr>
      <p:sp>
        <p:nvSpPr>
          <p:cNvPr id="21" name="TextBox 3">
            <a:extLst>
              <a:ext uri="{FF2B5EF4-FFF2-40B4-BE49-F238E27FC236}">
                <a16:creationId xmlns:a16="http://schemas.microsoft.com/office/drawing/2014/main" id="{178F3F7D-0C95-32CD-BA59-90E11A97F8F2}"/>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 </a:t>
            </a:r>
          </a:p>
        </p:txBody>
      </p:sp>
      <p:sp>
        <p:nvSpPr>
          <p:cNvPr id="20" name="TextBox 3">
            <a:extLst>
              <a:ext uri="{FF2B5EF4-FFF2-40B4-BE49-F238E27FC236}">
                <a16:creationId xmlns:a16="http://schemas.microsoft.com/office/drawing/2014/main" id="{0AA59EF4-5961-8331-F254-8A9BC06C4C14}"/>
              </a:ext>
            </a:extLst>
          </p:cNvPr>
          <p:cNvSpPr txBox="1"/>
          <p:nvPr/>
        </p:nvSpPr>
        <p:spPr>
          <a:xfrm>
            <a:off x="4196999" y="1549110"/>
            <a:ext cx="3798000" cy="5162188"/>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dirty="0"/>
          </a:p>
        </p:txBody>
      </p:sp>
      <p:sp>
        <p:nvSpPr>
          <p:cNvPr id="7" name="TextBox 3">
            <a:extLst>
              <a:ext uri="{FF2B5EF4-FFF2-40B4-BE49-F238E27FC236}">
                <a16:creationId xmlns:a16="http://schemas.microsoft.com/office/drawing/2014/main" id="{E265E2CC-50BA-8881-D428-51B95FABD48F}"/>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Application of Indirect </a:t>
            </a:r>
            <a:r>
              <a:rPr lang="en-US" sz="1600" b="1" dirty="0">
                <a:solidFill>
                  <a:schemeClr val="bg1"/>
                </a:solidFill>
                <a:latin typeface="Arial" panose="020B0604020202020204" pitchFamily="34" charset="0"/>
                <a:cs typeface="Arial" panose="020B0604020202020204" pitchFamily="34" charset="0"/>
              </a:rPr>
              <a:t>Q</a:t>
            </a:r>
            <a:r>
              <a:rPr lang="en-US" sz="1600" b="1" noProof="0" dirty="0" err="1">
                <a:solidFill>
                  <a:schemeClr val="bg1"/>
                </a:solidFill>
                <a:latin typeface="Arial" panose="020B0604020202020204" pitchFamily="34" charset="0"/>
                <a:cs typeface="Arial" panose="020B0604020202020204" pitchFamily="34" charset="0"/>
              </a:rPr>
              <a:t>uantification</a:t>
            </a:r>
            <a:r>
              <a:rPr lang="en-US" sz="1600" b="1" noProof="0" dirty="0">
                <a:solidFill>
                  <a:schemeClr val="bg1"/>
                </a:solidFill>
                <a:latin typeface="Arial" panose="020B0604020202020204" pitchFamily="34" charset="0"/>
                <a:cs typeface="Arial" panose="020B0604020202020204" pitchFamily="34" charset="0"/>
              </a:rPr>
              <a:t> of </a:t>
            </a:r>
            <a:r>
              <a:rPr lang="en-US" sz="1600" b="1" baseline="30000" noProof="0" dirty="0">
                <a:solidFill>
                  <a:schemeClr val="bg1"/>
                </a:solidFill>
                <a:latin typeface="Arial" panose="020B0604020202020204" pitchFamily="34" charset="0"/>
                <a:cs typeface="Arial" panose="020B0604020202020204" pitchFamily="34" charset="0"/>
              </a:rPr>
              <a:t>133m</a:t>
            </a:r>
            <a:r>
              <a:rPr lang="en-US" sz="1600" b="1" noProof="0" dirty="0">
                <a:solidFill>
                  <a:schemeClr val="bg1"/>
                </a:solidFill>
                <a:latin typeface="Arial" panose="020B0604020202020204" pitchFamily="34" charset="0"/>
                <a:cs typeface="Arial" panose="020B0604020202020204" pitchFamily="34" charset="0"/>
              </a:rPr>
              <a:t>Xe to </a:t>
            </a:r>
          </a:p>
          <a:p>
            <a:r>
              <a:rPr lang="en-US" sz="1600" b="1" dirty="0">
                <a:solidFill>
                  <a:schemeClr val="bg1"/>
                </a:solidFill>
                <a:latin typeface="Arial" panose="020B0604020202020204" pitchFamily="34" charset="0"/>
                <a:cs typeface="Arial" panose="020B0604020202020204" pitchFamily="34" charset="0"/>
              </a:rPr>
              <a:t>C</a:t>
            </a:r>
            <a:r>
              <a:rPr lang="en-US" sz="1600" b="1" noProof="0" dirty="0" err="1">
                <a:solidFill>
                  <a:schemeClr val="bg1"/>
                </a:solidFill>
                <a:latin typeface="Arial" panose="020B0604020202020204" pitchFamily="34" charset="0"/>
                <a:cs typeface="Arial" panose="020B0604020202020204" pitchFamily="34" charset="0"/>
              </a:rPr>
              <a:t>alibration</a:t>
            </a:r>
            <a:r>
              <a:rPr lang="en-US" sz="1600" b="1" noProof="0" dirty="0">
                <a:solidFill>
                  <a:schemeClr val="bg1"/>
                </a:solidFill>
                <a:latin typeface="Arial" panose="020B0604020202020204" pitchFamily="34" charset="0"/>
                <a:cs typeface="Arial" panose="020B0604020202020204" pitchFamily="34" charset="0"/>
              </a:rPr>
              <a:t> of </a:t>
            </a:r>
            <a:r>
              <a:rPr lang="en-US" sz="1600" b="1" noProof="0" dirty="0" err="1">
                <a:solidFill>
                  <a:schemeClr val="bg1"/>
                </a:solidFill>
                <a:latin typeface="Arial" panose="020B0604020202020204" pitchFamily="34" charset="0"/>
                <a:cs typeface="Arial" panose="020B0604020202020204" pitchFamily="34" charset="0"/>
              </a:rPr>
              <a:t>HPGe</a:t>
            </a:r>
            <a:r>
              <a:rPr lang="en-US" sz="1600" b="1" noProof="0" dirty="0">
                <a:solidFill>
                  <a:schemeClr val="bg1"/>
                </a:solidFill>
                <a:latin typeface="Arial" panose="020B0604020202020204" pitchFamily="34" charset="0"/>
                <a:cs typeface="Arial" panose="020B0604020202020204" pitchFamily="34" charset="0"/>
              </a:rPr>
              <a:t> Detector</a:t>
            </a:r>
          </a:p>
        </p:txBody>
      </p:sp>
      <p:sp>
        <p:nvSpPr>
          <p:cNvPr id="8" name="TextBox 3">
            <a:extLst>
              <a:ext uri="{FF2B5EF4-FFF2-40B4-BE49-F238E27FC236}">
                <a16:creationId xmlns:a16="http://schemas.microsoft.com/office/drawing/2014/main" id="{7FB2AE6D-4E7E-A92C-A245-E9233FF87ACE}"/>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indirect quantification method for </a:t>
            </a:r>
            <a:r>
              <a:rPr lang="en-GB" sz="1200" baseline="30000" dirty="0"/>
              <a:t>133m</a:t>
            </a:r>
            <a:r>
              <a:rPr lang="en-GB" sz="1200" dirty="0"/>
              <a:t>Xe was applied to detector calibration. This method yielded results comparable to the chain-step method and the Multi-energy gamma calibration method for the 233keV (</a:t>
            </a:r>
            <a:r>
              <a:rPr lang="en-GB" sz="1200" baseline="30000" dirty="0"/>
              <a:t>133m</a:t>
            </a:r>
            <a:r>
              <a:rPr lang="en-GB" sz="1200" dirty="0"/>
              <a:t>Xe) gamma energy. </a:t>
            </a:r>
          </a:p>
          <a:p>
            <a:endParaRPr lang="en-GB" sz="1200" dirty="0"/>
          </a:p>
          <a:p>
            <a:r>
              <a:rPr lang="en-GB" sz="1200" dirty="0"/>
              <a:t>Uncertainty was slightly higher from the indirect quantification method than the other two calibration methods.</a:t>
            </a:r>
          </a:p>
          <a:p>
            <a:endParaRPr lang="en-GB" sz="1200" dirty="0"/>
          </a:p>
          <a:p>
            <a:r>
              <a:rPr lang="en-GB" sz="1200" dirty="0"/>
              <a:t>There was no significant savings in laboratory preparations, detector utilisation time, or data analysis requirements between the chain-step method and the indirect quantification method. The Multi-energy gamma calibration method was not included in this analysis because the preparation of these samples is performed by an outside laboratory. </a:t>
            </a:r>
          </a:p>
          <a:p>
            <a:endParaRPr lang="en-GB" sz="1200" dirty="0"/>
          </a:p>
          <a:p>
            <a:r>
              <a:rPr lang="en-GB" sz="1200" dirty="0"/>
              <a:t>Utilizing the indirect quantification calibration efficiencies shows a negligible negative bias in the final calculated results when compared with the chain-step method calculated results. The observed bias in the 4 detector assay average was -2.1(±4.5)%.</a:t>
            </a:r>
          </a:p>
        </p:txBody>
      </p:sp>
      <p:sp>
        <p:nvSpPr>
          <p:cNvPr id="15" name="TextBox 3">
            <a:extLst>
              <a:ext uri="{FF2B5EF4-FFF2-40B4-BE49-F238E27FC236}">
                <a16:creationId xmlns:a16="http://schemas.microsoft.com/office/drawing/2014/main" id="{8E777E7A-4093-8DBE-86D5-A0E96815C6C8}"/>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Troy Robinson, PhD</a:t>
            </a:r>
          </a:p>
        </p:txBody>
      </p:sp>
      <p:sp>
        <p:nvSpPr>
          <p:cNvPr id="19" name="Rechteck 18">
            <a:extLst>
              <a:ext uri="{FF2B5EF4-FFF2-40B4-BE49-F238E27FC236}">
                <a16:creationId xmlns:a16="http://schemas.microsoft.com/office/drawing/2014/main" id="{9688F4CE-C7BC-0B20-AAE6-9E54E9339C27}"/>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2392E9EB-50F2-12EC-39C3-9870C4762B90}"/>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Conclusions</a:t>
            </a:r>
          </a:p>
        </p:txBody>
      </p:sp>
      <p:sp>
        <p:nvSpPr>
          <p:cNvPr id="26" name="TextBox 3">
            <a:extLst>
              <a:ext uri="{FF2B5EF4-FFF2-40B4-BE49-F238E27FC236}">
                <a16:creationId xmlns:a16="http://schemas.microsoft.com/office/drawing/2014/main" id="{1065BE9B-8FE6-C580-A5C6-E67D5BEA33F0}"/>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sp>
        <p:nvSpPr>
          <p:cNvPr id="27" name="TextBox 3">
            <a:extLst>
              <a:ext uri="{FF2B5EF4-FFF2-40B4-BE49-F238E27FC236}">
                <a16:creationId xmlns:a16="http://schemas.microsoft.com/office/drawing/2014/main" id="{E00CAB69-9E43-3AD2-CBD2-88E1D3F66EF3}"/>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endParaRPr lang="en-GB" dirty="0"/>
          </a:p>
        </p:txBody>
      </p:sp>
      <p:pic>
        <p:nvPicPr>
          <p:cNvPr id="3" name="Picture 2" descr="A close-up of a black background&#10;&#10;AI-generated content may be incorrect.">
            <a:extLst>
              <a:ext uri="{FF2B5EF4-FFF2-40B4-BE49-F238E27FC236}">
                <a16:creationId xmlns:a16="http://schemas.microsoft.com/office/drawing/2014/main" id="{CA317E46-1B40-66B9-1914-12424C556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6284909"/>
            <a:ext cx="2194560" cy="426389"/>
          </a:xfrm>
          <a:prstGeom prst="rect">
            <a:avLst/>
          </a:prstGeom>
        </p:spPr>
      </p:pic>
      <p:sp>
        <p:nvSpPr>
          <p:cNvPr id="82" name="Title 1">
            <a:extLst>
              <a:ext uri="{FF2B5EF4-FFF2-40B4-BE49-F238E27FC236}">
                <a16:creationId xmlns:a16="http://schemas.microsoft.com/office/drawing/2014/main" id="{38917EF9-0B78-F3A3-3563-55A446D2907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P3.2-223</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2557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766</TotalTime>
  <Words>2939</Words>
  <Application>Microsoft Office PowerPoint</Application>
  <PresentationFormat>Widescreen</PresentationFormat>
  <Paragraphs>290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Aptos Narrow</vt:lpstr>
      <vt:lpstr>Arial</vt:lpstr>
      <vt:lpstr>Arial Narrow</vt:lpstr>
      <vt:lpstr>Cambria Math</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Troy A. Robinson</dc:creator>
  <cp:lastModifiedBy>Troy A. Robinson</cp:lastModifiedBy>
  <cp:revision>12</cp:revision>
  <dcterms:created xsi:type="dcterms:W3CDTF">2025-07-12T15:09:10Z</dcterms:created>
  <dcterms:modified xsi:type="dcterms:W3CDTF">2025-09-04T21:00:30Z</dcterms:modified>
</cp:coreProperties>
</file>