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6AEE4-0312-3F06-9DFF-FF9938D65A57}" name="Omara, Ryan P" initials="RPO" userId="Omara, Ryan P"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7" d="100"/>
          <a:sy n="87" d="100"/>
        </p:scale>
        <p:origin x="40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30.08.2025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30.08.2025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200" b="1" dirty="0">
                <a:effectLst/>
                <a:latin typeface="Arial" panose="020B0604020202020204" pitchFamily="34" charset="0"/>
                <a:ea typeface="Aptos" panose="020B0004020202020204" pitchFamily="34" charset="0"/>
                <a:cs typeface="Arial" panose="020B0604020202020204" pitchFamily="34" charset="0"/>
              </a:rPr>
              <a:t>Initial Operational and Processing Experience for Data from the First Commercial Unit of the Xenon International</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lnSpcReduction="10000"/>
          </a:bodyPr>
          <a:lstStyle/>
          <a:p>
            <a:r>
              <a:rPr lang="en-GB" dirty="0">
                <a:solidFill>
                  <a:srgbClr val="1A3A64"/>
                </a:solidFill>
                <a:latin typeface="Arial" panose="020B0604020202020204" pitchFamily="34" charset="0"/>
                <a:cs typeface="Arial" panose="020B0604020202020204" pitchFamily="34" charset="0"/>
              </a:rPr>
              <a:t>Ryan O'Mara</a:t>
            </a:r>
            <a:r>
              <a:rPr lang="en-GB" baseline="30000" dirty="0">
                <a:solidFill>
                  <a:srgbClr val="1A3A64"/>
                </a:solidFill>
                <a:latin typeface="Arial" panose="020B0604020202020204" pitchFamily="34" charset="0"/>
                <a:cs typeface="Arial" panose="020B0604020202020204" pitchFamily="34" charset="0"/>
              </a:rPr>
              <a:t>1</a:t>
            </a:r>
            <a:r>
              <a:rPr lang="en-GB" dirty="0">
                <a:solidFill>
                  <a:srgbClr val="1A3A64"/>
                </a:solidFill>
                <a:latin typeface="Arial" panose="020B0604020202020204" pitchFamily="34" charset="0"/>
                <a:cs typeface="Arial" panose="020B0604020202020204" pitchFamily="34" charset="0"/>
              </a:rPr>
              <a:t>, </a:t>
            </a:r>
            <a:r>
              <a:rPr lang="en-GB" baseline="30000" dirty="0">
                <a:solidFill>
                  <a:srgbClr val="1A3A64"/>
                </a:solidFill>
                <a:latin typeface="Arial" panose="020B0604020202020204" pitchFamily="34" charset="0"/>
                <a:cs typeface="Arial" panose="020B0604020202020204" pitchFamily="34" charset="0"/>
              </a:rPr>
              <a:t> </a:t>
            </a:r>
            <a:r>
              <a:rPr lang="en-GB" noProof="0" dirty="0">
                <a:solidFill>
                  <a:srgbClr val="1A3A64"/>
                </a:solidFill>
                <a:latin typeface="Arial" panose="020B0604020202020204" pitchFamily="34" charset="0"/>
                <a:cs typeface="Arial" panose="020B0604020202020204" pitchFamily="34" charset="0"/>
              </a:rPr>
              <a:t>Ashley Davies</a:t>
            </a:r>
            <a:r>
              <a:rPr lang="en-GB" baseline="3000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Herbert </a:t>
            </a:r>
            <a:r>
              <a:rPr lang="en-GB" noProof="0" dirty="0" err="1">
                <a:solidFill>
                  <a:srgbClr val="1A3A64"/>
                </a:solidFill>
                <a:latin typeface="Arial" panose="020B0604020202020204" pitchFamily="34" charset="0"/>
                <a:cs typeface="Arial" panose="020B0604020202020204" pitchFamily="34" charset="0"/>
              </a:rPr>
              <a:t>Gohla</a:t>
            </a:r>
            <a:r>
              <a:rPr lang="en-GB" baseline="3000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Jason Hutchinson</a:t>
            </a:r>
            <a:r>
              <a:rPr lang="en-GB" baseline="3000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Rodrigo Villarreal</a:t>
            </a:r>
            <a:r>
              <a:rPr lang="en-GB" baseline="3000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Matthew Wright</a:t>
            </a:r>
            <a:r>
              <a:rPr lang="en-GB" baseline="30000" dirty="0">
                <a:solidFill>
                  <a:srgbClr val="1A3A64"/>
                </a:solidFill>
                <a:latin typeface="Arial" panose="020B0604020202020204" pitchFamily="34" charset="0"/>
                <a:cs typeface="Arial" panose="020B0604020202020204" pitchFamily="34" charset="0"/>
              </a:rPr>
              <a:t>1</a:t>
            </a:r>
            <a:r>
              <a:rPr lang="en-GB" baseline="30000" noProof="0" dirty="0">
                <a:solidFill>
                  <a:srgbClr val="1A3A64"/>
                </a:solidFill>
                <a:latin typeface="Arial" panose="020B0604020202020204" pitchFamily="34" charset="0"/>
                <a:cs typeface="Arial" panose="020B0604020202020204" pitchFamily="34" charset="0"/>
              </a:rPr>
              <a:t> </a:t>
            </a:r>
            <a:r>
              <a:rPr lang="en-GB" dirty="0">
                <a:solidFill>
                  <a:srgbClr val="1A3A64"/>
                </a:solidFill>
                <a:latin typeface="Arial" panose="020B0604020202020204" pitchFamily="34" charset="0"/>
                <a:cs typeface="Arial" panose="020B0604020202020204" pitchFamily="34" charset="0"/>
              </a:rPr>
              <a:t>,</a:t>
            </a:r>
            <a:r>
              <a:rPr lang="en-GB" dirty="0" err="1">
                <a:solidFill>
                  <a:schemeClr val="accent1">
                    <a:lumMod val="75000"/>
                  </a:schemeClr>
                </a:solidFill>
                <a:latin typeface="Arial" panose="020B0604020202020204" pitchFamily="34" charset="0"/>
                <a:cs typeface="Arial" panose="020B0604020202020204" pitchFamily="34" charset="0"/>
              </a:rPr>
              <a:t>Seokryung</a:t>
            </a:r>
            <a:r>
              <a:rPr lang="en-GB" dirty="0">
                <a:solidFill>
                  <a:schemeClr val="accent1">
                    <a:lumMod val="75000"/>
                  </a:schemeClr>
                </a:solidFill>
                <a:latin typeface="Arial" panose="020B0604020202020204" pitchFamily="34" charset="0"/>
                <a:cs typeface="Arial" panose="020B0604020202020204" pitchFamily="34" charset="0"/>
              </a:rPr>
              <a:t> Yoon</a:t>
            </a:r>
            <a:r>
              <a:rPr lang="en-GB" baseline="30000" dirty="0">
                <a:solidFill>
                  <a:schemeClr val="accent1">
                    <a:lumMod val="75000"/>
                  </a:schemeClr>
                </a:solidFill>
                <a:latin typeface="Arial" panose="020B0604020202020204" pitchFamily="34" charset="0"/>
                <a:cs typeface="Arial" panose="020B0604020202020204" pitchFamily="34" charset="0"/>
              </a:rPr>
              <a:t>2</a:t>
            </a:r>
            <a:endParaRPr lang="en-GB" noProof="0" dirty="0">
              <a:solidFill>
                <a:schemeClr val="accent1">
                  <a:lumMod val="75000"/>
                </a:schemeClr>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baseline="30000" dirty="0"/>
              <a:t>1</a:t>
            </a:r>
            <a:r>
              <a:rPr lang="en-GB" sz="1400" dirty="0"/>
              <a:t>General Dynamics Mission Systems (GDMS)</a:t>
            </a:r>
            <a:endParaRPr lang="en-GB" sz="1400" noProof="0" dirty="0"/>
          </a:p>
          <a:p>
            <a:r>
              <a:rPr lang="en-GB" sz="1400" baseline="30000" dirty="0"/>
              <a:t>2</a:t>
            </a:r>
            <a:r>
              <a:rPr lang="en-GB" sz="1400" noProof="0" dirty="0"/>
              <a:t>CTBTO Preparatory Commission (CTBTO </a:t>
            </a:r>
            <a:r>
              <a:rPr lang="en-GB" sz="1400" noProof="0" dirty="0" err="1"/>
              <a:t>PrepCom</a:t>
            </a:r>
            <a:r>
              <a:rPr lang="en-GB" sz="1400" noProof="0" dirty="0"/>
              <a:t>)</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fontScale="92500" lnSpcReduction="20000"/>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900" dirty="0">
                <a:solidFill>
                  <a:schemeClr val="bg2">
                    <a:lumMod val="75000"/>
                  </a:schemeClr>
                </a:solidFill>
              </a:rPr>
              <a:t>The views expressed on this poster (presentation) are those of the author and do not necessarily reflect the view of the CTBTO or the USG. Cleared for release.  </a:t>
            </a:r>
            <a:endParaRPr lang="en-GB" sz="900" dirty="0">
              <a:solidFill>
                <a:schemeClr val="bg2">
                  <a:lumMod val="75000"/>
                </a:schemeClr>
              </a:solidFill>
            </a:endParaRPr>
          </a:p>
          <a:p>
            <a:endParaRPr lang="en-GB" sz="800" noProof="0" dirty="0">
              <a:solidFill>
                <a:schemeClr val="bg2">
                  <a:lumMod val="75000"/>
                </a:schemeClr>
              </a:solidFill>
            </a:endParaRPr>
          </a:p>
          <a:p>
            <a:r>
              <a:rPr lang="en-GB" sz="800" noProof="0" dirty="0">
                <a:solidFill>
                  <a:schemeClr val="bg1">
                    <a:lumMod val="65000"/>
                  </a:schemeClr>
                </a:solidFill>
              </a:rPr>
              <a:t> .</a:t>
            </a: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first commercially available unit of the Xenon International system was installed at the General Dynamics Mission Systems’ Engineering Test Bed (Chantilly, Virginia, USA) in May of 2024. In preparation for deployment into the IMS, General Dynamics and the CTBTO Preparatory Commission performed operations, verification and validation exercises similar to those for certified systems. Overall, the integration exercises have been successful and educational.</a:t>
            </a:r>
            <a:endParaRPr lang="en-GB" dirty="0"/>
          </a:p>
        </p:txBody>
      </p:sp>
      <p:pic>
        <p:nvPicPr>
          <p:cNvPr id="15" name="Grafik 14" descr="Ein Bild, das Schwarz, Dunkelheit enthält.&#10;&#10;KI-generierte Inhalte können fehlerhaft sein.">
            <a:extLst>
              <a:ext uri="{FF2B5EF4-FFF2-40B4-BE49-F238E27FC236}">
                <a16:creationId xmlns:a16="http://schemas.microsoft.com/office/drawing/2014/main" id="{8C559D65-2EA6-02F7-264F-8AC2B9FEA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224" y="3067506"/>
            <a:ext cx="2255133" cy="361494"/>
          </a:xfrm>
          <a:prstGeom prst="rect">
            <a:avLst/>
          </a:prstGeom>
        </p:spPr>
      </p:pic>
      <p:sp>
        <p:nvSpPr>
          <p:cNvPr id="3" name="Title 1">
            <a:extLst>
              <a:ext uri="{FF2B5EF4-FFF2-40B4-BE49-F238E27FC236}">
                <a16:creationId xmlns:a16="http://schemas.microsoft.com/office/drawing/2014/main" id="{DF2BA0C0-017F-22AE-62EF-C6191681B23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T3.2-668</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GDMS integrated the standard IMS2.0 </a:t>
            </a:r>
            <a:r>
              <a:rPr lang="en-GB" sz="1200" dirty="0"/>
              <a:t>data into their in-house SOH monitoring tool, Cerebro. However, the XI also produces much higher resolution SOH data from an expanded set of sensors. The high-resolution data is generally accessed through the XI’s web-based GUI.</a:t>
            </a:r>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r>
              <a:rPr lang="en-GB" sz="1200" dirty="0"/>
              <a:t>GDMS is actively incorporating the high-resolution data into Cerebro. This will allow for visualizing more than 12 hours of the high-resolution data at a time.</a:t>
            </a:r>
          </a:p>
          <a:p>
            <a:endParaRPr lang="en-GB" sz="1200" noProof="0" dirty="0"/>
          </a:p>
          <a:p>
            <a:pPr algn="l"/>
            <a:r>
              <a:rPr lang="en-GB" sz="1200" dirty="0"/>
              <a:t>The PTS has begun incorporating SOH monitoring into the IDC/OPS tools, drawing on insights gained from the training provided at GDMS.</a:t>
            </a:r>
          </a:p>
          <a:p>
            <a:endParaRPr lang="en-GB" sz="1200" noProof="0" dirty="0"/>
          </a:p>
          <a:p>
            <a:endParaRPr lang="en-GB" sz="1200" dirty="0"/>
          </a:p>
          <a:p>
            <a:pPr algn="ctr"/>
            <a:endParaRPr lang="en-GB" sz="1200" noProof="0" dirty="0">
              <a:highlight>
                <a:srgbClr val="FFFF00"/>
              </a:highlight>
            </a:endParaRPr>
          </a:p>
          <a:p>
            <a:endParaRPr lang="en-GB" sz="1200" dirty="0"/>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GDMS, in coordination with TBE, hosted members of the CTBTO Preparatory Commission (CTBTO </a:t>
            </a:r>
            <a:r>
              <a:rPr lang="en-GB" sz="1200" noProof="0" dirty="0" err="1"/>
              <a:t>PrepCom</a:t>
            </a:r>
            <a:r>
              <a:rPr lang="en-GB" sz="1200" noProof="0" dirty="0"/>
              <a:t>) for training on the theory of operations, general operations and troubleshooting of the Xenon International.</a:t>
            </a:r>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endParaRPr lang="en-GB" sz="1200" noProof="0" dirty="0"/>
          </a:p>
          <a:p>
            <a:endParaRPr lang="en-GB" sz="1200" dirty="0"/>
          </a:p>
          <a:p>
            <a:r>
              <a:rPr lang="en-GB" sz="1200" dirty="0"/>
              <a:t>In addition to the introductory training, GDMS worked with </a:t>
            </a:r>
            <a:r>
              <a:rPr lang="en-GB" sz="1200" noProof="0" dirty="0"/>
              <a:t>the CTBTO </a:t>
            </a:r>
            <a:r>
              <a:rPr lang="en-GB" sz="1200" noProof="0" dirty="0" err="1"/>
              <a:t>PrepCom</a:t>
            </a:r>
            <a:r>
              <a:rPr lang="en-GB" sz="1200" noProof="0" dirty="0"/>
              <a:t> to install a GCI link at the Chantilly Test Bed. The GCI link provided</a:t>
            </a:r>
            <a:r>
              <a:rPr lang="en-GB" sz="1200" dirty="0"/>
              <a:t> analysts in Vienna access to the XI’s web-based graphical user interface to observe the high-resolution State of Health data.</a:t>
            </a:r>
            <a:endParaRPr lang="en-GB" sz="1200" noProof="0" dirty="0"/>
          </a:p>
          <a:p>
            <a:endParaRPr lang="en-GB" sz="1200" dirty="0"/>
          </a:p>
          <a:p>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Initial Operational and Processing Experience for Data from the First Commercial Unit of the Xenon International</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256077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noProof="0" dirty="0"/>
              <a:t>The Xenon International (XI) is the newest noble gas monitoring system to be accepted into use in the International Monitoring System (IMS).  The XI is a fully automated system which should require little to no daily intervention. Samples are collected for 6 hours and counted for 12 hours. The system is equipped with 4 detectors allowing for 4 samples per day, under normal operating conditions.</a:t>
            </a:r>
          </a:p>
          <a:p>
            <a:endParaRPr lang="en-US" sz="1200" noProof="0" dirty="0"/>
          </a:p>
          <a:p>
            <a:r>
              <a:rPr lang="en-US" sz="1200" noProof="0" dirty="0"/>
              <a:t>GDMS purchased the first XI in January 2023 and received the system in May 2024. Teledyne Brown Engineering (TBE) performed the installation and on-site training at GDMS’s facility. This poster reviews GDMS’s experience with the installation, training and operating of the system.</a:t>
            </a:r>
          </a:p>
          <a:p>
            <a:endParaRPr lang="en-US" sz="1200" dirty="0"/>
          </a:p>
          <a:p>
            <a:endParaRPr lang="en-US"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R O'Mara , </a:t>
            </a:r>
            <a:r>
              <a:rPr lang="en-GB" sz="1200" noProof="0" dirty="0">
                <a:solidFill>
                  <a:srgbClr val="1A3A64"/>
                </a:solidFill>
                <a:latin typeface="Arial" panose="020B0604020202020204" pitchFamily="34" charset="0"/>
                <a:cs typeface="Arial" panose="020B0604020202020204" pitchFamily="34" charset="0"/>
              </a:rPr>
              <a:t>A. Davies, H. </a:t>
            </a:r>
            <a:r>
              <a:rPr lang="en-GB" sz="1200" noProof="0" dirty="0" err="1">
                <a:solidFill>
                  <a:srgbClr val="1A3A64"/>
                </a:solidFill>
                <a:latin typeface="Arial" panose="020B0604020202020204" pitchFamily="34" charset="0"/>
                <a:cs typeface="Arial" panose="020B0604020202020204" pitchFamily="34" charset="0"/>
              </a:rPr>
              <a:t>Gohla</a:t>
            </a:r>
            <a:r>
              <a:rPr lang="en-GB" sz="1200" noProof="0" dirty="0">
                <a:solidFill>
                  <a:srgbClr val="1A3A64"/>
                </a:solidFill>
                <a:latin typeface="Arial" panose="020B0604020202020204" pitchFamily="34" charset="0"/>
                <a:cs typeface="Arial" panose="020B0604020202020204" pitchFamily="34" charset="0"/>
              </a:rPr>
              <a:t>, J. Hutchinson, R. Villarreal, M. Wright, S </a:t>
            </a:r>
            <a:r>
              <a:rPr lang="en-GB" sz="1200" dirty="0">
                <a:solidFill>
                  <a:srgbClr val="1A3A64"/>
                </a:solidFill>
                <a:latin typeface="Arial" panose="020B0604020202020204" pitchFamily="34" charset="0"/>
                <a:cs typeface="Arial" panose="020B0604020202020204" pitchFamily="34" charset="0"/>
              </a:rPr>
              <a:t>Y</a:t>
            </a:r>
            <a:r>
              <a:rPr lang="en-GB" sz="1200" noProof="0" dirty="0" err="1">
                <a:solidFill>
                  <a:srgbClr val="1A3A64"/>
                </a:solidFill>
                <a:latin typeface="Arial" panose="020B0604020202020204" pitchFamily="34" charset="0"/>
                <a:cs typeface="Arial" panose="020B0604020202020204" pitchFamily="34" charset="0"/>
              </a:rPr>
              <a:t>oon</a:t>
            </a:r>
            <a:r>
              <a:rPr lang="en-GB" sz="1200" noProof="0" dirty="0">
                <a:solidFill>
                  <a:srgbClr val="1A3A64"/>
                </a:solidFill>
                <a:latin typeface="Arial" panose="020B0604020202020204" pitchFamily="34" charset="0"/>
                <a:cs typeface="Arial" panose="020B0604020202020204" pitchFamily="34" charset="0"/>
              </a:rPr>
              <a:t>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800" dirty="0">
                <a:solidFill>
                  <a:schemeClr val="bg2">
                    <a:lumMod val="75000"/>
                  </a:schemeClr>
                </a:solidFill>
              </a:rPr>
              <a:t>The views expressed on this poster (presentation) are those of the author and do not necessarily reflect the view of the CTBTO or the USG.</a:t>
            </a:r>
            <a:endParaRPr lang="en-GB" sz="800" dirty="0">
              <a:solidFill>
                <a:schemeClr val="bg2">
                  <a:lumMod val="75000"/>
                </a:schemeClr>
              </a:solidFill>
            </a:endParaRPr>
          </a:p>
          <a:p>
            <a:endParaRPr lang="en-GB" sz="800" noProof="0" dirty="0">
              <a:solidFill>
                <a:schemeClr val="bg1">
                  <a:lumMod val="65000"/>
                </a:schemeClr>
              </a:solidFill>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Background</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Initial Integration</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SOH Data Monitoring</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T3.2-668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5" name="Picture 4" descr="A picture containing wall, indoor, floor&#10;&#10;Description automatically generated">
            <a:extLst>
              <a:ext uri="{FF2B5EF4-FFF2-40B4-BE49-F238E27FC236}">
                <a16:creationId xmlns:a16="http://schemas.microsoft.com/office/drawing/2014/main" id="{EAEA0878-AA04-8C28-5BEF-4A72203B94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87" y="4363176"/>
            <a:ext cx="1097280" cy="1463040"/>
          </a:xfrm>
          <a:prstGeom prst="rect">
            <a:avLst/>
          </a:prstGeom>
        </p:spPr>
      </p:pic>
      <p:pic>
        <p:nvPicPr>
          <p:cNvPr id="6" name="Picture 5" descr="A picture containing indoor, computer, miller&#10;&#10;Description automatically generated">
            <a:extLst>
              <a:ext uri="{FF2B5EF4-FFF2-40B4-BE49-F238E27FC236}">
                <a16:creationId xmlns:a16="http://schemas.microsoft.com/office/drawing/2014/main" id="{63C715A9-A26A-9BFF-D37B-112E0592B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7289" y="4363176"/>
            <a:ext cx="1097280" cy="1463040"/>
          </a:xfrm>
          <a:prstGeom prst="rect">
            <a:avLst/>
          </a:prstGeom>
        </p:spPr>
      </p:pic>
      <p:sp>
        <p:nvSpPr>
          <p:cNvPr id="9" name="TextBox 8">
            <a:extLst>
              <a:ext uri="{FF2B5EF4-FFF2-40B4-BE49-F238E27FC236}">
                <a16:creationId xmlns:a16="http://schemas.microsoft.com/office/drawing/2014/main" id="{7FD6F880-1A7E-20D7-6872-DD3572E49C28}"/>
              </a:ext>
            </a:extLst>
          </p:cNvPr>
          <p:cNvSpPr txBox="1"/>
          <p:nvPr/>
        </p:nvSpPr>
        <p:spPr>
          <a:xfrm>
            <a:off x="30925" y="5826216"/>
            <a:ext cx="3954232" cy="25391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Xenon International Unit #1 installed at the Chantilly Test Bed</a:t>
            </a:r>
          </a:p>
        </p:txBody>
      </p:sp>
      <p:pic>
        <p:nvPicPr>
          <p:cNvPr id="13" name="Picture 12" descr="A group of people posing for a photo&#10;&#10;AI-generated content may be incorrect.">
            <a:extLst>
              <a:ext uri="{FF2B5EF4-FFF2-40B4-BE49-F238E27FC236}">
                <a16:creationId xmlns:a16="http://schemas.microsoft.com/office/drawing/2014/main" id="{9987C435-A73E-BBEB-5363-E6EAEC8079E0}"/>
              </a:ext>
            </a:extLst>
          </p:cNvPr>
          <p:cNvPicPr>
            <a:picLocks noChangeAspect="1"/>
          </p:cNvPicPr>
          <p:nvPr/>
        </p:nvPicPr>
        <p:blipFill>
          <a:blip r:embed="rId5">
            <a:extLst>
              <a:ext uri="{28A0092B-C50C-407E-A947-70E740481C1C}">
                <a14:useLocalDpi xmlns:a14="http://schemas.microsoft.com/office/drawing/2010/main" val="0"/>
              </a:ext>
            </a:extLst>
          </a:blip>
          <a:srcRect l="3791" t="37460" r="11048" b="6089"/>
          <a:stretch/>
        </p:blipFill>
        <p:spPr>
          <a:xfrm>
            <a:off x="4541517" y="2564225"/>
            <a:ext cx="3108960" cy="1545659"/>
          </a:xfrm>
          <a:prstGeom prst="rect">
            <a:avLst/>
          </a:prstGeom>
        </p:spPr>
      </p:pic>
      <p:pic>
        <p:nvPicPr>
          <p:cNvPr id="17" name="Picture 16" descr="Diagram, schematic&#10;&#10;AI-generated content may be incorrect.">
            <a:extLst>
              <a:ext uri="{FF2B5EF4-FFF2-40B4-BE49-F238E27FC236}">
                <a16:creationId xmlns:a16="http://schemas.microsoft.com/office/drawing/2014/main" id="{DBDD7DF3-BFDB-B870-E845-EE61478885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0217" y="5435102"/>
            <a:ext cx="1817899" cy="1097280"/>
          </a:xfrm>
          <a:prstGeom prst="rect">
            <a:avLst/>
          </a:prstGeom>
        </p:spPr>
      </p:pic>
      <p:pic>
        <p:nvPicPr>
          <p:cNvPr id="22" name="Picture 21" descr="Bar chart&#10;&#10;AI-generated content may be incorrect.">
            <a:extLst>
              <a:ext uri="{FF2B5EF4-FFF2-40B4-BE49-F238E27FC236}">
                <a16:creationId xmlns:a16="http://schemas.microsoft.com/office/drawing/2014/main" id="{A27A4343-C215-CD2B-5433-D077DBFB0F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437" y="5435102"/>
            <a:ext cx="1887522" cy="1097280"/>
          </a:xfrm>
          <a:prstGeom prst="rect">
            <a:avLst/>
          </a:prstGeom>
        </p:spPr>
      </p:pic>
      <p:sp>
        <p:nvSpPr>
          <p:cNvPr id="23" name="CasellaDiTesto 11">
            <a:extLst>
              <a:ext uri="{FF2B5EF4-FFF2-40B4-BE49-F238E27FC236}">
                <a16:creationId xmlns:a16="http://schemas.microsoft.com/office/drawing/2014/main" id="{B2B58974-3619-C705-1B18-827AA792AE28}"/>
              </a:ext>
            </a:extLst>
          </p:cNvPr>
          <p:cNvSpPr txBox="1"/>
          <p:nvPr/>
        </p:nvSpPr>
        <p:spPr>
          <a:xfrm>
            <a:off x="10358155" y="2671902"/>
            <a:ext cx="1369424" cy="707886"/>
          </a:xfrm>
          <a:prstGeom prst="rect">
            <a:avLst/>
          </a:prstGeom>
          <a:noFill/>
        </p:spPr>
        <p:txBody>
          <a:bodyPr wrap="square" rtlCol="0">
            <a:spAutoFit/>
          </a:bodyPr>
          <a:lstStyle>
            <a:defPPr>
              <a:defRPr lang="it-IT"/>
            </a:defPPr>
            <a:lvl1pPr marL="0" algn="l" defTabSz="3492185" rtl="0" eaLnBrk="1" latinLnBrk="0" hangingPunct="1">
              <a:defRPr sz="6874" kern="1200">
                <a:solidFill>
                  <a:schemeClr val="tx1"/>
                </a:solidFill>
                <a:latin typeface="+mn-lt"/>
                <a:ea typeface="+mn-ea"/>
                <a:cs typeface="+mn-cs"/>
              </a:defRPr>
            </a:lvl1pPr>
            <a:lvl2pPr marL="1746093" algn="l" defTabSz="3492185" rtl="0" eaLnBrk="1" latinLnBrk="0" hangingPunct="1">
              <a:defRPr sz="6874" kern="1200">
                <a:solidFill>
                  <a:schemeClr val="tx1"/>
                </a:solidFill>
                <a:latin typeface="+mn-lt"/>
                <a:ea typeface="+mn-ea"/>
                <a:cs typeface="+mn-cs"/>
              </a:defRPr>
            </a:lvl2pPr>
            <a:lvl3pPr marL="3492185" algn="l" defTabSz="3492185" rtl="0" eaLnBrk="1" latinLnBrk="0" hangingPunct="1">
              <a:defRPr sz="6874" kern="1200">
                <a:solidFill>
                  <a:schemeClr val="tx1"/>
                </a:solidFill>
                <a:latin typeface="+mn-lt"/>
                <a:ea typeface="+mn-ea"/>
                <a:cs typeface="+mn-cs"/>
              </a:defRPr>
            </a:lvl3pPr>
            <a:lvl4pPr marL="5238278" algn="l" defTabSz="3492185" rtl="0" eaLnBrk="1" latinLnBrk="0" hangingPunct="1">
              <a:defRPr sz="6874" kern="1200">
                <a:solidFill>
                  <a:schemeClr val="tx1"/>
                </a:solidFill>
                <a:latin typeface="+mn-lt"/>
                <a:ea typeface="+mn-ea"/>
                <a:cs typeface="+mn-cs"/>
              </a:defRPr>
            </a:lvl4pPr>
            <a:lvl5pPr marL="6984370" algn="l" defTabSz="3492185" rtl="0" eaLnBrk="1" latinLnBrk="0" hangingPunct="1">
              <a:defRPr sz="6874" kern="1200">
                <a:solidFill>
                  <a:schemeClr val="tx1"/>
                </a:solidFill>
                <a:latin typeface="+mn-lt"/>
                <a:ea typeface="+mn-ea"/>
                <a:cs typeface="+mn-cs"/>
              </a:defRPr>
            </a:lvl5pPr>
            <a:lvl6pPr marL="8730463" algn="l" defTabSz="3492185" rtl="0" eaLnBrk="1" latinLnBrk="0" hangingPunct="1">
              <a:defRPr sz="6874" kern="1200">
                <a:solidFill>
                  <a:schemeClr val="tx1"/>
                </a:solidFill>
                <a:latin typeface="+mn-lt"/>
                <a:ea typeface="+mn-ea"/>
                <a:cs typeface="+mn-cs"/>
              </a:defRPr>
            </a:lvl6pPr>
            <a:lvl7pPr marL="10476555" algn="l" defTabSz="3492185" rtl="0" eaLnBrk="1" latinLnBrk="0" hangingPunct="1">
              <a:defRPr sz="6874" kern="1200">
                <a:solidFill>
                  <a:schemeClr val="tx1"/>
                </a:solidFill>
                <a:latin typeface="+mn-lt"/>
                <a:ea typeface="+mn-ea"/>
                <a:cs typeface="+mn-cs"/>
              </a:defRPr>
            </a:lvl7pPr>
            <a:lvl8pPr marL="12222648" algn="l" defTabSz="3492185" rtl="0" eaLnBrk="1" latinLnBrk="0" hangingPunct="1">
              <a:defRPr sz="6874" kern="1200">
                <a:solidFill>
                  <a:schemeClr val="tx1"/>
                </a:solidFill>
                <a:latin typeface="+mn-lt"/>
                <a:ea typeface="+mn-ea"/>
                <a:cs typeface="+mn-cs"/>
              </a:defRPr>
            </a:lvl8pPr>
            <a:lvl9pPr marL="13968740" algn="l" defTabSz="3492185" rtl="0" eaLnBrk="1" latinLnBrk="0" hangingPunct="1">
              <a:defRPr sz="6874"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GDMS’s homegrown SOH trending tool, </a:t>
            </a:r>
            <a:r>
              <a:rPr lang="en-GB" sz="1000" dirty="0" err="1">
                <a:latin typeface="Arial" panose="020B0604020202020204" pitchFamily="34" charset="0"/>
                <a:cs typeface="Arial" panose="020B0604020202020204" pitchFamily="34" charset="0"/>
              </a:rPr>
              <a:t>Cerebro</a:t>
            </a:r>
            <a:r>
              <a:rPr lang="en-GB" sz="1000" dirty="0">
                <a:latin typeface="Arial" panose="020B0604020202020204" pitchFamily="34" charset="0"/>
                <a:cs typeface="Arial" panose="020B0604020202020204" pitchFamily="34" charset="0"/>
              </a:rPr>
              <a:t>, allows for longer term trending.</a:t>
            </a:r>
          </a:p>
        </p:txBody>
      </p:sp>
      <p:pic>
        <p:nvPicPr>
          <p:cNvPr id="25" name="Picture 24" descr="A screenshot of a computer&#10;&#10;Description automatically generated with medium confidence">
            <a:extLst>
              <a:ext uri="{FF2B5EF4-FFF2-40B4-BE49-F238E27FC236}">
                <a16:creationId xmlns:a16="http://schemas.microsoft.com/office/drawing/2014/main" id="{5EA4101F-56AB-68BB-822A-C6E83F6BC2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65684" y="2470202"/>
            <a:ext cx="1869247" cy="1005840"/>
          </a:xfrm>
          <a:prstGeom prst="rect">
            <a:avLst/>
          </a:prstGeom>
        </p:spPr>
      </p:pic>
      <p:pic>
        <p:nvPicPr>
          <p:cNvPr id="4" name="Picture 3" descr="A screenshot of a computer">
            <a:extLst>
              <a:ext uri="{FF2B5EF4-FFF2-40B4-BE49-F238E27FC236}">
                <a16:creationId xmlns:a16="http://schemas.microsoft.com/office/drawing/2014/main" id="{CA7D6F71-B1ED-9470-51FE-902B6C2E05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8494" y="5138444"/>
            <a:ext cx="3985156" cy="1059859"/>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172006" y="1359645"/>
            <a:ext cx="3798000" cy="301964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lvl="0">
              <a:defRPr/>
            </a:pPr>
            <a:r>
              <a:rPr lang="en-GB" sz="1200" dirty="0"/>
              <a:t>The IDC performs a calibration validation by comparing its calibration results of the Xenon International system with those conducted by the operator.</a:t>
            </a:r>
            <a:endParaRPr lang="en-US" sz="1200" dirty="0"/>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defRPr/>
            </a:pPr>
            <a:endParaRPr lang="en-US" sz="1200" dirty="0">
              <a:solidFill>
                <a:srgbClr val="FF0000"/>
              </a:solidFill>
            </a:endParaRPr>
          </a:p>
          <a:p>
            <a:pPr lvl="0" algn="l">
              <a:defRPr/>
            </a:pPr>
            <a:r>
              <a:rPr lang="en-GB" sz="1200" dirty="0"/>
              <a:t>Also verifying that the system meets</a:t>
            </a:r>
          </a:p>
          <a:p>
            <a:pPr lvl="0" algn="l">
              <a:defRPr/>
            </a:pPr>
            <a:r>
              <a:rPr lang="en-GB" sz="1200" dirty="0"/>
              <a:t>the minimum requirements as </a:t>
            </a:r>
          </a:p>
          <a:p>
            <a:pPr lvl="0" algn="l">
              <a:defRPr/>
            </a:pPr>
            <a:r>
              <a:rPr lang="en-GB" sz="1200" dirty="0"/>
              <a:t>specified in INF921.</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XI has an on-board visualization and analysis capability and produces IMS2.0 formatted pulse height data (PHD) files for analysis in NIAB.</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000" dirty="0">
                <a:solidFill>
                  <a:prstClr val="black"/>
                </a:solidFill>
              </a:rPr>
              <a:t>Left: Xenon International’s on-board spectrum viewer/ analyzer. Right: NDC-in-a-box analysis of XI data.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The isotopic concentrations provided by NIAB and the XI’s on-board analysis routine were compared for a year’s worth of measurements. Only activity concentrations above the minimum detectable concentrations were considered.</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rPr>
              <a:t>For </a:t>
            </a:r>
            <a:r>
              <a:rPr lang="en-GB" sz="1200" baseline="30000" dirty="0">
                <a:solidFill>
                  <a:prstClr val="black"/>
                </a:solidFill>
              </a:rPr>
              <a:t>133</a:t>
            </a:r>
            <a:r>
              <a:rPr lang="en-GB" sz="1200" dirty="0">
                <a:solidFill>
                  <a:prstClr val="black"/>
                </a:solidFill>
              </a:rPr>
              <a:t>Xe, activity concentrations calculated with NIAB and with XI on average deviated from one another by 1.3%. In general, concentrations decreased with higher activity.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solidFill>
                <a:prstClr val="black"/>
              </a:solidFill>
            </a:endParaRP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Initial Operational and Processing Experience for Data from the First Commercial Unit of the Xenon International</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09"/>
            <a:ext cx="3798000" cy="4891833"/>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CTBTO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PrepCom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GDMS performed two separate sets of inlet spike exercises on the Xenon International. The first spike included 4 xenon isotopes (Xe-133, Xe-135, Xe-131m and Xe-133m), while the second did not include Xe-131m. In both instances, the archived samples </a:t>
            </a:r>
            <a:r>
              <a:rPr lang="en-US" sz="1200" dirty="0">
                <a:solidFill>
                  <a:prstClr val="black"/>
                </a:solidFill>
              </a:rPr>
              <a:t>from the spike injections were sent to IMS laboratories for secondary confirmation of the measured xenon activities.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Spikes were administered via inlet injection using gas drawn up from a vial in a syringe.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During the processing of the spike samples, it was observed that the Xe-133m calculations from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NDC-in-a-Box (NIAB)</a:t>
            </a:r>
            <a:r>
              <a:rPr lang="en-US" sz="1200" dirty="0">
                <a:solidFill>
                  <a:prstClr val="black"/>
                </a:solidFill>
              </a:rPr>
              <a:t> disagreed with the results directly from the XI. This was ultimately traced down to NIAB’s handling of the gain corrections in the XI’s data. </a:t>
            </a:r>
            <a:r>
              <a:rPr lang="en-US" sz="1200" dirty="0"/>
              <a:t>These corrections were also applied to the IDC pipeline as similar behavior was observed.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R O'Mara , A. Davies, H. Gohla, J. Hutchinson, R. Villarreal, M. Wright, S Yoon </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defRPr/>
            </a:pPr>
            <a:r>
              <a:rPr kumimoji="0" lang="en-GB" sz="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DISCLAIMER: </a:t>
            </a:r>
            <a:r>
              <a:rPr lang="en-US" sz="800" dirty="0">
                <a:solidFill>
                  <a:schemeClr val="bg2">
                    <a:lumMod val="75000"/>
                  </a:schemeClr>
                </a:solidFill>
              </a:rPr>
              <a:t>The views expressed on this poster (presentation) are those of the author and do not necessarily reflect the view of the CTBTO or the USG. </a:t>
            </a:r>
            <a:endParaRPr lang="en-GB" sz="800" dirty="0">
              <a:solidFill>
                <a:schemeClr val="bg2">
                  <a:lumMod val="75000"/>
                </a:schemeClr>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bg2">
                  <a:lumMod val="75000"/>
                </a:schemeClr>
              </a:solidFill>
              <a:effectLst/>
              <a:uLnTx/>
              <a:uFillTx/>
              <a:latin typeface="Arial" panose="020B0604020202020204" pitchFamily="34" charset="0"/>
              <a:ea typeface="+mn-ea"/>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kumimoji="0" lang="en-GB" sz="1400" b="1" i="0" u="none" strike="noStrike" kern="1200" cap="none" spc="0" normalizeH="0" baseline="0" noProof="0">
                <a:ln>
                  <a:noFill/>
                </a:ln>
                <a:solidFill>
                  <a:srgbClr val="1A3A64"/>
                </a:solidFill>
                <a:effectLst/>
                <a:uLnTx/>
                <a:uFillTx/>
                <a:latin typeface="Arial" panose="020B0604020202020204" pitchFamily="34" charset="0"/>
                <a:ea typeface="+mj-ea"/>
                <a:cs typeface="Arial" panose="020B0604020202020204" pitchFamily="34" charset="0"/>
              </a:rPr>
              <a:t>Spike Exercises</a:t>
            </a:r>
            <a:endParaRPr lang="en-GB" dirty="0"/>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NDC-in-a-Box Processing</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endParaRP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rPr>
              <a:t> Calibration Validation</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050" b="1" i="0" u="none" strike="noStrike" kern="1200" cap="none" spc="0" normalizeH="0" baseline="0" noProof="0" dirty="0">
                <a:ln>
                  <a:noFill/>
                </a:ln>
                <a:solidFill>
                  <a:srgbClr val="1B3B65"/>
                </a:solidFill>
                <a:effectLst/>
                <a:uLnTx/>
                <a:uFillTx/>
                <a:latin typeface="Arial" panose="020B0604020202020204" pitchFamily="34" charset="0"/>
                <a:ea typeface="+mj-ea"/>
                <a:cs typeface="Arial" panose="020B0604020202020204" pitchFamily="34" charset="0"/>
              </a:rPr>
              <a:t>T3.2-668</a:t>
            </a:r>
            <a:endParaRPr kumimoji="0" lang="en-GB" sz="2800" b="1" i="0" u="none" strike="noStrike" kern="1200" cap="none" spc="0" normalizeH="0" baseline="0" noProof="0" dirty="0">
              <a:ln>
                <a:noFill/>
              </a:ln>
              <a:solidFill>
                <a:srgbClr val="1B3B65"/>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D0FD8538-0537-422E-A701-417B078F0B14}"/>
              </a:ext>
            </a:extLst>
          </p:cNvPr>
          <p:cNvSpPr txBox="1"/>
          <p:nvPr/>
        </p:nvSpPr>
        <p:spPr>
          <a:xfrm>
            <a:off x="8252072" y="4472103"/>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1A3A64"/>
                </a:solidFill>
                <a:effectLst/>
                <a:uLnTx/>
                <a:uFillTx/>
                <a:latin typeface="Arial" panose="020B0604020202020204" pitchFamily="34" charset="0"/>
                <a:ea typeface="+mj-ea"/>
                <a:cs typeface="Arial" panose="020B0604020202020204" pitchFamily="34" charset="0"/>
              </a:rPr>
              <a:t>Conclusions</a:t>
            </a:r>
          </a:p>
        </p:txBody>
      </p:sp>
      <p:sp>
        <p:nvSpPr>
          <p:cNvPr id="4" name="TextBox 3">
            <a:extLst>
              <a:ext uri="{FF2B5EF4-FFF2-40B4-BE49-F238E27FC236}">
                <a16:creationId xmlns:a16="http://schemas.microsoft.com/office/drawing/2014/main" id="{F127E7CF-4A36-B62D-144E-C2741E20FE6C}"/>
              </a:ext>
            </a:extLst>
          </p:cNvPr>
          <p:cNvSpPr txBox="1"/>
          <p:nvPr/>
        </p:nvSpPr>
        <p:spPr>
          <a:xfrm>
            <a:off x="8252072" y="4787348"/>
            <a:ext cx="3798000" cy="153973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Xenon International is currently being deployed into the IMS network. In the lead up to the first system installation, GDMS and CTBTO </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PrepCom</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spent a year preparing for and testing the XI. </a:t>
            </a:r>
            <a:r>
              <a:rPr lang="en-GB" sz="1200" dirty="0">
                <a:solidFill>
                  <a:prstClr val="black"/>
                </a:solidFill>
              </a:rPr>
              <a:t>The first network XI was installed at RN75 in March 2025. The additional time spent collaborating and familiarizing proved beneficial in the setup and initialization of the RN75 system.</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CA7CC3B5-E861-71A5-DACC-33F83797CBEE}"/>
              </a:ext>
            </a:extLst>
          </p:cNvPr>
          <p:cNvPicPr>
            <a:picLocks noChangeAspect="1"/>
          </p:cNvPicPr>
          <p:nvPr/>
        </p:nvPicPr>
        <p:blipFill>
          <a:blip r:embed="rId3"/>
          <a:stretch>
            <a:fillRect/>
          </a:stretch>
        </p:blipFill>
        <p:spPr>
          <a:xfrm>
            <a:off x="4215092" y="2108197"/>
            <a:ext cx="3838705" cy="1097280"/>
          </a:xfrm>
          <a:prstGeom prst="rect">
            <a:avLst/>
          </a:prstGeom>
        </p:spPr>
      </p:pic>
      <p:pic>
        <p:nvPicPr>
          <p:cNvPr id="14" name="Picture 13">
            <a:extLst>
              <a:ext uri="{FF2B5EF4-FFF2-40B4-BE49-F238E27FC236}">
                <a16:creationId xmlns:a16="http://schemas.microsoft.com/office/drawing/2014/main" id="{055D1248-2CF2-487C-E187-89BEC5D02EE8}"/>
              </a:ext>
            </a:extLst>
          </p:cNvPr>
          <p:cNvPicPr>
            <a:picLocks noChangeAspect="1"/>
          </p:cNvPicPr>
          <p:nvPr/>
        </p:nvPicPr>
        <p:blipFill>
          <a:blip r:embed="rId4"/>
          <a:stretch>
            <a:fillRect/>
          </a:stretch>
        </p:blipFill>
        <p:spPr>
          <a:xfrm>
            <a:off x="4154519" y="4671418"/>
            <a:ext cx="3840480" cy="932547"/>
          </a:xfrm>
          <a:prstGeom prst="rect">
            <a:avLst/>
          </a:prstGeom>
        </p:spPr>
      </p:pic>
      <p:pic>
        <p:nvPicPr>
          <p:cNvPr id="5" name="Picture 4">
            <a:extLst>
              <a:ext uri="{FF2B5EF4-FFF2-40B4-BE49-F238E27FC236}">
                <a16:creationId xmlns:a16="http://schemas.microsoft.com/office/drawing/2014/main" id="{2D4463D4-37BD-D3D6-B6E0-AE449614C150}"/>
              </a:ext>
            </a:extLst>
          </p:cNvPr>
          <p:cNvPicPr>
            <a:picLocks noChangeAspect="1"/>
          </p:cNvPicPr>
          <p:nvPr/>
        </p:nvPicPr>
        <p:blipFill>
          <a:blip r:embed="rId5"/>
          <a:stretch>
            <a:fillRect/>
          </a:stretch>
        </p:blipFill>
        <p:spPr>
          <a:xfrm>
            <a:off x="8323235" y="1995957"/>
            <a:ext cx="1536386" cy="1354992"/>
          </a:xfrm>
          <a:prstGeom prst="rect">
            <a:avLst/>
          </a:prstGeom>
        </p:spPr>
      </p:pic>
      <p:pic>
        <p:nvPicPr>
          <p:cNvPr id="6" name="Picture 5">
            <a:extLst>
              <a:ext uri="{FF2B5EF4-FFF2-40B4-BE49-F238E27FC236}">
                <a16:creationId xmlns:a16="http://schemas.microsoft.com/office/drawing/2014/main" id="{DEB30DCD-6A1A-1742-A8F7-74C7502F4DF1}"/>
              </a:ext>
            </a:extLst>
          </p:cNvPr>
          <p:cNvPicPr>
            <a:picLocks noChangeAspect="1"/>
          </p:cNvPicPr>
          <p:nvPr/>
        </p:nvPicPr>
        <p:blipFill>
          <a:blip r:embed="rId6"/>
          <a:stretch>
            <a:fillRect/>
          </a:stretch>
        </p:blipFill>
        <p:spPr>
          <a:xfrm>
            <a:off x="10151072" y="1995957"/>
            <a:ext cx="1824499" cy="1324119"/>
          </a:xfrm>
          <a:prstGeom prst="rect">
            <a:avLst/>
          </a:prstGeom>
        </p:spPr>
      </p:pic>
      <p:pic>
        <p:nvPicPr>
          <p:cNvPr id="9" name="Picture 8">
            <a:extLst>
              <a:ext uri="{FF2B5EF4-FFF2-40B4-BE49-F238E27FC236}">
                <a16:creationId xmlns:a16="http://schemas.microsoft.com/office/drawing/2014/main" id="{7F9BDB34-7D42-62CD-B8B3-4E70E051F8B4}"/>
              </a:ext>
            </a:extLst>
          </p:cNvPr>
          <p:cNvPicPr>
            <a:picLocks noChangeAspect="1"/>
          </p:cNvPicPr>
          <p:nvPr/>
        </p:nvPicPr>
        <p:blipFill>
          <a:blip r:embed="rId7"/>
          <a:stretch>
            <a:fillRect/>
          </a:stretch>
        </p:blipFill>
        <p:spPr>
          <a:xfrm>
            <a:off x="10641095" y="3392854"/>
            <a:ext cx="1390881" cy="1023760"/>
          </a:xfrm>
          <a:prstGeom prst="rect">
            <a:avLst/>
          </a:prstGeom>
        </p:spPr>
      </p:pic>
      <p:pic>
        <p:nvPicPr>
          <p:cNvPr id="13" name="Picture 12">
            <a:extLst>
              <a:ext uri="{FF2B5EF4-FFF2-40B4-BE49-F238E27FC236}">
                <a16:creationId xmlns:a16="http://schemas.microsoft.com/office/drawing/2014/main" id="{5A652523-E408-25CA-FC79-0AE751A1FCC7}"/>
              </a:ext>
            </a:extLst>
          </p:cNvPr>
          <p:cNvPicPr>
            <a:picLocks noChangeAspect="1"/>
          </p:cNvPicPr>
          <p:nvPr/>
        </p:nvPicPr>
        <p:blipFill>
          <a:blip r:embed="rId8"/>
          <a:stretch>
            <a:fillRect/>
          </a:stretch>
        </p:blipFill>
        <p:spPr>
          <a:xfrm>
            <a:off x="1954771" y="3611616"/>
            <a:ext cx="1902114" cy="1255290"/>
          </a:xfrm>
          <a:prstGeom prst="rect">
            <a:avLst/>
          </a:prstGeom>
        </p:spPr>
      </p:pic>
      <p:sp>
        <p:nvSpPr>
          <p:cNvPr id="19" name="TextBox 18">
            <a:extLst>
              <a:ext uri="{FF2B5EF4-FFF2-40B4-BE49-F238E27FC236}">
                <a16:creationId xmlns:a16="http://schemas.microsoft.com/office/drawing/2014/main" id="{27C32143-A26B-B815-4354-FBCD2FB976AE}"/>
              </a:ext>
            </a:extLst>
          </p:cNvPr>
          <p:cNvSpPr txBox="1"/>
          <p:nvPr/>
        </p:nvSpPr>
        <p:spPr>
          <a:xfrm>
            <a:off x="106338" y="3666577"/>
            <a:ext cx="1902114" cy="1169551"/>
          </a:xfrm>
          <a:prstGeom prst="rect">
            <a:avLst/>
          </a:prstGeom>
          <a:noFill/>
        </p:spPr>
        <p:txBody>
          <a:bodyPr wrap="square" rtlCol="0">
            <a:spAutoFit/>
          </a:bodyPr>
          <a:lstStyle/>
          <a:p>
            <a:pPr lvl="0">
              <a:defRPr/>
            </a:pPr>
            <a:r>
              <a:rPr lang="en-US" sz="1000" baseline="30000" dirty="0">
                <a:latin typeface="Arial" panose="020B0604020202020204" pitchFamily="34" charset="0"/>
                <a:cs typeface="Arial" panose="020B0604020202020204" pitchFamily="34" charset="0"/>
              </a:rPr>
              <a:t>133 </a:t>
            </a:r>
            <a:r>
              <a:rPr lang="en-US" sz="1000" dirty="0">
                <a:latin typeface="Arial" panose="020B0604020202020204" pitchFamily="34" charset="0"/>
                <a:cs typeface="Arial" panose="020B0604020202020204" pitchFamily="34" charset="0"/>
              </a:rPr>
              <a:t>Xe and </a:t>
            </a:r>
            <a:r>
              <a:rPr lang="en-US" sz="1000" baseline="30000" dirty="0">
                <a:latin typeface="Arial" panose="020B0604020202020204" pitchFamily="34" charset="0"/>
                <a:cs typeface="Arial" panose="020B0604020202020204" pitchFamily="34" charset="0"/>
              </a:rPr>
              <a:t>131m</a:t>
            </a:r>
            <a:r>
              <a:rPr lang="en-US" sz="1000" dirty="0">
                <a:latin typeface="Arial" panose="020B0604020202020204" pitchFamily="34" charset="0"/>
                <a:cs typeface="Arial" panose="020B0604020202020204" pitchFamily="34" charset="0"/>
              </a:rPr>
              <a:t>Xe showed good agreement with the laboratories. Discrepancies were seen between </a:t>
            </a:r>
            <a:r>
              <a:rPr lang="en-US" sz="1000" baseline="30000" dirty="0">
                <a:latin typeface="Arial" panose="020B0604020202020204" pitchFamily="34" charset="0"/>
                <a:cs typeface="Arial" panose="020B0604020202020204" pitchFamily="34" charset="0"/>
              </a:rPr>
              <a:t>133m</a:t>
            </a:r>
            <a:r>
              <a:rPr lang="en-US" sz="1000" dirty="0">
                <a:latin typeface="Arial" panose="020B0604020202020204" pitchFamily="34" charset="0"/>
                <a:cs typeface="Arial" panose="020B0604020202020204" pitchFamily="34" charset="0"/>
              </a:rPr>
              <a:t>Xe (possibly due to large transport times) which will be further investigated.</a:t>
            </a:r>
            <a:endParaRPr lang="en-GB" dirty="0"/>
          </a:p>
        </p:txBody>
      </p:sp>
    </p:spTree>
    <p:extLst>
      <p:ext uri="{BB962C8B-B14F-4D97-AF65-F5344CB8AC3E}">
        <p14:creationId xmlns:p14="http://schemas.microsoft.com/office/powerpoint/2010/main" val="1898427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80445D58-E3E1-4751-93DD-F18FDE0D843E}" vid="{0819C956-1444-4EF8-9998-FA8BCCDB1674}"/>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Template_w CTBT Logo_250702</Template>
  <TotalTime>16187</TotalTime>
  <Words>1027</Words>
  <Application>Microsoft Office PowerPoint</Application>
  <PresentationFormat>Widescreen</PresentationFormat>
  <Paragraphs>105</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Omara, Ryan P</dc:creator>
  <cp:lastModifiedBy>Omara, Ryan P</cp:lastModifiedBy>
  <cp:revision>28</cp:revision>
  <dcterms:created xsi:type="dcterms:W3CDTF">2025-07-25T14:26:40Z</dcterms:created>
  <dcterms:modified xsi:type="dcterms:W3CDTF">2025-08-30T13:32:37Z</dcterms:modified>
</cp:coreProperties>
</file>