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4"/>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112" d="100"/>
          <a:sy n="112"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smtClean="0"/>
              <a:t>Modifier les styles du texte du masque</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fr-FR" smtClean="0"/>
              <a:t>Modifiez le style du titre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fr-FR" smtClean="0"/>
              <a:t>Modifiez le style du titre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07.09.2025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07.09.2025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200" b="1" noProof="0" dirty="0" smtClean="0">
                <a:solidFill>
                  <a:srgbClr val="1A3A64"/>
                </a:solidFill>
                <a:latin typeface="Arial" panose="020B0604020202020204" pitchFamily="34" charset="0"/>
                <a:cs typeface="Arial" panose="020B0604020202020204" pitchFamily="34" charset="0"/>
              </a:rPr>
              <a:t>Global and automatic analysis of </a:t>
            </a:r>
            <a:r>
              <a:rPr lang="en-GB" sz="2200" b="1" noProof="0" dirty="0" err="1" smtClean="0">
                <a:solidFill>
                  <a:srgbClr val="1A3A64"/>
                </a:solidFill>
                <a:latin typeface="Arial" panose="020B0604020202020204" pitchFamily="34" charset="0"/>
                <a:cs typeface="Arial" panose="020B0604020202020204" pitchFamily="34" charset="0"/>
              </a:rPr>
              <a:t>radioxenons</a:t>
            </a:r>
            <a:r>
              <a:rPr lang="en-GB" sz="2200" b="1" noProof="0" dirty="0" smtClean="0">
                <a:solidFill>
                  <a:srgbClr val="1A3A64"/>
                </a:solidFill>
                <a:latin typeface="Arial" panose="020B0604020202020204" pitchFamily="34" charset="0"/>
                <a:cs typeface="Arial" panose="020B0604020202020204" pitchFamily="34" charset="0"/>
              </a:rPr>
              <a:t> in </a:t>
            </a:r>
            <a:r>
              <a:rPr lang="en-GB" sz="2200" b="1" noProof="0" dirty="0" smtClean="0">
                <a:solidFill>
                  <a:srgbClr val="1A3A64"/>
                </a:solidFill>
                <a:latin typeface="Symbol" panose="05050102010706020507" pitchFamily="18" charset="2"/>
                <a:cs typeface="Arial" panose="020B0604020202020204" pitchFamily="34" charset="0"/>
              </a:rPr>
              <a:t>b-g</a:t>
            </a:r>
            <a:r>
              <a:rPr lang="en-GB" sz="2200" b="1" noProof="0" dirty="0" smtClean="0">
                <a:solidFill>
                  <a:srgbClr val="1A3A64"/>
                </a:solidFill>
                <a:latin typeface="Arial" panose="020B0604020202020204" pitchFamily="34" charset="0"/>
                <a:cs typeface="Arial" panose="020B0604020202020204" pitchFamily="34" charset="0"/>
              </a:rPr>
              <a:t> spectrum</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smtClean="0">
                <a:solidFill>
                  <a:srgbClr val="1A3A64"/>
                </a:solidFill>
                <a:latin typeface="Arial" panose="020B0604020202020204" pitchFamily="34" charset="0"/>
                <a:cs typeface="Arial" panose="020B0604020202020204" pitchFamily="34" charset="0"/>
              </a:rPr>
              <a:t>Mano C.P., </a:t>
            </a:r>
            <a:r>
              <a:rPr lang="en-GB" noProof="0" dirty="0" err="1" smtClean="0">
                <a:solidFill>
                  <a:srgbClr val="1A3A64"/>
                </a:solidFill>
                <a:latin typeface="Arial" panose="020B0604020202020204" pitchFamily="34" charset="0"/>
                <a:cs typeface="Arial" panose="020B0604020202020204" pitchFamily="34" charset="0"/>
              </a:rPr>
              <a:t>Paradis</a:t>
            </a:r>
            <a:r>
              <a:rPr lang="en-GB" noProof="0" dirty="0" smtClean="0">
                <a:solidFill>
                  <a:srgbClr val="1A3A64"/>
                </a:solidFill>
                <a:latin typeface="Arial" panose="020B0604020202020204" pitchFamily="34" charset="0"/>
                <a:cs typeface="Arial" panose="020B0604020202020204" pitchFamily="34" charset="0"/>
              </a:rPr>
              <a:t> H</a:t>
            </a:r>
            <a:r>
              <a:rPr lang="en-GB" baseline="30000" noProof="0" dirty="0" smtClean="0">
                <a:solidFill>
                  <a:srgbClr val="1A3A64"/>
                </a:solidFill>
                <a:latin typeface="Arial" panose="020B0604020202020204" pitchFamily="34" charset="0"/>
                <a:cs typeface="Arial" panose="020B0604020202020204" pitchFamily="34" charset="0"/>
              </a:rPr>
              <a:t>.1,</a:t>
            </a:r>
            <a:r>
              <a:rPr lang="en-GB" noProof="0" dirty="0" smtClean="0">
                <a:solidFill>
                  <a:srgbClr val="1A3A64"/>
                </a:solidFill>
                <a:latin typeface="Arial" panose="020B0604020202020204" pitchFamily="34" charset="0"/>
                <a:cs typeface="Arial" panose="020B0604020202020204" pitchFamily="34" charset="0"/>
              </a:rPr>
              <a:t> Castillo K., </a:t>
            </a:r>
            <a:r>
              <a:rPr lang="en-GB" noProof="0" dirty="0" err="1" smtClean="0">
                <a:solidFill>
                  <a:srgbClr val="1A3A64"/>
                </a:solidFill>
                <a:latin typeface="Arial" panose="020B0604020202020204" pitchFamily="34" charset="0"/>
                <a:cs typeface="Arial" panose="020B0604020202020204" pitchFamily="34" charset="0"/>
              </a:rPr>
              <a:t>Topin</a:t>
            </a:r>
            <a:r>
              <a:rPr lang="en-GB" noProof="0" dirty="0" smtClean="0">
                <a:solidFill>
                  <a:srgbClr val="1A3A64"/>
                </a:solidFill>
                <a:latin typeface="Arial" panose="020B0604020202020204" pitchFamily="34" charset="0"/>
                <a:cs typeface="Arial" panose="020B0604020202020204" pitchFamily="34" charset="0"/>
              </a:rPr>
              <a:t> S., </a:t>
            </a:r>
            <a:r>
              <a:rPr lang="en-GB" noProof="0" dirty="0" err="1" smtClean="0">
                <a:solidFill>
                  <a:srgbClr val="1A3A64"/>
                </a:solidFill>
                <a:latin typeface="Arial" panose="020B0604020202020204" pitchFamily="34" charset="0"/>
                <a:cs typeface="Arial" panose="020B0604020202020204" pitchFamily="34" charset="0"/>
              </a:rPr>
              <a:t>Leprieur</a:t>
            </a:r>
            <a:r>
              <a:rPr lang="en-GB" noProof="0" dirty="0" smtClean="0">
                <a:solidFill>
                  <a:srgbClr val="1A3A64"/>
                </a:solidFill>
                <a:latin typeface="Arial" panose="020B0604020202020204" pitchFamily="34" charset="0"/>
                <a:cs typeface="Arial" panose="020B0604020202020204" pitchFamily="34" charset="0"/>
              </a:rPr>
              <a:t> F.</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smtClean="0"/>
              <a:t>CEA/DAM, DIF, </a:t>
            </a:r>
            <a:r>
              <a:rPr lang="en-GB" sz="1400" noProof="0" dirty="0" err="1" smtClean="0"/>
              <a:t>Arpajon</a:t>
            </a:r>
            <a:r>
              <a:rPr lang="en-GB" sz="1400" noProof="0" dirty="0" smtClean="0"/>
              <a:t>, France</a:t>
            </a:r>
          </a:p>
          <a:p>
            <a:r>
              <a:rPr lang="en-GB" sz="1050" b="1" baseline="30000" dirty="0" smtClean="0"/>
              <a:t>1</a:t>
            </a:r>
            <a:r>
              <a:rPr lang="en-GB" sz="1050" b="1" dirty="0" smtClean="0"/>
              <a:t>hugues.paradis@cea.fr</a:t>
            </a:r>
            <a:endParaRPr lang="en-GB" sz="1050" b="1" baseline="300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488950" y="4139033"/>
            <a:ext cx="9131936"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CTBTO operates the </a:t>
            </a:r>
            <a:r>
              <a:rPr lang="en-US" b="1" dirty="0"/>
              <a:t>International Monitoring System (IMS)</a:t>
            </a:r>
            <a:r>
              <a:rPr lang="en-US" dirty="0"/>
              <a:t>, a global network of stations that record observables characteristic of nuclear tests. Data are centralized at the </a:t>
            </a:r>
            <a:r>
              <a:rPr lang="en-US" b="1" dirty="0"/>
              <a:t>International Data Centre (IDC)</a:t>
            </a:r>
            <a:r>
              <a:rPr lang="en-US" dirty="0"/>
              <a:t> in Vienna and shared with </a:t>
            </a:r>
            <a:r>
              <a:rPr lang="en-US" b="1" dirty="0"/>
              <a:t>National Data </a:t>
            </a:r>
            <a:r>
              <a:rPr lang="en-US" b="1" dirty="0" err="1"/>
              <a:t>Centres</a:t>
            </a:r>
            <a:r>
              <a:rPr lang="en-US" b="1" dirty="0"/>
              <a:t> (NDCs)</a:t>
            </a:r>
            <a:r>
              <a:rPr lang="en-US" dirty="0"/>
              <a:t>, including the French NDC hosted by </a:t>
            </a:r>
            <a:r>
              <a:rPr lang="en-US" b="1" dirty="0"/>
              <a:t>CEA/DAM</a:t>
            </a:r>
            <a:r>
              <a:rPr lang="en-US" dirty="0"/>
              <a:t>. Among the key observables, </a:t>
            </a:r>
            <a:r>
              <a:rPr lang="en-US" dirty="0" err="1"/>
              <a:t>radioxenon</a:t>
            </a:r>
            <a:r>
              <a:rPr lang="en-US" dirty="0"/>
              <a:t> isotopic ratios </a:t>
            </a:r>
            <a:r>
              <a:rPr lang="en-US" dirty="0" smtClean="0"/>
              <a:t>(</a:t>
            </a:r>
            <a:r>
              <a:rPr lang="en-US" baseline="30000" dirty="0" smtClean="0"/>
              <a:t>131m</a:t>
            </a:r>
            <a:r>
              <a:rPr lang="en-US" dirty="0" smtClean="0"/>
              <a:t>Xe</a:t>
            </a:r>
            <a:r>
              <a:rPr lang="en-US" dirty="0"/>
              <a:t>, </a:t>
            </a:r>
            <a:r>
              <a:rPr lang="en-US" baseline="30000" dirty="0" smtClean="0"/>
              <a:t>133m</a:t>
            </a:r>
            <a:r>
              <a:rPr lang="en-US" dirty="0" smtClean="0"/>
              <a:t>Xe</a:t>
            </a:r>
            <a:r>
              <a:rPr lang="en-US" dirty="0"/>
              <a:t>, </a:t>
            </a:r>
            <a:r>
              <a:rPr lang="en-US" baseline="30000" dirty="0" smtClean="0"/>
              <a:t>133</a:t>
            </a:r>
            <a:r>
              <a:rPr lang="en-US" dirty="0" smtClean="0"/>
              <a:t>Xe</a:t>
            </a:r>
            <a:r>
              <a:rPr lang="en-US" dirty="0"/>
              <a:t>, </a:t>
            </a:r>
            <a:r>
              <a:rPr lang="en-US" baseline="30000" dirty="0" smtClean="0"/>
              <a:t>135</a:t>
            </a:r>
            <a:r>
              <a:rPr lang="en-US" dirty="0" smtClean="0"/>
              <a:t>Xe</a:t>
            </a:r>
            <a:r>
              <a:rPr lang="en-US" dirty="0"/>
              <a:t>) allow discrimination between civilian and military sources [1]. This work focuses on SAUNA III stations [2], equipped with low-resolution scintillators, and presents the application of a new global analysis method, “spectral </a:t>
            </a:r>
            <a:r>
              <a:rPr lang="en-US" dirty="0" err="1"/>
              <a:t>unmixing</a:t>
            </a:r>
            <a:r>
              <a:rPr lang="en-US" dirty="0"/>
              <a:t>” [3], to experimental SAUNA III spectra</a:t>
            </a:r>
            <a:r>
              <a:rPr lang="en-US" dirty="0" smtClean="0"/>
              <a:t>.</a:t>
            </a:r>
          </a:p>
          <a:p>
            <a:endParaRPr lang="en-US" dirty="0"/>
          </a:p>
          <a:p>
            <a:r>
              <a:rPr lang="en-US" dirty="0"/>
              <a:t>The method was applied to one month of experimental data and showed good agreement with the IDC results, with indications of improved sensitivity.</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334751" y="-494555"/>
            <a:ext cx="1047750"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chemeClr val="bg1"/>
                </a:solidFill>
                <a:latin typeface="Arial" panose="020B0604020202020204" pitchFamily="34" charset="0"/>
                <a:cs typeface="Arial" panose="020B0604020202020204" pitchFamily="34" charset="0"/>
              </a:rPr>
              <a:t>P3.2-263</a:t>
            </a:r>
            <a:endParaRPr lang="en-GB" sz="2800" b="1" noProof="0" dirty="0">
              <a:solidFill>
                <a:schemeClr val="bg1"/>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25177" y="3049836"/>
            <a:ext cx="704302" cy="704302"/>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a:t>The Decision Thresholds (DT) of the four </a:t>
            </a:r>
            <a:r>
              <a:rPr lang="en-US" sz="1200" dirty="0" err="1"/>
              <a:t>radioxenons</a:t>
            </a:r>
            <a:r>
              <a:rPr lang="en-US" sz="1200" dirty="0"/>
              <a:t> are determined by </a:t>
            </a:r>
            <a:r>
              <a:rPr lang="en-US" sz="1200" dirty="0" err="1"/>
              <a:t>unmixing</a:t>
            </a:r>
            <a:r>
              <a:rPr lang="en-US" sz="1200" dirty="0"/>
              <a:t> 1200 spectra simulated through random sampling of the normalized reference spectrum of the SAUNA III background. The DT for each radionuclide is defined as the count level exceeding 95% of the distribution.</a:t>
            </a:r>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smtClean="0"/>
                  <a:t>Based on a library of reference spectra</a:t>
                </a:r>
                <a:r>
                  <a:rPr lang="fr-FR" sz="1200" dirty="0"/>
                  <a:t> </a:t>
                </a:r>
                <a14:m>
                  <m:oMath xmlns:m="http://schemas.openxmlformats.org/officeDocument/2006/math">
                    <m:r>
                      <a:rPr lang="fr-FR" sz="1200" b="1">
                        <a:latin typeface="Cambria Math" panose="02040503050406030204" pitchFamily="18" charset="0"/>
                        <a:ea typeface="Cambria Math" panose="02040503050406030204" pitchFamily="18" charset="0"/>
                      </a:rPr>
                      <m:t>𝛟</m:t>
                    </m:r>
                  </m:oMath>
                </a14:m>
                <a:r>
                  <a:rPr lang="fr-FR" sz="1200" dirty="0" smtClean="0"/>
                  <a:t>.</a:t>
                </a:r>
              </a:p>
              <a:p>
                <a:pPr marL="171450" indent="-171450">
                  <a:buFont typeface="Arial" panose="020B0604020202020204" pitchFamily="34" charset="0"/>
                  <a:buChar char="•"/>
                </a:pPr>
                <a:r>
                  <a:rPr lang="fr-FR" sz="1200" dirty="0" smtClean="0"/>
                  <a:t>Each </a:t>
                </a:r>
                <a:r>
                  <a:rPr lang="fr-FR" sz="1200" dirty="0" err="1"/>
                  <a:t>column</a:t>
                </a:r>
                <a:r>
                  <a:rPr lang="fr-FR" sz="1200" dirty="0"/>
                  <a:t> of</a:t>
                </a:r>
                <a:r>
                  <a:rPr lang="fr-FR" sz="1200" b="1" dirty="0">
                    <a:ea typeface="Cambria Math" panose="02040503050406030204" pitchFamily="18" charset="0"/>
                  </a:rPr>
                  <a:t> </a:t>
                </a:r>
                <a14:m>
                  <m:oMath xmlns:m="http://schemas.openxmlformats.org/officeDocument/2006/math">
                    <m:r>
                      <a:rPr lang="fr-FR" sz="1200" b="1">
                        <a:latin typeface="Cambria Math" panose="02040503050406030204" pitchFamily="18" charset="0"/>
                        <a:ea typeface="Cambria Math" panose="02040503050406030204" pitchFamily="18" charset="0"/>
                      </a:rPr>
                      <m:t>𝛟</m:t>
                    </m:r>
                  </m:oMath>
                </a14:m>
                <a:r>
                  <a:rPr lang="fr-FR" sz="1200" dirty="0"/>
                  <a:t> </a:t>
                </a:r>
                <a:r>
                  <a:rPr lang="en-US" sz="1200" dirty="0"/>
                  <a:t>corresponds to the detector response to a single radionuclide simulated with </a:t>
                </a:r>
                <a:r>
                  <a:rPr lang="en-US" sz="1200" dirty="0" smtClean="0"/>
                  <a:t>MCNP.</a:t>
                </a:r>
                <a:endParaRPr lang="fr-FR" sz="1200" dirty="0" smtClean="0"/>
              </a:p>
              <a:p>
                <a:pPr marL="171450" indent="-171450">
                  <a:buFont typeface="Arial" panose="020B0604020202020204" pitchFamily="34" charset="0"/>
                  <a:buChar char="•"/>
                </a:pPr>
                <a:r>
                  <a:rPr lang="en-US" sz="1200" dirty="0" smtClean="0"/>
                  <a:t>The </a:t>
                </a:r>
                <a:r>
                  <a:rPr lang="en-US" sz="1200" dirty="0"/>
                  <a:t>objective is to determine the proportions</a:t>
                </a:r>
                <a:r>
                  <a:rPr lang="fr-FR" sz="1200" dirty="0"/>
                  <a:t> </a:t>
                </a:r>
                <a14:m>
                  <m:oMath xmlns:m="http://schemas.openxmlformats.org/officeDocument/2006/math">
                    <m:r>
                      <m:rPr>
                        <m:nor/>
                      </m:rPr>
                      <a:rPr lang="fr-FR" sz="1200" b="1" dirty="0">
                        <a:latin typeface="Cambria Math" panose="02040503050406030204" pitchFamily="18" charset="0"/>
                        <a:ea typeface="Cambria Math" panose="02040503050406030204" pitchFamily="18" charset="0"/>
                      </a:rPr>
                      <m:t>a</m:t>
                    </m:r>
                  </m:oMath>
                </a14:m>
                <a:r>
                  <a:rPr lang="fr-FR" sz="1200" dirty="0"/>
                  <a:t> </a:t>
                </a:r>
                <a:r>
                  <a:rPr lang="en-US" sz="1200" dirty="0"/>
                  <a:t>of the radionuclides contained in</a:t>
                </a:r>
                <a14:m>
                  <m:oMath xmlns:m="http://schemas.openxmlformats.org/officeDocument/2006/math">
                    <m:r>
                      <a:rPr lang="fr-FR" sz="1200">
                        <a:latin typeface="Cambria Math" panose="02040503050406030204" pitchFamily="18" charset="0"/>
                        <a:ea typeface="Cambria Math" panose="02040503050406030204" pitchFamily="18" charset="0"/>
                      </a:rPr>
                      <m:t> </m:t>
                    </m:r>
                    <m:r>
                      <a:rPr lang="fr-FR" sz="1200" b="1">
                        <a:latin typeface="Cambria Math" panose="02040503050406030204" pitchFamily="18" charset="0"/>
                        <a:ea typeface="Cambria Math" panose="02040503050406030204" pitchFamily="18" charset="0"/>
                      </a:rPr>
                      <m:t>𝛟</m:t>
                    </m:r>
                  </m:oMath>
                </a14:m>
                <a:r>
                  <a:rPr lang="fr-FR" sz="1200" dirty="0"/>
                  <a:t>, </a:t>
                </a:r>
                <a:r>
                  <a:rPr lang="fr-FR" sz="1200" dirty="0" err="1"/>
                  <a:t>within</a:t>
                </a:r>
                <a:r>
                  <a:rPr lang="fr-FR" sz="1200" dirty="0"/>
                  <a:t> the </a:t>
                </a:r>
                <a:r>
                  <a:rPr lang="fr-FR" sz="1200" dirty="0" err="1"/>
                  <a:t>analyzed</a:t>
                </a:r>
                <a:r>
                  <a:rPr lang="fr-FR" sz="1200" dirty="0"/>
                  <a:t> </a:t>
                </a:r>
                <a:r>
                  <a:rPr lang="fr-FR" sz="1200" dirty="0" err="1"/>
                  <a:t>spectrum</a:t>
                </a:r>
                <a14:m>
                  <m:oMath xmlns:m="http://schemas.openxmlformats.org/officeDocument/2006/math">
                    <m:r>
                      <a:rPr lang="fr-FR" sz="1200">
                        <a:latin typeface="Cambria Math" panose="02040503050406030204" pitchFamily="18" charset="0"/>
                      </a:rPr>
                      <m:t>.</m:t>
                    </m:r>
                  </m:oMath>
                </a14:m>
                <a:endParaRPr lang="fr-FR" sz="1200"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fr-FR" sz="1200" b="1">
                          <a:latin typeface="Cambria Math" panose="02040503050406030204" pitchFamily="18" charset="0"/>
                        </a:rPr>
                        <m:t>𝐬𝐩𝐞𝐜𝐭𝐫𝐮𝐦</m:t>
                      </m:r>
                      <m:r>
                        <a:rPr lang="fr-FR" sz="1200" b="1">
                          <a:latin typeface="Cambria Math" panose="02040503050406030204" pitchFamily="18" charset="0"/>
                        </a:rPr>
                        <m:t>=</m:t>
                      </m:r>
                      <m:r>
                        <a:rPr lang="fr-FR" sz="1200" b="1">
                          <a:latin typeface="Cambria Math" panose="02040503050406030204" pitchFamily="18" charset="0"/>
                        </a:rPr>
                        <m:t>𝐚</m:t>
                      </m:r>
                      <m:r>
                        <a:rPr lang="fr-FR" sz="1200" b="1">
                          <a:latin typeface="Cambria Math" panose="02040503050406030204" pitchFamily="18" charset="0"/>
                        </a:rPr>
                        <m:t> </m:t>
                      </m:r>
                      <m:r>
                        <a:rPr lang="fr-FR" sz="1200" b="1">
                          <a:latin typeface="Cambria Math" panose="02040503050406030204" pitchFamily="18" charset="0"/>
                          <a:ea typeface="Cambria Math" panose="02040503050406030204" pitchFamily="18" charset="0"/>
                        </a:rPr>
                        <m:t>𝛟</m:t>
                      </m:r>
                    </m:oMath>
                  </m:oMathPara>
                </a14:m>
                <a:endParaRPr lang="fr-FR" sz="1200" b="1" dirty="0" smtClean="0">
                  <a:ea typeface="Cambria Math" panose="02040503050406030204" pitchFamily="18" charset="0"/>
                </a:endParaRPr>
              </a:p>
              <a:p>
                <a:pPr algn="l"/>
                <a:endParaRPr lang="fr-FR" sz="1200" b="1" dirty="0" smtClean="0">
                  <a:ea typeface="Cambria Math" panose="02040503050406030204" pitchFamily="18" charset="0"/>
                </a:endParaRPr>
              </a:p>
              <a:p>
                <a:pPr algn="ctr"/>
                <a:r>
                  <a:rPr lang="en-US" sz="1200" b="1" dirty="0"/>
                  <a:t>Maximum Likelihood Estimator (MLE) for the estimated abundances </a:t>
                </a:r>
                <a:r>
                  <a:rPr lang="en-US" sz="1200" b="1" dirty="0" smtClean="0"/>
                  <a:t>:</a:t>
                </a:r>
              </a:p>
              <a:p>
                <a:pPr algn="ctr"/>
                <a:endParaRPr lang="fr-FR" sz="1200" b="1" i="1"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fr-FR" sz="1200" b="1" i="1" dirty="0">
                              <a:latin typeface="Cambria Math" panose="02040503050406030204" pitchFamily="18" charset="0"/>
                              <a:ea typeface="Cambria Math" panose="02040503050406030204" pitchFamily="18" charset="0"/>
                            </a:rPr>
                          </m:ctrlPr>
                        </m:accPr>
                        <m:e>
                          <m:r>
                            <a:rPr lang="fr-FR" sz="1200" b="1" dirty="0">
                              <a:latin typeface="Cambria Math" panose="02040503050406030204" pitchFamily="18" charset="0"/>
                              <a:ea typeface="Cambria Math" panose="02040503050406030204" pitchFamily="18" charset="0"/>
                            </a:rPr>
                            <m:t>𝐚</m:t>
                          </m:r>
                          <m:r>
                            <a:rPr lang="fr-FR" sz="1200" b="1" dirty="0">
                              <a:latin typeface="Cambria Math" panose="02040503050406030204" pitchFamily="18" charset="0"/>
                              <a:ea typeface="Cambria Math" panose="02040503050406030204" pitchFamily="18" charset="0"/>
                            </a:rPr>
                            <m:t> </m:t>
                          </m:r>
                        </m:e>
                      </m:acc>
                      <m:r>
                        <a:rPr lang="fr-FR" sz="1200" dirty="0">
                          <a:latin typeface="Cambria Math" panose="02040503050406030204" pitchFamily="18" charset="0"/>
                          <a:ea typeface="Cambria Math" panose="02040503050406030204" pitchFamily="18" charset="0"/>
                        </a:rPr>
                        <m:t> </m:t>
                      </m:r>
                      <m:r>
                        <m:rPr>
                          <m:sty m:val="p"/>
                        </m:rPr>
                        <a:rPr lang="fr-FR" sz="1200" dirty="0">
                          <a:latin typeface="Cambria Math" panose="02040503050406030204" pitchFamily="18" charset="0"/>
                          <a:ea typeface="Cambria Math" panose="02040503050406030204" pitchFamily="18" charset="0"/>
                        </a:rPr>
                        <m:t>ϵ</m:t>
                      </m:r>
                      <m:r>
                        <a:rPr lang="fr-FR" sz="1200" dirty="0">
                          <a:latin typeface="Cambria Math" panose="02040503050406030204" pitchFamily="18" charset="0"/>
                          <a:ea typeface="Cambria Math" panose="02040503050406030204" pitchFamily="18" charset="0"/>
                        </a:rPr>
                        <m:t> </m:t>
                      </m:r>
                      <m:r>
                        <m:rPr>
                          <m:sty m:val="p"/>
                        </m:rPr>
                        <a:rPr lang="fr-FR" sz="1200" dirty="0">
                          <a:latin typeface="Cambria Math" panose="02040503050406030204" pitchFamily="18" charset="0"/>
                          <a:ea typeface="Cambria Math" panose="02040503050406030204" pitchFamily="18" charset="0"/>
                        </a:rPr>
                        <m:t>argmin</m:t>
                      </m:r>
                      <m:r>
                        <a:rPr lang="fr-FR" sz="1200" dirty="0">
                          <a:latin typeface="Cambria Math" panose="02040503050406030204" pitchFamily="18" charset="0"/>
                          <a:ea typeface="Cambria Math" panose="02040503050406030204" pitchFamily="18" charset="0"/>
                        </a:rPr>
                        <m:t> </m:t>
                      </m:r>
                      <m:r>
                        <a:rPr lang="fr-FR" sz="1200" b="1" dirty="0">
                          <a:latin typeface="Cambria Math" panose="02040503050406030204" pitchFamily="18" charset="0"/>
                          <a:ea typeface="Cambria Math" panose="02040503050406030204" pitchFamily="18" charset="0"/>
                        </a:rPr>
                        <m:t>𝐚</m:t>
                      </m:r>
                      <m:r>
                        <a:rPr lang="el-GR" sz="1200" b="1" dirty="0">
                          <a:latin typeface="Cambria Math" panose="02040503050406030204" pitchFamily="18" charset="0"/>
                          <a:ea typeface="Cambria Math" panose="02040503050406030204" pitchFamily="18" charset="0"/>
                        </a:rPr>
                        <m:t>𝛟</m:t>
                      </m:r>
                      <m:r>
                        <a:rPr lang="fr-FR" sz="1200" dirty="0">
                          <a:latin typeface="Cambria Math" panose="02040503050406030204" pitchFamily="18" charset="0"/>
                          <a:ea typeface="Cambria Math" panose="02040503050406030204" pitchFamily="18" charset="0"/>
                        </a:rPr>
                        <m:t> −</m:t>
                      </m:r>
                      <m:r>
                        <a:rPr lang="fr-FR" sz="1200" b="1" dirty="0">
                          <a:latin typeface="Cambria Math" panose="02040503050406030204" pitchFamily="18" charset="0"/>
                          <a:ea typeface="Cambria Math" panose="02040503050406030204" pitchFamily="18" charset="0"/>
                        </a:rPr>
                        <m:t>𝐬𝐩𝐞𝐜𝐭𝐫𝐞</m:t>
                      </m:r>
                      <m:r>
                        <a:rPr lang="fr-FR" sz="1200" b="1" dirty="0">
                          <a:latin typeface="Cambria Math" panose="02040503050406030204" pitchFamily="18" charset="0"/>
                          <a:ea typeface="Cambria Math" panose="02040503050406030204" pitchFamily="18" charset="0"/>
                        </a:rPr>
                        <m:t>∗</m:t>
                      </m:r>
                      <m:r>
                        <a:rPr lang="fr-FR" sz="1200" dirty="0">
                          <a:latin typeface="Cambria Math" panose="02040503050406030204" pitchFamily="18" charset="0"/>
                          <a:ea typeface="Cambria Math" panose="02040503050406030204" pitchFamily="18" charset="0"/>
                        </a:rPr>
                        <m:t> </m:t>
                      </m:r>
                      <m:r>
                        <m:rPr>
                          <m:sty m:val="p"/>
                        </m:rPr>
                        <a:rPr lang="fr-FR" sz="1200" dirty="0">
                          <a:latin typeface="Cambria Math" panose="02040503050406030204" pitchFamily="18" charset="0"/>
                          <a:ea typeface="Cambria Math" panose="02040503050406030204" pitchFamily="18" charset="0"/>
                        </a:rPr>
                        <m:t>log</m:t>
                      </m:r>
                      <m:r>
                        <a:rPr lang="fr-FR" sz="1200" dirty="0">
                          <a:latin typeface="Cambria Math" panose="02040503050406030204" pitchFamily="18" charset="0"/>
                          <a:ea typeface="Cambria Math" panose="02040503050406030204" pitchFamily="18" charset="0"/>
                        </a:rPr>
                        <m:t> (</m:t>
                      </m:r>
                      <m:r>
                        <a:rPr lang="fr-FR" sz="1200" b="1" dirty="0">
                          <a:latin typeface="Cambria Math" panose="02040503050406030204" pitchFamily="18" charset="0"/>
                          <a:ea typeface="Cambria Math" panose="02040503050406030204" pitchFamily="18" charset="0"/>
                        </a:rPr>
                        <m:t>𝐚</m:t>
                      </m:r>
                      <m:r>
                        <a:rPr lang="fr-FR" sz="1200" b="1" dirty="0">
                          <a:latin typeface="Cambria Math" panose="02040503050406030204" pitchFamily="18" charset="0"/>
                          <a:ea typeface="Cambria Math" panose="02040503050406030204" pitchFamily="18" charset="0"/>
                        </a:rPr>
                        <m:t>𝛟</m:t>
                      </m:r>
                      <m:r>
                        <a:rPr lang="fr-FR" sz="1200" dirty="0">
                          <a:latin typeface="Cambria Math" panose="02040503050406030204" pitchFamily="18" charset="0"/>
                          <a:ea typeface="Cambria Math" panose="02040503050406030204" pitchFamily="18" charset="0"/>
                        </a:rPr>
                        <m:t>)</m:t>
                      </m:r>
                    </m:oMath>
                  </m:oMathPara>
                </a14:m>
                <a:endParaRPr lang="fr-FR" sz="120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9" y="1549110"/>
                <a:ext cx="3798000" cy="4985980"/>
              </a:xfrm>
              <a:prstGeom prst="rect">
                <a:avLst/>
              </a:prstGeom>
              <a:blipFill>
                <a:blip r:embed="rId2"/>
                <a:stretch>
                  <a:fillRect l="-2244" t="-1100" r="-2404"/>
                </a:stretch>
              </a:blipFill>
            </p:spPr>
            <p:txBody>
              <a:bodyPr/>
              <a:lstStyle/>
              <a:p>
                <a:r>
                  <a:rPr lang="fr-FR">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Global and automatic analysis of </a:t>
            </a:r>
            <a:r>
              <a:rPr lang="en-GB" sz="1600" b="1" dirty="0" err="1" smtClean="0">
                <a:solidFill>
                  <a:schemeClr val="bg1"/>
                </a:solidFill>
                <a:latin typeface="Arial" panose="020B0604020202020204" pitchFamily="34" charset="0"/>
                <a:cs typeface="Arial" panose="020B0604020202020204" pitchFamily="34" charset="0"/>
              </a:rPr>
              <a:t>radioxenons</a:t>
            </a:r>
            <a:r>
              <a:rPr lang="en-GB" sz="1600"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in </a:t>
            </a:r>
            <a:r>
              <a:rPr lang="en-GB" sz="1600" b="1" dirty="0">
                <a:solidFill>
                  <a:schemeClr val="bg1"/>
                </a:solidFill>
                <a:latin typeface="Symbol" panose="05050102010706020507" pitchFamily="18" charset="2"/>
                <a:cs typeface="Arial" panose="020B0604020202020204" pitchFamily="34" charset="0"/>
              </a:rPr>
              <a:t>b-g</a:t>
            </a:r>
            <a:r>
              <a:rPr lang="en-GB" sz="1600" b="1" dirty="0">
                <a:solidFill>
                  <a:schemeClr val="bg1"/>
                </a:solidFill>
                <a:latin typeface="Arial" panose="020B0604020202020204" pitchFamily="34" charset="0"/>
                <a:cs typeface="Arial" panose="020B0604020202020204" pitchFamily="34" charset="0"/>
              </a:rPr>
              <a:t> spectrum</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smtClean="0"/>
              <a:t>The SAUNA III (Fig. 1) is a β/γ coincidence measurement system. It consists of a plastic scintillator for the detection of electrons and β-particles, and a NaI(Tl) scintillator for the detection of X-rays and γ-rays. This device provides low-resolution spectra. The first part of this work involved the development and validation of a numerical model of the system (Fig. 2) :</a:t>
            </a:r>
            <a:endParaRPr lang="en-US" sz="120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Mano C.P., </a:t>
            </a:r>
            <a:r>
              <a:rPr lang="en-GB" sz="1200" dirty="0" err="1">
                <a:solidFill>
                  <a:srgbClr val="1A3A64"/>
                </a:solidFill>
                <a:latin typeface="Arial" panose="020B0604020202020204" pitchFamily="34" charset="0"/>
                <a:cs typeface="Arial" panose="020B0604020202020204" pitchFamily="34" charset="0"/>
              </a:rPr>
              <a:t>Paradis</a:t>
            </a:r>
            <a:r>
              <a:rPr lang="en-GB" sz="1200" dirty="0">
                <a:solidFill>
                  <a:srgbClr val="1A3A64"/>
                </a:solidFill>
                <a:latin typeface="Arial" panose="020B0604020202020204" pitchFamily="34" charset="0"/>
                <a:cs typeface="Arial" panose="020B0604020202020204" pitchFamily="34" charset="0"/>
              </a:rPr>
              <a:t> H., Castillo K., </a:t>
            </a:r>
            <a:r>
              <a:rPr lang="en-GB" sz="1200" dirty="0" err="1">
                <a:solidFill>
                  <a:srgbClr val="1A3A64"/>
                </a:solidFill>
                <a:latin typeface="Arial" panose="020B0604020202020204" pitchFamily="34" charset="0"/>
                <a:cs typeface="Arial" panose="020B0604020202020204" pitchFamily="34" charset="0"/>
              </a:rPr>
              <a:t>Topin</a:t>
            </a:r>
            <a:r>
              <a:rPr lang="en-GB" sz="1200" dirty="0">
                <a:solidFill>
                  <a:srgbClr val="1A3A64"/>
                </a:solidFill>
                <a:latin typeface="Arial" panose="020B0604020202020204" pitchFamily="34" charset="0"/>
                <a:cs typeface="Arial" panose="020B0604020202020204" pitchFamily="34" charset="0"/>
              </a:rPr>
              <a:t> S., </a:t>
            </a:r>
            <a:r>
              <a:rPr lang="en-GB" sz="1200" dirty="0" err="1">
                <a:solidFill>
                  <a:srgbClr val="1A3A64"/>
                </a:solidFill>
                <a:latin typeface="Arial" panose="020B0604020202020204" pitchFamily="34" charset="0"/>
                <a:cs typeface="Arial" panose="020B0604020202020204" pitchFamily="34" charset="0"/>
              </a:rPr>
              <a:t>Leprieur</a:t>
            </a:r>
            <a:r>
              <a:rPr lang="en-GB" sz="1200" dirty="0">
                <a:solidFill>
                  <a:srgbClr val="1A3A64"/>
                </a:solidFill>
                <a:latin typeface="Arial" panose="020B0604020202020204" pitchFamily="34" charset="0"/>
                <a:cs typeface="Arial" panose="020B0604020202020204" pitchFamily="34" charset="0"/>
              </a:rPr>
              <a:t> F.</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SAUNA III detector</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Spectral </a:t>
            </a:r>
            <a:r>
              <a:rPr lang="en-GB" dirty="0" err="1" smtClean="0"/>
              <a:t>unmixing</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Decision thresholds for spectral </a:t>
            </a:r>
            <a:r>
              <a:rPr lang="en-GB" dirty="0" err="1" smtClean="0"/>
              <a:t>unmixing</a:t>
            </a:r>
            <a:endParaRPr lang="en-GB" dirty="0"/>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 y="2943506"/>
            <a:ext cx="1830706" cy="1395950"/>
          </a:xfrm>
          <a:prstGeom prst="rect">
            <a:avLst/>
          </a:prstGeom>
        </p:spPr>
      </p:pic>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60290" y="2943506"/>
            <a:ext cx="1915819" cy="1395950"/>
          </a:xfrm>
          <a:prstGeom prst="rect">
            <a:avLst/>
          </a:prstGeom>
        </p:spPr>
      </p:pic>
      <p:sp>
        <p:nvSpPr>
          <p:cNvPr id="3" name="Rectangle 2"/>
          <p:cNvSpPr/>
          <p:nvPr/>
        </p:nvSpPr>
        <p:spPr>
          <a:xfrm>
            <a:off x="-552450" y="4384715"/>
            <a:ext cx="2612740" cy="230832"/>
          </a:xfrm>
          <a:prstGeom prst="rect">
            <a:avLst/>
          </a:prstGeom>
        </p:spPr>
        <p:txBody>
          <a:bodyPr wrap="square">
            <a:spAutoFit/>
          </a:bodyPr>
          <a:lstStyle/>
          <a:p>
            <a:pPr marL="515938" lvl="0" algn="just" defTabSz="457200">
              <a:buClr>
                <a:srgbClr val="E50019"/>
              </a:buClr>
              <a:buSzPct val="150000"/>
              <a:defRPr/>
            </a:pPr>
            <a:r>
              <a:rPr lang="fr-FR" sz="900" b="1" dirty="0" err="1">
                <a:solidFill>
                  <a:srgbClr val="000000"/>
                </a:solidFill>
                <a:latin typeface="Arial" panose="020B0604020202020204" pitchFamily="34" charset="0"/>
                <a:cs typeface="Arial" panose="020B0604020202020204" pitchFamily="34" charset="0"/>
              </a:rPr>
              <a:t>Fig</a:t>
            </a:r>
            <a:r>
              <a:rPr lang="fr-FR" sz="900" b="1" dirty="0">
                <a:solidFill>
                  <a:srgbClr val="000000"/>
                </a:solidFill>
                <a:latin typeface="Arial" panose="020B0604020202020204" pitchFamily="34" charset="0"/>
                <a:cs typeface="Arial" panose="020B0604020202020204" pitchFamily="34" charset="0"/>
              </a:rPr>
              <a:t> 1. </a:t>
            </a:r>
            <a:r>
              <a:rPr lang="fr-FR" sz="900" b="1" dirty="0" err="1">
                <a:solidFill>
                  <a:srgbClr val="000000"/>
                </a:solidFill>
                <a:latin typeface="Arial" panose="020B0604020202020204" pitchFamily="34" charset="0"/>
                <a:cs typeface="Arial" panose="020B0604020202020204" pitchFamily="34" charset="0"/>
              </a:rPr>
              <a:t>Scheme</a:t>
            </a:r>
            <a:r>
              <a:rPr lang="fr-FR" sz="900" b="1" dirty="0">
                <a:solidFill>
                  <a:srgbClr val="000000"/>
                </a:solidFill>
                <a:latin typeface="Arial" panose="020B0604020202020204" pitchFamily="34" charset="0"/>
                <a:cs typeface="Arial" panose="020B0604020202020204" pitchFamily="34" charset="0"/>
              </a:rPr>
              <a:t> of the SAUNA III [2].</a:t>
            </a:r>
          </a:p>
        </p:txBody>
      </p:sp>
      <p:sp>
        <p:nvSpPr>
          <p:cNvPr id="4" name="Rectangle 3"/>
          <p:cNvSpPr/>
          <p:nvPr/>
        </p:nvSpPr>
        <p:spPr>
          <a:xfrm>
            <a:off x="1379038" y="4384715"/>
            <a:ext cx="2578979" cy="369332"/>
          </a:xfrm>
          <a:prstGeom prst="rect">
            <a:avLst/>
          </a:prstGeom>
        </p:spPr>
        <p:txBody>
          <a:bodyPr wrap="square">
            <a:spAutoFit/>
          </a:bodyPr>
          <a:lstStyle/>
          <a:p>
            <a:pPr marL="604838" lvl="0" algn="just" defTabSz="457200">
              <a:buClr>
                <a:srgbClr val="E50019"/>
              </a:buClr>
              <a:buSzPct val="150000"/>
              <a:defRPr/>
            </a:pPr>
            <a:r>
              <a:rPr lang="fr-FR" sz="900" b="1" dirty="0" err="1">
                <a:solidFill>
                  <a:srgbClr val="000000"/>
                </a:solidFill>
                <a:latin typeface="Arial" panose="020B0604020202020204" pitchFamily="34" charset="0"/>
                <a:cs typeface="Arial" panose="020B0604020202020204" pitchFamily="34" charset="0"/>
              </a:rPr>
              <a:t>Fig</a:t>
            </a:r>
            <a:r>
              <a:rPr lang="fr-FR" sz="900" b="1" dirty="0">
                <a:solidFill>
                  <a:srgbClr val="000000"/>
                </a:solidFill>
                <a:latin typeface="Arial" panose="020B0604020202020204" pitchFamily="34" charset="0"/>
                <a:cs typeface="Arial" panose="020B0604020202020204" pitchFamily="34" charset="0"/>
              </a:rPr>
              <a:t> 2. MCNP model of the SAUNA III.</a:t>
            </a:r>
            <a:endParaRPr lang="fr-FR" sz="900" dirty="0">
              <a:latin typeface="Arial" panose="020B0604020202020204" pitchFamily="34" charset="0"/>
              <a:cs typeface="Arial" panose="020B0604020202020204" pitchFamily="34" charset="0"/>
            </a:endParaRPr>
          </a:p>
        </p:txBody>
      </p:sp>
      <p:graphicFrame>
        <p:nvGraphicFramePr>
          <p:cNvPr id="25" name="Tableau 24"/>
          <p:cNvGraphicFramePr>
            <a:graphicFrameLocks noGrp="1"/>
          </p:cNvGraphicFramePr>
          <p:nvPr>
            <p:extLst>
              <p:ext uri="{D42A27DB-BD31-4B8C-83A1-F6EECF244321}">
                <p14:modId xmlns:p14="http://schemas.microsoft.com/office/powerpoint/2010/main" val="1899396439"/>
              </p:ext>
            </p:extLst>
          </p:nvPr>
        </p:nvGraphicFramePr>
        <p:xfrm>
          <a:off x="132883" y="4690127"/>
          <a:ext cx="3867616" cy="1754724"/>
        </p:xfrm>
        <a:graphic>
          <a:graphicData uri="http://schemas.openxmlformats.org/drawingml/2006/table">
            <a:tbl>
              <a:tblPr firstRow="1" bandRow="1">
                <a:tableStyleId>{912C8C85-51F0-491E-9774-3900AFEF0FD7}</a:tableStyleId>
              </a:tblPr>
              <a:tblGrid>
                <a:gridCol w="773524">
                  <a:extLst>
                    <a:ext uri="{9D8B030D-6E8A-4147-A177-3AD203B41FA5}">
                      <a16:colId xmlns:a16="http://schemas.microsoft.com/office/drawing/2014/main" val="3268929838"/>
                    </a:ext>
                  </a:extLst>
                </a:gridCol>
                <a:gridCol w="773523">
                  <a:extLst>
                    <a:ext uri="{9D8B030D-6E8A-4147-A177-3AD203B41FA5}">
                      <a16:colId xmlns:a16="http://schemas.microsoft.com/office/drawing/2014/main" val="6283994"/>
                    </a:ext>
                  </a:extLst>
                </a:gridCol>
                <a:gridCol w="834670">
                  <a:extLst>
                    <a:ext uri="{9D8B030D-6E8A-4147-A177-3AD203B41FA5}">
                      <a16:colId xmlns:a16="http://schemas.microsoft.com/office/drawing/2014/main" val="4132063944"/>
                    </a:ext>
                  </a:extLst>
                </a:gridCol>
                <a:gridCol w="712376">
                  <a:extLst>
                    <a:ext uri="{9D8B030D-6E8A-4147-A177-3AD203B41FA5}">
                      <a16:colId xmlns:a16="http://schemas.microsoft.com/office/drawing/2014/main" val="1063311192"/>
                    </a:ext>
                  </a:extLst>
                </a:gridCol>
                <a:gridCol w="773523">
                  <a:extLst>
                    <a:ext uri="{9D8B030D-6E8A-4147-A177-3AD203B41FA5}">
                      <a16:colId xmlns:a16="http://schemas.microsoft.com/office/drawing/2014/main" val="2017167443"/>
                    </a:ext>
                  </a:extLst>
                </a:gridCol>
              </a:tblGrid>
              <a:tr h="383124">
                <a:tc>
                  <a:txBody>
                    <a:bodyPr/>
                    <a:lstStyle/>
                    <a:p>
                      <a:pPr algn="ctr"/>
                      <a:r>
                        <a:rPr lang="fr-FR" sz="900" dirty="0" smtClean="0">
                          <a:latin typeface="Arial" panose="020B0604020202020204" pitchFamily="34" charset="0"/>
                          <a:cs typeface="Arial" panose="020B0604020202020204" pitchFamily="34" charset="0"/>
                        </a:rPr>
                        <a:t>Energy (keV)</a:t>
                      </a:r>
                    </a:p>
                  </a:txBody>
                  <a:tcPr anchor="ct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362C"/>
                    </a:solidFill>
                  </a:tcPr>
                </a:tc>
                <a:tc>
                  <a:txBody>
                    <a:bodyPr/>
                    <a:lstStyle/>
                    <a:p>
                      <a:pPr algn="ctr"/>
                      <a:r>
                        <a:rPr lang="fr-FR" sz="900" dirty="0" smtClean="0">
                          <a:latin typeface="Arial" panose="020B0604020202020204" pitchFamily="34" charset="0"/>
                          <a:cs typeface="Arial" panose="020B0604020202020204" pitchFamily="34" charset="0"/>
                        </a:rPr>
                        <a:t>SAUNA III</a:t>
                      </a:r>
                      <a:br>
                        <a:rPr lang="fr-FR" sz="900" dirty="0" smtClean="0">
                          <a:latin typeface="Arial" panose="020B0604020202020204" pitchFamily="34" charset="0"/>
                          <a:cs typeface="Arial" panose="020B0604020202020204" pitchFamily="34" charset="0"/>
                        </a:rPr>
                      </a:br>
                      <a:r>
                        <a:rPr lang="fr-FR" sz="900" dirty="0" err="1" smtClean="0">
                          <a:latin typeface="Arial" panose="020B0604020202020204" pitchFamily="34" charset="0"/>
                          <a:cs typeface="Arial" panose="020B0604020202020204" pitchFamily="34" charset="0"/>
                        </a:rPr>
                        <a:t>efficiency</a:t>
                      </a:r>
                      <a:endParaRPr lang="fr-FR"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362C"/>
                    </a:solidFill>
                  </a:tcPr>
                </a:tc>
                <a:tc>
                  <a:txBody>
                    <a:bodyPr/>
                    <a:lstStyle/>
                    <a:p>
                      <a:pPr algn="ctr"/>
                      <a:r>
                        <a:rPr lang="fr-FR" sz="900" dirty="0" err="1" smtClean="0">
                          <a:latin typeface="Arial" panose="020B0604020202020204" pitchFamily="34" charset="0"/>
                          <a:cs typeface="Arial" panose="020B0604020202020204" pitchFamily="34" charset="0"/>
                        </a:rPr>
                        <a:t>Absolute</a:t>
                      </a:r>
                      <a:endParaRPr lang="fr-FR" sz="900" dirty="0" smtClean="0">
                        <a:latin typeface="Arial" panose="020B0604020202020204" pitchFamily="34" charset="0"/>
                        <a:cs typeface="Arial" panose="020B0604020202020204" pitchFamily="34" charset="0"/>
                      </a:endParaRPr>
                    </a:p>
                    <a:p>
                      <a:pPr algn="ctr"/>
                      <a:r>
                        <a:rPr lang="fr-FR" sz="900" dirty="0" err="1" smtClean="0">
                          <a:latin typeface="Arial" panose="020B0604020202020204" pitchFamily="34" charset="0"/>
                          <a:cs typeface="Arial" panose="020B0604020202020204" pitchFamily="34" charset="0"/>
                        </a:rPr>
                        <a:t>uncertainty</a:t>
                      </a:r>
                      <a:endParaRPr lang="fr-FR"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362C"/>
                    </a:solidFill>
                  </a:tcPr>
                </a:tc>
                <a:tc>
                  <a:txBody>
                    <a:bodyPr/>
                    <a:lstStyle/>
                    <a:p>
                      <a:pPr algn="ctr"/>
                      <a:r>
                        <a:rPr lang="fr-FR" sz="900" dirty="0" smtClean="0">
                          <a:latin typeface="Arial" panose="020B0604020202020204" pitchFamily="34" charset="0"/>
                          <a:cs typeface="Arial" panose="020B0604020202020204" pitchFamily="34" charset="0"/>
                        </a:rPr>
                        <a:t>Model </a:t>
                      </a:r>
                      <a:r>
                        <a:rPr lang="fr-FR" sz="900" dirty="0" err="1" smtClean="0">
                          <a:latin typeface="Arial" panose="020B0604020202020204" pitchFamily="34" charset="0"/>
                          <a:cs typeface="Arial" panose="020B0604020202020204" pitchFamily="34" charset="0"/>
                        </a:rPr>
                        <a:t>efficiency</a:t>
                      </a:r>
                      <a:endParaRPr lang="fr-FR"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362C"/>
                    </a:solidFill>
                  </a:tcPr>
                </a:tc>
                <a:tc>
                  <a:txBody>
                    <a:bodyPr/>
                    <a:lstStyle/>
                    <a:p>
                      <a:pPr algn="ctr"/>
                      <a:r>
                        <a:rPr lang="fr-FR" sz="900" dirty="0" smtClean="0">
                          <a:latin typeface="Arial" panose="020B0604020202020204" pitchFamily="34" charset="0"/>
                          <a:cs typeface="Arial" panose="020B0604020202020204" pitchFamily="34" charset="0"/>
                        </a:rPr>
                        <a:t>Relative</a:t>
                      </a:r>
                      <a:r>
                        <a:rPr lang="fr-FR" sz="900" baseline="0" dirty="0" smtClean="0">
                          <a:latin typeface="Arial" panose="020B0604020202020204" pitchFamily="34" charset="0"/>
                          <a:cs typeface="Arial" panose="020B0604020202020204" pitchFamily="34" charset="0"/>
                        </a:rPr>
                        <a:t> </a:t>
                      </a:r>
                      <a:r>
                        <a:rPr lang="fr-FR" sz="900" baseline="0" dirty="0" err="1" smtClean="0">
                          <a:latin typeface="Arial" panose="020B0604020202020204" pitchFamily="34" charset="0"/>
                          <a:cs typeface="Arial" panose="020B0604020202020204" pitchFamily="34" charset="0"/>
                        </a:rPr>
                        <a:t>error</a:t>
                      </a:r>
                      <a:endParaRPr lang="fr-FR"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362C"/>
                    </a:solidFill>
                  </a:tcPr>
                </a:tc>
                <a:extLst>
                  <a:ext uri="{0D108BD9-81ED-4DB2-BD59-A6C34878D82A}">
                    <a16:rowId xmlns:a16="http://schemas.microsoft.com/office/drawing/2014/main" val="3685763911"/>
                  </a:ext>
                </a:extLst>
              </a:tr>
              <a:tr h="174147">
                <a:tc>
                  <a:txBody>
                    <a:bodyPr/>
                    <a:lstStyle/>
                    <a:p>
                      <a:pPr algn="ctr"/>
                      <a:r>
                        <a:rPr lang="fr-FR" sz="900" b="1" dirty="0" smtClean="0">
                          <a:latin typeface="Arial" panose="020B0604020202020204" pitchFamily="34" charset="0"/>
                          <a:cs typeface="Arial" panose="020B0604020202020204" pitchFamily="34" charset="0"/>
                        </a:rPr>
                        <a:t>32</a:t>
                      </a: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0,65</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0,09</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0,65</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3258463"/>
                  </a:ext>
                </a:extLst>
              </a:tr>
              <a:tr h="174147">
                <a:tc>
                  <a:txBody>
                    <a:bodyPr/>
                    <a:lstStyle/>
                    <a:p>
                      <a:pPr algn="ctr"/>
                      <a:r>
                        <a:rPr lang="fr-FR" sz="900" b="1" dirty="0" smtClean="0">
                          <a:latin typeface="Arial" panose="020B0604020202020204" pitchFamily="34" charset="0"/>
                          <a:cs typeface="Arial" panose="020B0604020202020204" pitchFamily="34" charset="0"/>
                        </a:rPr>
                        <a:t>81</a:t>
                      </a:r>
                      <a:endParaRPr lang="fr-FR" sz="900" b="1" dirty="0">
                        <a:latin typeface="Arial" panose="020B0604020202020204" pitchFamily="34" charset="0"/>
                        <a:cs typeface="Arial" panose="020B0604020202020204"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0,72</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0,13</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0,78</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8,3%</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5338556"/>
                  </a:ext>
                </a:extLst>
              </a:tr>
              <a:tr h="174147">
                <a:tc>
                  <a:txBody>
                    <a:bodyPr/>
                    <a:lstStyle/>
                    <a:p>
                      <a:pPr algn="ctr"/>
                      <a:r>
                        <a:rPr lang="fr-FR" sz="900" b="1" dirty="0" smtClean="0">
                          <a:latin typeface="Arial" panose="020B0604020202020204" pitchFamily="34" charset="0"/>
                          <a:cs typeface="Arial" panose="020B0604020202020204" pitchFamily="34" charset="0"/>
                        </a:rPr>
                        <a:t>123</a:t>
                      </a:r>
                      <a:endParaRPr lang="fr-FR" sz="900" b="1" dirty="0">
                        <a:latin typeface="Arial" panose="020B0604020202020204" pitchFamily="34" charset="0"/>
                        <a:cs typeface="Arial" panose="020B0604020202020204"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0,77</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0,05</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0,80</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3,9%</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95795"/>
                  </a:ext>
                </a:extLst>
              </a:tr>
              <a:tr h="174147">
                <a:tc>
                  <a:txBody>
                    <a:bodyPr/>
                    <a:lstStyle/>
                    <a:p>
                      <a:pPr algn="ctr"/>
                      <a:r>
                        <a:rPr lang="fr-FR" sz="900" b="1" dirty="0" smtClean="0">
                          <a:latin typeface="Arial" panose="020B0604020202020204" pitchFamily="34" charset="0"/>
                          <a:cs typeface="Arial" panose="020B0604020202020204" pitchFamily="34" charset="0"/>
                        </a:rPr>
                        <a:t>165</a:t>
                      </a:r>
                      <a:endParaRPr lang="fr-FR" sz="900" b="1" dirty="0">
                        <a:latin typeface="Arial" panose="020B0604020202020204" pitchFamily="34" charset="0"/>
                        <a:cs typeface="Arial" panose="020B0604020202020204"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0,72</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0,05</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0,79</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9,7%</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713927"/>
                  </a:ext>
                </a:extLst>
              </a:tr>
              <a:tr h="174147">
                <a:tc>
                  <a:txBody>
                    <a:bodyPr/>
                    <a:lstStyle/>
                    <a:p>
                      <a:pPr algn="ctr"/>
                      <a:r>
                        <a:rPr lang="fr-FR" sz="900" b="1" dirty="0" smtClean="0">
                          <a:latin typeface="Arial" panose="020B0604020202020204" pitchFamily="34" charset="0"/>
                          <a:cs typeface="Arial" panose="020B0604020202020204" pitchFamily="34" charset="0"/>
                        </a:rPr>
                        <a:t>208</a:t>
                      </a:r>
                      <a:endParaRPr lang="fr-FR" sz="900" b="1" dirty="0">
                        <a:latin typeface="Arial" panose="020B0604020202020204" pitchFamily="34" charset="0"/>
                        <a:cs typeface="Arial" panose="020B0604020202020204"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0,68</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0,05</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0,73</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7,4%</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371229"/>
                  </a:ext>
                </a:extLst>
              </a:tr>
              <a:tr h="174147">
                <a:tc>
                  <a:txBody>
                    <a:bodyPr/>
                    <a:lstStyle/>
                    <a:p>
                      <a:pPr algn="ctr"/>
                      <a:r>
                        <a:rPr lang="fr-FR" sz="900" b="1" dirty="0" smtClean="0">
                          <a:latin typeface="Arial" panose="020B0604020202020204" pitchFamily="34" charset="0"/>
                          <a:cs typeface="Arial" panose="020B0604020202020204" pitchFamily="34" charset="0"/>
                        </a:rPr>
                        <a:t>250</a:t>
                      </a:r>
                      <a:endParaRPr lang="fr-FR" sz="900" b="1" dirty="0">
                        <a:latin typeface="Arial" panose="020B0604020202020204" pitchFamily="34" charset="0"/>
                        <a:cs typeface="Arial" panose="020B0604020202020204"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0,08</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0,69</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1" i="0" u="none" strike="noStrike" dirty="0" smtClean="0">
                          <a:solidFill>
                            <a:srgbClr val="000000"/>
                          </a:solidFill>
                          <a:effectLst/>
                          <a:latin typeface="Arial" panose="020B0604020202020204" pitchFamily="34" charset="0"/>
                          <a:cs typeface="Arial" panose="020B0604020202020204" pitchFamily="34" charset="0"/>
                        </a:rPr>
                        <a:t>7,8%</a:t>
                      </a:r>
                      <a:endParaRPr lang="fr-F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431163"/>
                  </a:ext>
                </a:extLst>
              </a:tr>
            </a:tbl>
          </a:graphicData>
        </a:graphic>
      </p:graphicFrame>
      <p:sp>
        <p:nvSpPr>
          <p:cNvPr id="5" name="Rectangle 4"/>
          <p:cNvSpPr/>
          <p:nvPr/>
        </p:nvSpPr>
        <p:spPr>
          <a:xfrm>
            <a:off x="-390954" y="6387701"/>
            <a:ext cx="4391454" cy="507831"/>
          </a:xfrm>
          <a:prstGeom prst="rect">
            <a:avLst/>
          </a:prstGeom>
        </p:spPr>
        <p:txBody>
          <a:bodyPr wrap="square">
            <a:spAutoFit/>
          </a:bodyPr>
          <a:lstStyle/>
          <a:p>
            <a:pPr marL="515938" lvl="0" algn="just" defTabSz="457200">
              <a:buClr>
                <a:srgbClr val="E50019"/>
              </a:buClr>
              <a:buSzPct val="150000"/>
              <a:defRPr/>
            </a:pPr>
            <a:r>
              <a:rPr lang="fr-FR" sz="900" b="1" dirty="0">
                <a:solidFill>
                  <a:srgbClr val="000000"/>
                </a:solidFill>
                <a:latin typeface="Arial" panose="020B0604020202020204" pitchFamily="34" charset="0"/>
                <a:cs typeface="Arial" panose="020B0604020202020204" pitchFamily="34" charset="0"/>
              </a:rPr>
              <a:t>Tab 1. </a:t>
            </a:r>
            <a:r>
              <a:rPr lang="en-US" sz="900" b="1" dirty="0">
                <a:latin typeface="Arial" panose="020B0604020202020204" pitchFamily="34" charset="0"/>
                <a:cs typeface="Arial" panose="020B0604020202020204" pitchFamily="34" charset="0"/>
              </a:rPr>
              <a:t>Comparison of the simulated direct efficiencies of the gamma channel with the SAUNA III [2] values, based on gamma simulations at different energies.</a:t>
            </a:r>
            <a:endParaRPr lang="fr-FR" sz="900" b="1" dirty="0">
              <a:solidFill>
                <a:srgbClr val="000000"/>
              </a:solidFill>
              <a:latin typeface="Arial" panose="020B0604020202020204" pitchFamily="34" charset="0"/>
              <a:cs typeface="Arial" panose="020B0604020202020204" pitchFamily="34" charset="0"/>
            </a:endParaRPr>
          </a:p>
        </p:txBody>
      </p:sp>
      <p:grpSp>
        <p:nvGrpSpPr>
          <p:cNvPr id="29" name="Groupe 28"/>
          <p:cNvGrpSpPr/>
          <p:nvPr/>
        </p:nvGrpSpPr>
        <p:grpSpPr>
          <a:xfrm>
            <a:off x="4286245" y="3968323"/>
            <a:ext cx="3717799" cy="2566767"/>
            <a:chOff x="8392926" y="21163842"/>
            <a:chExt cx="10954454" cy="7989528"/>
          </a:xfrm>
        </p:grpSpPr>
        <p:pic>
          <p:nvPicPr>
            <p:cNvPr id="31" name="Image 3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0625" r="8165"/>
            <a:stretch/>
          </p:blipFill>
          <p:spPr>
            <a:xfrm>
              <a:off x="8392926" y="25230614"/>
              <a:ext cx="5374358" cy="3922756"/>
            </a:xfrm>
            <a:prstGeom prst="rect">
              <a:avLst/>
            </a:prstGeom>
          </p:spPr>
        </p:pic>
        <p:pic>
          <p:nvPicPr>
            <p:cNvPr id="32" name="Image 3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0625" r="6934"/>
            <a:stretch/>
          </p:blipFill>
          <p:spPr>
            <a:xfrm>
              <a:off x="13628217" y="25230613"/>
              <a:ext cx="5719163" cy="3922756"/>
            </a:xfrm>
            <a:prstGeom prst="rect">
              <a:avLst/>
            </a:prstGeom>
          </p:spPr>
        </p:pic>
        <p:pic>
          <p:nvPicPr>
            <p:cNvPr id="33" name="Image 32"/>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783" t="7344" r="4479"/>
            <a:stretch/>
          </p:blipFill>
          <p:spPr>
            <a:xfrm>
              <a:off x="13628215" y="21163842"/>
              <a:ext cx="5544219" cy="4066772"/>
            </a:xfrm>
            <a:prstGeom prst="rect">
              <a:avLst/>
            </a:prstGeom>
          </p:spPr>
        </p:pic>
        <p:pic>
          <p:nvPicPr>
            <p:cNvPr id="35" name="Image 3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740" t="10916" r="10177" b="1564"/>
            <a:stretch/>
          </p:blipFill>
          <p:spPr>
            <a:xfrm>
              <a:off x="8531997" y="21163842"/>
              <a:ext cx="5096219" cy="3841360"/>
            </a:xfrm>
            <a:prstGeom prst="rect">
              <a:avLst/>
            </a:prstGeom>
          </p:spPr>
        </p:pic>
      </p:grpSp>
      <p:sp>
        <p:nvSpPr>
          <p:cNvPr id="6" name="ZoneTexte 5"/>
          <p:cNvSpPr txBox="1"/>
          <p:nvPr/>
        </p:nvSpPr>
        <p:spPr>
          <a:xfrm>
            <a:off x="4511557" y="4791075"/>
            <a:ext cx="685800" cy="246221"/>
          </a:xfrm>
          <a:prstGeom prst="rect">
            <a:avLst/>
          </a:prstGeom>
          <a:noFill/>
        </p:spPr>
        <p:txBody>
          <a:bodyPr wrap="square" rtlCol="0">
            <a:spAutoFit/>
          </a:bodyPr>
          <a:lstStyle/>
          <a:p>
            <a:r>
              <a:rPr lang="fr-FR" sz="1000" b="1" baseline="30000" dirty="0" smtClean="0">
                <a:solidFill>
                  <a:schemeClr val="bg1"/>
                </a:solidFill>
                <a:latin typeface="Arial" panose="020B0604020202020204" pitchFamily="34" charset="0"/>
                <a:cs typeface="Arial" panose="020B0604020202020204" pitchFamily="34" charset="0"/>
              </a:rPr>
              <a:t>135</a:t>
            </a:r>
            <a:r>
              <a:rPr lang="fr-FR" sz="1000" b="1" dirty="0" smtClean="0">
                <a:solidFill>
                  <a:schemeClr val="bg1"/>
                </a:solidFill>
                <a:latin typeface="Arial" panose="020B0604020202020204" pitchFamily="34" charset="0"/>
                <a:cs typeface="Arial" panose="020B0604020202020204" pitchFamily="34" charset="0"/>
              </a:rPr>
              <a:t>Xe</a:t>
            </a:r>
            <a:endParaRPr lang="fr-FR" sz="1000" b="1" baseline="30000" dirty="0">
              <a:solidFill>
                <a:schemeClr val="bg1"/>
              </a:solidFill>
              <a:latin typeface="Arial" panose="020B0604020202020204" pitchFamily="34" charset="0"/>
              <a:cs typeface="Arial" panose="020B0604020202020204" pitchFamily="34" charset="0"/>
            </a:endParaRPr>
          </a:p>
        </p:txBody>
      </p:sp>
      <p:sp>
        <p:nvSpPr>
          <p:cNvPr id="36" name="ZoneTexte 35"/>
          <p:cNvSpPr txBox="1"/>
          <p:nvPr/>
        </p:nvSpPr>
        <p:spPr>
          <a:xfrm>
            <a:off x="6241147" y="4791074"/>
            <a:ext cx="685800" cy="246221"/>
          </a:xfrm>
          <a:prstGeom prst="rect">
            <a:avLst/>
          </a:prstGeom>
          <a:noFill/>
        </p:spPr>
        <p:txBody>
          <a:bodyPr wrap="square" rtlCol="0">
            <a:spAutoFit/>
          </a:bodyPr>
          <a:lstStyle/>
          <a:p>
            <a:r>
              <a:rPr lang="fr-FR" sz="1000" b="1" baseline="30000" dirty="0" smtClean="0">
                <a:solidFill>
                  <a:schemeClr val="bg1"/>
                </a:solidFill>
                <a:latin typeface="Arial" panose="020B0604020202020204" pitchFamily="34" charset="0"/>
                <a:cs typeface="Arial" panose="020B0604020202020204" pitchFamily="34" charset="0"/>
              </a:rPr>
              <a:t>133m</a:t>
            </a:r>
            <a:r>
              <a:rPr lang="fr-FR" sz="1000" b="1" dirty="0" smtClean="0">
                <a:solidFill>
                  <a:schemeClr val="bg1"/>
                </a:solidFill>
                <a:latin typeface="Arial" panose="020B0604020202020204" pitchFamily="34" charset="0"/>
                <a:cs typeface="Arial" panose="020B0604020202020204" pitchFamily="34" charset="0"/>
              </a:rPr>
              <a:t>Xe</a:t>
            </a:r>
            <a:endParaRPr lang="fr-FR" sz="1000" b="1" baseline="30000" dirty="0">
              <a:solidFill>
                <a:schemeClr val="bg1"/>
              </a:solidFill>
              <a:latin typeface="Arial" panose="020B0604020202020204" pitchFamily="34" charset="0"/>
              <a:cs typeface="Arial" panose="020B0604020202020204" pitchFamily="34" charset="0"/>
            </a:endParaRPr>
          </a:p>
        </p:txBody>
      </p:sp>
      <p:sp>
        <p:nvSpPr>
          <p:cNvPr id="37" name="ZoneTexte 36"/>
          <p:cNvSpPr txBox="1"/>
          <p:nvPr/>
        </p:nvSpPr>
        <p:spPr>
          <a:xfrm>
            <a:off x="4508992" y="5781854"/>
            <a:ext cx="685800" cy="246221"/>
          </a:xfrm>
          <a:prstGeom prst="rect">
            <a:avLst/>
          </a:prstGeom>
          <a:noFill/>
        </p:spPr>
        <p:txBody>
          <a:bodyPr wrap="square" rtlCol="0">
            <a:spAutoFit/>
          </a:bodyPr>
          <a:lstStyle/>
          <a:p>
            <a:r>
              <a:rPr lang="fr-FR" sz="1000" b="1" baseline="30000" dirty="0" smtClean="0">
                <a:solidFill>
                  <a:schemeClr val="bg1"/>
                </a:solidFill>
                <a:latin typeface="Arial" panose="020B0604020202020204" pitchFamily="34" charset="0"/>
                <a:cs typeface="Arial" panose="020B0604020202020204" pitchFamily="34" charset="0"/>
              </a:rPr>
              <a:t>131m</a:t>
            </a:r>
            <a:r>
              <a:rPr lang="fr-FR" sz="1000" b="1" dirty="0" smtClean="0">
                <a:solidFill>
                  <a:schemeClr val="bg1"/>
                </a:solidFill>
                <a:latin typeface="Arial" panose="020B0604020202020204" pitchFamily="34" charset="0"/>
                <a:cs typeface="Arial" panose="020B0604020202020204" pitchFamily="34" charset="0"/>
              </a:rPr>
              <a:t>Xe</a:t>
            </a:r>
            <a:endParaRPr lang="fr-FR" sz="1000" b="1" baseline="30000" dirty="0">
              <a:solidFill>
                <a:schemeClr val="bg1"/>
              </a:solidFill>
              <a:latin typeface="Arial" panose="020B0604020202020204" pitchFamily="34" charset="0"/>
              <a:cs typeface="Arial" panose="020B0604020202020204" pitchFamily="34" charset="0"/>
            </a:endParaRPr>
          </a:p>
        </p:txBody>
      </p:sp>
      <p:sp>
        <p:nvSpPr>
          <p:cNvPr id="38" name="ZoneTexte 37"/>
          <p:cNvSpPr txBox="1"/>
          <p:nvPr/>
        </p:nvSpPr>
        <p:spPr>
          <a:xfrm>
            <a:off x="6281704" y="5658743"/>
            <a:ext cx="685800" cy="246221"/>
          </a:xfrm>
          <a:prstGeom prst="rect">
            <a:avLst/>
          </a:prstGeom>
          <a:noFill/>
        </p:spPr>
        <p:txBody>
          <a:bodyPr wrap="square" rtlCol="0">
            <a:spAutoFit/>
          </a:bodyPr>
          <a:lstStyle/>
          <a:p>
            <a:r>
              <a:rPr lang="fr-FR" sz="1000" b="1" baseline="30000" dirty="0" smtClean="0">
                <a:solidFill>
                  <a:schemeClr val="bg1"/>
                </a:solidFill>
                <a:latin typeface="Arial" panose="020B0604020202020204" pitchFamily="34" charset="0"/>
                <a:cs typeface="Arial" panose="020B0604020202020204" pitchFamily="34" charset="0"/>
              </a:rPr>
              <a:t>133</a:t>
            </a:r>
            <a:r>
              <a:rPr lang="fr-FR" sz="1000" b="1" dirty="0" smtClean="0">
                <a:solidFill>
                  <a:schemeClr val="bg1"/>
                </a:solidFill>
                <a:latin typeface="Arial" panose="020B0604020202020204" pitchFamily="34" charset="0"/>
                <a:cs typeface="Arial" panose="020B0604020202020204" pitchFamily="34" charset="0"/>
              </a:rPr>
              <a:t>Xe</a:t>
            </a:r>
            <a:endParaRPr lang="fr-FR" sz="1000" b="1" baseline="30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883855" y="6496989"/>
            <a:ext cx="4058470" cy="369332"/>
          </a:xfrm>
          <a:prstGeom prst="rect">
            <a:avLst/>
          </a:prstGeom>
        </p:spPr>
        <p:txBody>
          <a:bodyPr wrap="square">
            <a:spAutoFit/>
          </a:bodyPr>
          <a:lstStyle/>
          <a:p>
            <a:pPr marL="515938" lvl="0" algn="just" defTabSz="457200">
              <a:buClr>
                <a:srgbClr val="E50019"/>
              </a:buClr>
              <a:buSzPct val="150000"/>
              <a:defRPr/>
            </a:pPr>
            <a:r>
              <a:rPr lang="fr-FR" sz="900" b="1" dirty="0" err="1" smtClean="0">
                <a:solidFill>
                  <a:srgbClr val="000000"/>
                </a:solidFill>
                <a:latin typeface="Arial" panose="020B0604020202020204" pitchFamily="34" charset="0"/>
                <a:cs typeface="Arial" panose="020B0604020202020204" pitchFamily="34" charset="0"/>
              </a:rPr>
              <a:t>Fig</a:t>
            </a:r>
            <a:r>
              <a:rPr lang="fr-FR" sz="900" b="1" dirty="0" smtClean="0">
                <a:solidFill>
                  <a:srgbClr val="000000"/>
                </a:solidFill>
                <a:latin typeface="Arial" panose="020B0604020202020204" pitchFamily="34" charset="0"/>
                <a:cs typeface="Arial" panose="020B0604020202020204" pitchFamily="34" charset="0"/>
              </a:rPr>
              <a:t> 3</a:t>
            </a:r>
            <a:r>
              <a:rPr lang="fr-FR" sz="900" b="1" dirty="0">
                <a:solidFill>
                  <a:srgbClr val="000000"/>
                </a:solidFill>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Reference spectra of </a:t>
            </a:r>
            <a:r>
              <a:rPr lang="en-US" sz="900" b="1" dirty="0" err="1">
                <a:latin typeface="Arial" panose="020B0604020202020204" pitchFamily="34" charset="0"/>
                <a:cs typeface="Arial" panose="020B0604020202020204" pitchFamily="34" charset="0"/>
              </a:rPr>
              <a:t>radioxenons</a:t>
            </a:r>
            <a:r>
              <a:rPr lang="en-US" sz="900" b="1" dirty="0">
                <a:latin typeface="Arial" panose="020B0604020202020204" pitchFamily="34" charset="0"/>
                <a:cs typeface="Arial" panose="020B0604020202020204" pitchFamily="34" charset="0"/>
              </a:rPr>
              <a:t> obtained through MCNP_CP Monte Carlo simulations.</a:t>
            </a:r>
            <a:endParaRPr lang="fr-FR" sz="900" b="1"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9"/>
          <a:stretch>
            <a:fillRect/>
          </a:stretch>
        </p:blipFill>
        <p:spPr>
          <a:xfrm>
            <a:off x="8470640" y="2763123"/>
            <a:ext cx="3324671" cy="1621592"/>
          </a:xfrm>
          <a:prstGeom prst="rect">
            <a:avLst/>
          </a:prstGeom>
        </p:spPr>
      </p:pic>
      <p:sp>
        <p:nvSpPr>
          <p:cNvPr id="13" name="Rectangle 12"/>
          <p:cNvSpPr/>
          <p:nvPr/>
        </p:nvSpPr>
        <p:spPr>
          <a:xfrm>
            <a:off x="7929069" y="4394321"/>
            <a:ext cx="3866242" cy="507831"/>
          </a:xfrm>
          <a:prstGeom prst="rect">
            <a:avLst/>
          </a:prstGeom>
        </p:spPr>
        <p:txBody>
          <a:bodyPr wrap="square">
            <a:spAutoFit/>
          </a:bodyPr>
          <a:lstStyle/>
          <a:p>
            <a:pPr marL="515938" lvl="0" algn="just" defTabSz="457200">
              <a:buClr>
                <a:srgbClr val="E50019"/>
              </a:buClr>
              <a:buSzPct val="150000"/>
              <a:defRPr/>
            </a:pPr>
            <a:r>
              <a:rPr lang="fr-FR" sz="900" b="1" dirty="0" err="1">
                <a:solidFill>
                  <a:srgbClr val="000000"/>
                </a:solidFill>
                <a:latin typeface="Arial" panose="020B0604020202020204" pitchFamily="34" charset="0"/>
                <a:cs typeface="Arial" panose="020B0604020202020204" pitchFamily="34" charset="0"/>
              </a:rPr>
              <a:t>Fig</a:t>
            </a:r>
            <a:r>
              <a:rPr lang="fr-FR" sz="900" b="1" dirty="0">
                <a:solidFill>
                  <a:srgbClr val="000000"/>
                </a:solidFill>
                <a:latin typeface="Arial" panose="020B0604020202020204" pitchFamily="34" charset="0"/>
                <a:cs typeface="Arial" panose="020B0604020202020204" pitchFamily="34" charset="0"/>
              </a:rPr>
              <a:t> 4. </a:t>
            </a:r>
            <a:r>
              <a:rPr lang="en-US" sz="900" b="1" dirty="0">
                <a:latin typeface="Arial" panose="020B0604020202020204" pitchFamily="34" charset="0"/>
                <a:cs typeface="Arial" panose="020B0604020202020204" pitchFamily="34" charset="0"/>
              </a:rPr>
              <a:t>Distribution of the number of counts obtained by the </a:t>
            </a:r>
            <a:r>
              <a:rPr lang="en-US" sz="900" b="1" dirty="0" err="1">
                <a:latin typeface="Arial" panose="020B0604020202020204" pitchFamily="34" charset="0"/>
                <a:cs typeface="Arial" panose="020B0604020202020204" pitchFamily="34" charset="0"/>
              </a:rPr>
              <a:t>unmixing</a:t>
            </a:r>
            <a:r>
              <a:rPr lang="en-US" sz="900" b="1" dirty="0">
                <a:latin typeface="Arial" panose="020B0604020202020204" pitchFamily="34" charset="0"/>
                <a:cs typeface="Arial" panose="020B0604020202020204" pitchFamily="34" charset="0"/>
              </a:rPr>
              <a:t> algorithm for 1200 simulated background spectra, for </a:t>
            </a:r>
            <a:r>
              <a:rPr lang="fr-FR" sz="900" b="1" baseline="30000" dirty="0">
                <a:solidFill>
                  <a:srgbClr val="000000"/>
                </a:solidFill>
                <a:latin typeface="Arial" panose="020B0604020202020204" pitchFamily="34" charset="0"/>
                <a:cs typeface="Arial" panose="020B0604020202020204" pitchFamily="34" charset="0"/>
              </a:rPr>
              <a:t>131m</a:t>
            </a:r>
            <a:r>
              <a:rPr lang="fr-FR" sz="900" b="1" dirty="0">
                <a:solidFill>
                  <a:srgbClr val="000000"/>
                </a:solidFill>
                <a:latin typeface="Arial" panose="020B0604020202020204" pitchFamily="34" charset="0"/>
                <a:cs typeface="Arial" panose="020B0604020202020204" pitchFamily="34" charset="0"/>
              </a:rPr>
              <a:t>Xe, </a:t>
            </a:r>
            <a:r>
              <a:rPr lang="fr-FR" sz="900" b="1" baseline="30000" dirty="0">
                <a:solidFill>
                  <a:srgbClr val="000000"/>
                </a:solidFill>
                <a:latin typeface="Arial" panose="020B0604020202020204" pitchFamily="34" charset="0"/>
                <a:cs typeface="Arial" panose="020B0604020202020204" pitchFamily="34" charset="0"/>
              </a:rPr>
              <a:t>133m</a:t>
            </a:r>
            <a:r>
              <a:rPr lang="fr-FR" sz="900" b="1" dirty="0">
                <a:solidFill>
                  <a:srgbClr val="000000"/>
                </a:solidFill>
                <a:latin typeface="Arial" panose="020B0604020202020204" pitchFamily="34" charset="0"/>
                <a:cs typeface="Arial" panose="020B0604020202020204" pitchFamily="34" charset="0"/>
              </a:rPr>
              <a:t>Xe, </a:t>
            </a:r>
            <a:r>
              <a:rPr lang="fr-FR" sz="900" b="1" baseline="30000" dirty="0">
                <a:solidFill>
                  <a:srgbClr val="000000"/>
                </a:solidFill>
                <a:latin typeface="Arial" panose="020B0604020202020204" pitchFamily="34" charset="0"/>
                <a:cs typeface="Arial" panose="020B0604020202020204" pitchFamily="34" charset="0"/>
              </a:rPr>
              <a:t>133</a:t>
            </a:r>
            <a:r>
              <a:rPr lang="fr-FR" sz="900" b="1" dirty="0">
                <a:solidFill>
                  <a:srgbClr val="000000"/>
                </a:solidFill>
                <a:latin typeface="Arial" panose="020B0604020202020204" pitchFamily="34" charset="0"/>
                <a:cs typeface="Arial" panose="020B0604020202020204" pitchFamily="34" charset="0"/>
              </a:rPr>
              <a:t>Xe and</a:t>
            </a:r>
            <a:r>
              <a:rPr lang="fr-FR" sz="900" b="1" baseline="30000" dirty="0">
                <a:solidFill>
                  <a:srgbClr val="000000"/>
                </a:solidFill>
                <a:latin typeface="Arial" panose="020B0604020202020204" pitchFamily="34" charset="0"/>
                <a:cs typeface="Arial" panose="020B0604020202020204" pitchFamily="34" charset="0"/>
              </a:rPr>
              <a:t> 135</a:t>
            </a:r>
            <a:r>
              <a:rPr lang="fr-FR" sz="900" b="1" dirty="0">
                <a:solidFill>
                  <a:srgbClr val="000000"/>
                </a:solidFill>
                <a:latin typeface="Arial" panose="020B0604020202020204" pitchFamily="34" charset="0"/>
                <a:cs typeface="Arial" panose="020B0604020202020204" pitchFamily="34" charset="0"/>
              </a:rPr>
              <a:t>Xe.</a:t>
            </a:r>
          </a:p>
        </p:txBody>
      </p:sp>
      <p:pic>
        <p:nvPicPr>
          <p:cNvPr id="52" name="Image 5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490959" y="6337264"/>
            <a:ext cx="304351" cy="304351"/>
          </a:xfrm>
          <a:prstGeom prst="rect">
            <a:avLst/>
          </a:prstGeom>
        </p:spPr>
      </p:pic>
      <p:sp>
        <p:nvSpPr>
          <p:cNvPr id="53" name="Title 1">
            <a:extLst>
              <a:ext uri="{FF2B5EF4-FFF2-40B4-BE49-F238E27FC236}">
                <a16:creationId xmlns:a16="http://schemas.microsoft.com/office/drawing/2014/main" id="{2991A715-793F-3235-8617-18E9A2538876}"/>
              </a:ext>
            </a:extLst>
          </p:cNvPr>
          <p:cNvSpPr txBox="1">
            <a:spLocks/>
          </p:cNvSpPr>
          <p:nvPr/>
        </p:nvSpPr>
        <p:spPr>
          <a:xfrm>
            <a:off x="11334751" y="-494555"/>
            <a:ext cx="1047750"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chemeClr val="bg1"/>
                </a:solidFill>
                <a:latin typeface="Arial" panose="020B0604020202020204" pitchFamily="34" charset="0"/>
                <a:cs typeface="Arial" panose="020B0604020202020204" pitchFamily="34" charset="0"/>
              </a:rPr>
              <a:t>P3.2-263</a:t>
            </a:r>
            <a:endParaRPr lang="en-GB" sz="28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purpose of sparsity is to reproduce an observed spectrum while involving as few elements of the library as possible. The objective is thus to find the minimum number of elements </a:t>
                </a:r>
                <a14:m>
                  <m:oMath xmlns:m="http://schemas.openxmlformats.org/officeDocument/2006/math">
                    <m:r>
                      <a:rPr lang="fr-FR" sz="1200" b="0" i="1">
                        <a:latin typeface="Cambria Math" panose="02040503050406030204" pitchFamily="18" charset="0"/>
                      </a:rPr>
                      <m:t>𝜙</m:t>
                    </m:r>
                    <m:r>
                      <a:rPr lang="fr-FR" sz="1200" b="0" i="1" baseline="-25000">
                        <a:latin typeface="Cambria Math" panose="02040503050406030204" pitchFamily="18" charset="0"/>
                      </a:rPr>
                      <m:t>𝑛</m:t>
                    </m:r>
                  </m:oMath>
                </a14:m>
                <a:r>
                  <a:rPr lang="fr-FR" sz="1200" dirty="0"/>
                  <a:t> </a:t>
                </a:r>
                <a:r>
                  <a:rPr lang="fr-FR" sz="1200" dirty="0" err="1"/>
                  <a:t>that</a:t>
                </a:r>
                <a:r>
                  <a:rPr lang="fr-FR" sz="1200" dirty="0"/>
                  <a:t> </a:t>
                </a:r>
                <a:r>
                  <a:rPr lang="fr-FR" sz="1200" dirty="0" err="1"/>
                  <a:t>maximize</a:t>
                </a:r>
                <a:r>
                  <a:rPr lang="fr-FR" sz="1200" dirty="0"/>
                  <a:t> the </a:t>
                </a:r>
                <a:r>
                  <a:rPr lang="fr-FR" sz="1200" dirty="0" err="1"/>
                  <a:t>likelihood</a:t>
                </a:r>
                <a:r>
                  <a:rPr lang="fr-FR" sz="1200" dirty="0"/>
                  <a:t>. The </a:t>
                </a:r>
                <a:r>
                  <a:rPr lang="fr-FR" sz="1200" dirty="0" err="1"/>
                  <a:t>reference</a:t>
                </a:r>
                <a:r>
                  <a:rPr lang="fr-FR" sz="1200" dirty="0"/>
                  <a:t> </a:t>
                </a:r>
                <a:r>
                  <a:rPr lang="fr-FR" sz="1200" dirty="0" err="1"/>
                  <a:t>library</a:t>
                </a:r>
                <a:r>
                  <a:rPr lang="fr-FR" sz="1200" dirty="0"/>
                  <a:t> </a:t>
                </a:r>
                <a14:m>
                  <m:oMath xmlns:m="http://schemas.openxmlformats.org/officeDocument/2006/math">
                    <m:r>
                      <a:rPr lang="fr-FR" sz="1200" b="0" i="1">
                        <a:latin typeface="Cambria Math" panose="02040503050406030204" pitchFamily="18" charset="0"/>
                      </a:rPr>
                      <m:t>𝜙</m:t>
                    </m:r>
                  </m:oMath>
                </a14:m>
                <a:r>
                  <a:rPr lang="fr-FR" sz="1200" dirty="0"/>
                  <a:t> and the </a:t>
                </a:r>
                <a:r>
                  <a:rPr lang="fr-FR" sz="1200" dirty="0" err="1"/>
                  <a:t>likelihood</a:t>
                </a:r>
                <a:r>
                  <a:rPr lang="fr-FR" sz="1200" dirty="0"/>
                  <a:t> </a:t>
                </a:r>
                <a:r>
                  <a:rPr lang="fr-FR" sz="1200" dirty="0" err="1"/>
                  <a:t>function</a:t>
                </a:r>
                <a:r>
                  <a:rPr lang="fr-FR" sz="1200" dirty="0"/>
                  <a:t> (</a:t>
                </a:r>
                <a14:m>
                  <m:oMath xmlns:m="http://schemas.openxmlformats.org/officeDocument/2006/math">
                    <m:r>
                      <a:rPr lang="fr-FR" sz="1200" b="0" i="1">
                        <a:latin typeface="Cambria Math" panose="02040503050406030204" pitchFamily="18" charset="0"/>
                      </a:rPr>
                      <m:t>ℒ</m:t>
                    </m:r>
                    <m:r>
                      <a:rPr lang="fr-FR" sz="1200" b="0" i="1">
                        <a:latin typeface="Cambria Math" panose="02040503050406030204" pitchFamily="18" charset="0"/>
                      </a:rPr>
                      <m:t>)</m:t>
                    </m:r>
                  </m:oMath>
                </a14:m>
                <a:r>
                  <a:rPr lang="fr-FR" sz="1200" dirty="0"/>
                  <a:t> </a:t>
                </a:r>
                <a:r>
                  <a:rPr lang="en-US" sz="1200" dirty="0"/>
                  <a:t>are the same as before</a:t>
                </a:r>
                <a:r>
                  <a:rPr lang="en-US" sz="1200" dirty="0" smtClean="0"/>
                  <a:t>.</a:t>
                </a:r>
              </a:p>
              <a:p>
                <a:endParaRPr lang="fr-FR" sz="1200" dirty="0"/>
              </a:p>
              <a:p>
                <a:pPr fontAlgn="t"/>
                <a14:m>
                  <m:oMathPara xmlns:m="http://schemas.openxmlformats.org/officeDocument/2006/math">
                    <m:oMathParaPr>
                      <m:jc m:val="centerGroup"/>
                    </m:oMathParaPr>
                    <m:oMath xmlns:m="http://schemas.openxmlformats.org/officeDocument/2006/math">
                      <m:r>
                        <a:rPr lang="fr-FR" sz="1200" i="1">
                          <a:latin typeface="Cambria Math" panose="02040503050406030204" pitchFamily="18" charset="0"/>
                        </a:rPr>
                        <m:t>ℒ</m:t>
                      </m:r>
                      <m:d>
                        <m:dPr>
                          <m:ctrlPr>
                            <a:rPr lang="fr-FR" sz="1200" i="1">
                              <a:latin typeface="Cambria Math" panose="02040503050406030204" pitchFamily="18" charset="0"/>
                            </a:rPr>
                          </m:ctrlPr>
                        </m:dPr>
                        <m:e>
                          <m:r>
                            <a:rPr lang="fr-FR" sz="1200" i="1">
                              <a:latin typeface="Cambria Math" panose="02040503050406030204" pitchFamily="18" charset="0"/>
                            </a:rPr>
                            <m:t>𝑎</m:t>
                          </m:r>
                        </m:e>
                      </m:d>
                      <m:r>
                        <a:rPr lang="fr-FR" sz="1200" i="1">
                          <a:latin typeface="Cambria Math" panose="02040503050406030204" pitchFamily="18" charset="0"/>
                        </a:rPr>
                        <m:t>=</m:t>
                      </m:r>
                      <m:nary>
                        <m:naryPr>
                          <m:chr m:val="∑"/>
                          <m:limLoc m:val="undOvr"/>
                          <m:grow m:val="on"/>
                          <m:ctrlPr>
                            <a:rPr lang="fr-FR" sz="1200" i="1">
                              <a:latin typeface="Cambria Math" panose="02040503050406030204" pitchFamily="18" charset="0"/>
                            </a:rPr>
                          </m:ctrlPr>
                        </m:naryPr>
                        <m:sub>
                          <m:r>
                            <a:rPr lang="fr-FR" sz="1200" i="1">
                              <a:latin typeface="Cambria Math" panose="02040503050406030204" pitchFamily="18" charset="0"/>
                            </a:rPr>
                            <m:t>𝑚</m:t>
                          </m:r>
                        </m:sub>
                        <m:sup>
                          <m:r>
                            <a:rPr lang="fr-FR" sz="1200" i="1">
                              <a:latin typeface="Cambria Math" panose="02040503050406030204" pitchFamily="18" charset="0"/>
                            </a:rPr>
                            <m:t>𝑀</m:t>
                          </m:r>
                        </m:sup>
                        <m:e>
                          <m:r>
                            <a:rPr lang="fr-FR" sz="1200" i="1">
                              <a:latin typeface="Cambria Math" panose="02040503050406030204" pitchFamily="18" charset="0"/>
                            </a:rPr>
                            <m:t>(</m:t>
                          </m:r>
                        </m:e>
                      </m:nary>
                      <m:nary>
                        <m:naryPr>
                          <m:chr m:val="∑"/>
                          <m:limLoc m:val="undOvr"/>
                          <m:grow m:val="on"/>
                          <m:ctrlPr>
                            <a:rPr lang="fr-FR" sz="1200" i="1">
                              <a:latin typeface="Cambria Math" panose="02040503050406030204" pitchFamily="18" charset="0"/>
                            </a:rPr>
                          </m:ctrlPr>
                        </m:naryPr>
                        <m:sub>
                          <m:r>
                            <a:rPr lang="fr-FR" sz="1200" i="1">
                              <a:latin typeface="Cambria Math" panose="02040503050406030204" pitchFamily="18" charset="0"/>
                            </a:rPr>
                            <m:t>𝑛</m:t>
                          </m:r>
                          <m:r>
                            <a:rPr lang="fr-FR" sz="1200" i="1">
                              <a:latin typeface="Cambria Math" panose="02040503050406030204" pitchFamily="18" charset="0"/>
                            </a:rPr>
                            <m:t>=1</m:t>
                          </m:r>
                        </m:sub>
                        <m:sup>
                          <m:r>
                            <a:rPr lang="fr-FR" sz="1200" i="1">
                              <a:latin typeface="Cambria Math" panose="02040503050406030204" pitchFamily="18" charset="0"/>
                            </a:rPr>
                            <m:t>𝑁</m:t>
                          </m:r>
                        </m:sup>
                        <m:e>
                          <m:sSub>
                            <m:sSubPr>
                              <m:ctrlPr>
                                <a:rPr lang="fr-FR" sz="1200" i="1">
                                  <a:latin typeface="Cambria Math" panose="02040503050406030204" pitchFamily="18" charset="0"/>
                                </a:rPr>
                              </m:ctrlPr>
                            </m:sSubPr>
                            <m:e>
                              <m:r>
                                <a:rPr lang="fr-FR" sz="1200" i="1">
                                  <a:latin typeface="Cambria Math" panose="02040503050406030204" pitchFamily="18" charset="0"/>
                                </a:rPr>
                                <m:t>𝜙</m:t>
                              </m:r>
                            </m:e>
                            <m:sub>
                              <m:r>
                                <a:rPr lang="fr-FR" sz="1200" i="1">
                                  <a:latin typeface="Cambria Math" panose="02040503050406030204" pitchFamily="18" charset="0"/>
                                </a:rPr>
                                <m:t>𝑚</m:t>
                              </m:r>
                              <m:r>
                                <a:rPr lang="fr-FR" sz="1200" i="1">
                                  <a:latin typeface="Cambria Math" panose="02040503050406030204" pitchFamily="18" charset="0"/>
                                </a:rPr>
                                <m:t>,</m:t>
                              </m:r>
                              <m:r>
                                <a:rPr lang="fr-FR" sz="1200" i="1">
                                  <a:latin typeface="Cambria Math" panose="02040503050406030204" pitchFamily="18" charset="0"/>
                                </a:rPr>
                                <m:t>𝑛</m:t>
                              </m:r>
                            </m:sub>
                          </m:sSub>
                          <m:sSub>
                            <m:sSubPr>
                              <m:ctrlPr>
                                <a:rPr lang="fr-FR" sz="1200" i="1">
                                  <a:latin typeface="Cambria Math" panose="02040503050406030204" pitchFamily="18" charset="0"/>
                                </a:rPr>
                              </m:ctrlPr>
                            </m:sSubPr>
                            <m:e>
                              <m:r>
                                <a:rPr lang="fr-FR" sz="1200" i="1">
                                  <a:latin typeface="Cambria Math" panose="02040503050406030204" pitchFamily="18" charset="0"/>
                                </a:rPr>
                                <m:t>𝑎</m:t>
                              </m:r>
                            </m:e>
                            <m:sub>
                              <m:r>
                                <a:rPr lang="fr-FR" sz="1200" i="1">
                                  <a:latin typeface="Cambria Math" panose="02040503050406030204" pitchFamily="18" charset="0"/>
                                </a:rPr>
                                <m:t>𝑛</m:t>
                              </m:r>
                            </m:sub>
                          </m:sSub>
                        </m:e>
                      </m:nary>
                      <m:r>
                        <a:rPr lang="fr-FR" sz="1200" i="1">
                          <a:latin typeface="Cambria Math" panose="02040503050406030204" pitchFamily="18" charset="0"/>
                        </a:rPr>
                        <m:t>)−</m:t>
                      </m:r>
                      <m:sSub>
                        <m:sSubPr>
                          <m:ctrlPr>
                            <a:rPr lang="fr-FR" sz="1200" i="1">
                              <a:latin typeface="Cambria Math" panose="02040503050406030204" pitchFamily="18" charset="0"/>
                            </a:rPr>
                          </m:ctrlPr>
                        </m:sSubPr>
                        <m:e>
                          <m:r>
                            <a:rPr lang="fr-FR" sz="1200" i="1">
                              <a:latin typeface="Cambria Math" panose="02040503050406030204" pitchFamily="18" charset="0"/>
                            </a:rPr>
                            <m:t>𝑠</m:t>
                          </m:r>
                        </m:e>
                        <m:sub>
                          <m:r>
                            <a:rPr lang="fr-FR" sz="1200" i="1">
                              <a:latin typeface="Cambria Math" panose="02040503050406030204" pitchFamily="18" charset="0"/>
                            </a:rPr>
                            <m:t>𝑚</m:t>
                          </m:r>
                        </m:sub>
                      </m:sSub>
                      <m:func>
                        <m:funcPr>
                          <m:ctrlPr>
                            <a:rPr lang="fr-FR" sz="1200" i="1">
                              <a:latin typeface="Cambria Math" panose="02040503050406030204" pitchFamily="18" charset="0"/>
                            </a:rPr>
                          </m:ctrlPr>
                        </m:funcPr>
                        <m:fName>
                          <m:r>
                            <m:rPr>
                              <m:sty m:val="p"/>
                            </m:rPr>
                            <a:rPr lang="fr-FR" sz="1200">
                              <a:latin typeface="Cambria Math" panose="02040503050406030204" pitchFamily="18" charset="0"/>
                            </a:rPr>
                            <m:t>log</m:t>
                          </m:r>
                        </m:fName>
                        <m:e>
                          <m:d>
                            <m:dPr>
                              <m:ctrlPr>
                                <a:rPr lang="fr-FR" sz="1200" i="1">
                                  <a:latin typeface="Cambria Math" panose="02040503050406030204" pitchFamily="18" charset="0"/>
                                </a:rPr>
                              </m:ctrlPr>
                            </m:dPr>
                            <m:e>
                              <m:nary>
                                <m:naryPr>
                                  <m:chr m:val="∑"/>
                                  <m:limLoc m:val="undOvr"/>
                                  <m:grow m:val="on"/>
                                  <m:ctrlPr>
                                    <a:rPr lang="fr-FR" sz="1200" i="1">
                                      <a:latin typeface="Cambria Math" panose="02040503050406030204" pitchFamily="18" charset="0"/>
                                    </a:rPr>
                                  </m:ctrlPr>
                                </m:naryPr>
                                <m:sub>
                                  <m:r>
                                    <a:rPr lang="fr-FR" sz="1200" i="1">
                                      <a:latin typeface="Cambria Math" panose="02040503050406030204" pitchFamily="18" charset="0"/>
                                    </a:rPr>
                                    <m:t>𝑛</m:t>
                                  </m:r>
                                  <m:r>
                                    <a:rPr lang="fr-FR" sz="1200" i="1">
                                      <a:latin typeface="Cambria Math" panose="02040503050406030204" pitchFamily="18" charset="0"/>
                                    </a:rPr>
                                    <m:t>=1</m:t>
                                  </m:r>
                                </m:sub>
                                <m:sup>
                                  <m:r>
                                    <a:rPr lang="fr-FR" sz="1200" i="1">
                                      <a:latin typeface="Cambria Math" panose="02040503050406030204" pitchFamily="18" charset="0"/>
                                    </a:rPr>
                                    <m:t>𝑁</m:t>
                                  </m:r>
                                </m:sup>
                                <m:e>
                                  <m:sSub>
                                    <m:sSubPr>
                                      <m:ctrlPr>
                                        <a:rPr lang="fr-FR" sz="1200" i="1">
                                          <a:latin typeface="Cambria Math" panose="02040503050406030204" pitchFamily="18" charset="0"/>
                                        </a:rPr>
                                      </m:ctrlPr>
                                    </m:sSubPr>
                                    <m:e>
                                      <m:r>
                                        <a:rPr lang="fr-FR" sz="1200" i="1">
                                          <a:latin typeface="Cambria Math" panose="02040503050406030204" pitchFamily="18" charset="0"/>
                                        </a:rPr>
                                        <m:t>𝜙</m:t>
                                      </m:r>
                                    </m:e>
                                    <m:sub>
                                      <m:r>
                                        <a:rPr lang="fr-FR" sz="1200" i="1">
                                          <a:latin typeface="Cambria Math" panose="02040503050406030204" pitchFamily="18" charset="0"/>
                                        </a:rPr>
                                        <m:t>𝑚</m:t>
                                      </m:r>
                                      <m:r>
                                        <a:rPr lang="fr-FR" sz="1200" i="1">
                                          <a:latin typeface="Cambria Math" panose="02040503050406030204" pitchFamily="18" charset="0"/>
                                        </a:rPr>
                                        <m:t>,</m:t>
                                      </m:r>
                                      <m:r>
                                        <a:rPr lang="fr-FR" sz="1200" i="1">
                                          <a:latin typeface="Cambria Math" panose="02040503050406030204" pitchFamily="18" charset="0"/>
                                        </a:rPr>
                                        <m:t>𝑛</m:t>
                                      </m:r>
                                    </m:sub>
                                  </m:sSub>
                                  <m:sSub>
                                    <m:sSubPr>
                                      <m:ctrlPr>
                                        <a:rPr lang="fr-FR" sz="1200" i="1">
                                          <a:latin typeface="Cambria Math" panose="02040503050406030204" pitchFamily="18" charset="0"/>
                                        </a:rPr>
                                      </m:ctrlPr>
                                    </m:sSubPr>
                                    <m:e>
                                      <m:r>
                                        <a:rPr lang="fr-FR" sz="1200" i="1">
                                          <a:latin typeface="Cambria Math" panose="02040503050406030204" pitchFamily="18" charset="0"/>
                                        </a:rPr>
                                        <m:t>𝑎</m:t>
                                      </m:r>
                                    </m:e>
                                    <m:sub>
                                      <m:r>
                                        <a:rPr lang="fr-FR" sz="1200" i="1">
                                          <a:latin typeface="Cambria Math" panose="02040503050406030204" pitchFamily="18" charset="0"/>
                                        </a:rPr>
                                        <m:t>𝑛</m:t>
                                      </m:r>
                                    </m:sub>
                                  </m:sSub>
                                </m:e>
                              </m:nary>
                            </m:e>
                          </m:d>
                        </m:e>
                      </m:func>
                    </m:oMath>
                  </m:oMathPara>
                </a14:m>
                <a:endParaRPr lang="fr-FR" sz="1200" dirty="0"/>
              </a:p>
              <a:p>
                <a:pPr algn="ctr" fontAlgn="t"/>
                <a:r>
                  <a:rPr lang="fr-FR" sz="1200" dirty="0"/>
                  <a:t> </a:t>
                </a:r>
                <a14:m>
                  <m:oMath xmlns:m="http://schemas.openxmlformats.org/officeDocument/2006/math">
                    <m:acc>
                      <m:accPr>
                        <m:chr m:val="̂"/>
                        <m:ctrlPr>
                          <a:rPr lang="fr-FR" sz="1200" i="1">
                            <a:latin typeface="Cambria Math" panose="02040503050406030204" pitchFamily="18" charset="0"/>
                          </a:rPr>
                        </m:ctrlPr>
                      </m:accPr>
                      <m:e>
                        <m:r>
                          <a:rPr lang="fr-FR" sz="1200" i="1">
                            <a:latin typeface="Cambria Math" panose="02040503050406030204" pitchFamily="18" charset="0"/>
                          </a:rPr>
                          <m:t>𝑎</m:t>
                        </m:r>
                      </m:e>
                    </m:acc>
                    <m:r>
                      <a:rPr lang="fr-FR" sz="1200" i="1">
                        <a:latin typeface="Cambria Math" panose="02040503050406030204" pitchFamily="18" charset="0"/>
                      </a:rPr>
                      <m:t>=</m:t>
                    </m:r>
                    <m:sSub>
                      <m:sSubPr>
                        <m:ctrlPr>
                          <a:rPr lang="fr-FR" sz="1200" i="1">
                            <a:latin typeface="Cambria Math" panose="02040503050406030204" pitchFamily="18" charset="0"/>
                          </a:rPr>
                        </m:ctrlPr>
                      </m:sSubPr>
                      <m:e>
                        <m:r>
                          <a:rPr lang="fr-FR" sz="1200" i="1">
                            <a:latin typeface="Cambria Math" panose="02040503050406030204" pitchFamily="18" charset="0"/>
                          </a:rPr>
                          <m:t>𝑎𝑟𝑔</m:t>
                        </m:r>
                        <m:r>
                          <a:rPr lang="fr-FR" sz="1200" b="0" i="1" smtClean="0">
                            <a:latin typeface="Cambria Math" panose="02040503050406030204" pitchFamily="18" charset="0"/>
                          </a:rPr>
                          <m:t>𝑚</m:t>
                        </m:r>
                        <m:r>
                          <a:rPr lang="fr-FR" sz="1200" i="1">
                            <a:latin typeface="Cambria Math" panose="02040503050406030204" pitchFamily="18" charset="0"/>
                          </a:rPr>
                          <m:t>𝑖𝑛</m:t>
                        </m:r>
                      </m:e>
                      <m:sub>
                        <m:r>
                          <a:rPr lang="fr-FR" sz="1200" i="1">
                            <a:latin typeface="Cambria Math" panose="02040503050406030204" pitchFamily="18" charset="0"/>
                          </a:rPr>
                          <m:t>𝑎</m:t>
                        </m:r>
                      </m:sub>
                    </m:sSub>
                    <m:d>
                      <m:dPr>
                        <m:ctrlPr>
                          <a:rPr lang="fr-FR" sz="1200" i="1">
                            <a:latin typeface="Cambria Math" panose="02040503050406030204" pitchFamily="18" charset="0"/>
                          </a:rPr>
                        </m:ctrlPr>
                      </m:dPr>
                      <m:e>
                        <m:r>
                          <a:rPr lang="fr-FR" sz="1200" i="1">
                            <a:latin typeface="Cambria Math" panose="02040503050406030204" pitchFamily="18" charset="0"/>
                          </a:rPr>
                          <m:t>ℒ</m:t>
                        </m:r>
                        <m:d>
                          <m:dPr>
                            <m:ctrlPr>
                              <a:rPr lang="fr-FR" sz="1200" i="1">
                                <a:latin typeface="Cambria Math" panose="02040503050406030204" pitchFamily="18" charset="0"/>
                              </a:rPr>
                            </m:ctrlPr>
                          </m:dPr>
                          <m:e>
                            <m:r>
                              <a:rPr lang="fr-FR" sz="1200" i="1">
                                <a:latin typeface="Cambria Math" panose="02040503050406030204" pitchFamily="18" charset="0"/>
                              </a:rPr>
                              <m:t>𝑎</m:t>
                            </m:r>
                          </m:e>
                        </m:d>
                      </m:e>
                    </m:d>
                  </m:oMath>
                </a14:m>
                <a:endParaRPr lang="fr-FR" sz="1200" i="1" dirty="0" smtClean="0"/>
              </a:p>
              <a:p>
                <a:pPr algn="ctr" fontAlgn="t"/>
                <a:endParaRPr lang="fr-FR" sz="1200" i="1" dirty="0" smtClean="0"/>
              </a:p>
              <a:p>
                <a:pPr fontAlgn="t"/>
                <a14:m>
                  <m:oMathPara xmlns:m="http://schemas.openxmlformats.org/officeDocument/2006/math">
                    <m:oMathParaPr>
                      <m:jc m:val="centerGroup"/>
                    </m:oMathParaPr>
                    <m:oMath xmlns:m="http://schemas.openxmlformats.org/officeDocument/2006/math">
                      <m:r>
                        <a:rPr lang="fr-FR" sz="1000" i="1">
                          <a:latin typeface="Cambria Math" panose="02040503050406030204" pitchFamily="18" charset="0"/>
                        </a:rPr>
                        <m:t>𝑀</m:t>
                      </m:r>
                      <m:r>
                        <a:rPr lang="fr-FR" sz="1000" i="1">
                          <a:latin typeface="Cambria Math" panose="02040503050406030204" pitchFamily="18" charset="0"/>
                        </a:rPr>
                        <m:t>=</m:t>
                      </m:r>
                      <m:r>
                        <a:rPr lang="fr-FR" sz="1000" i="1">
                          <a:latin typeface="Cambria Math" panose="02040503050406030204" pitchFamily="18" charset="0"/>
                        </a:rPr>
                        <m:t>𝑁𝑢𝑚𝑏𝑒𝑟</m:t>
                      </m:r>
                      <m:r>
                        <a:rPr lang="fr-FR" sz="1000" i="1">
                          <a:latin typeface="Cambria Math" panose="02040503050406030204" pitchFamily="18" charset="0"/>
                        </a:rPr>
                        <m:t> </m:t>
                      </m:r>
                      <m:r>
                        <a:rPr lang="fr-FR" sz="1000" i="1">
                          <a:latin typeface="Cambria Math" panose="02040503050406030204" pitchFamily="18" charset="0"/>
                        </a:rPr>
                        <m:t>𝑜𝑓</m:t>
                      </m:r>
                      <m:r>
                        <a:rPr lang="fr-FR" sz="1000" i="1">
                          <a:latin typeface="Cambria Math" panose="02040503050406030204" pitchFamily="18" charset="0"/>
                        </a:rPr>
                        <m:t> </m:t>
                      </m:r>
                      <m:r>
                        <a:rPr lang="fr-FR" sz="1000" i="1">
                          <a:latin typeface="Cambria Math" panose="02040503050406030204" pitchFamily="18" charset="0"/>
                        </a:rPr>
                        <m:t>𝑐h𝑎𝑛𝑛𝑒𝑙𝑠</m:t>
                      </m:r>
                    </m:oMath>
                    <m:oMath xmlns:m="http://schemas.openxmlformats.org/officeDocument/2006/math">
                      <m:r>
                        <a:rPr lang="fr-FR" sz="1000" i="1">
                          <a:latin typeface="Cambria Math" panose="02040503050406030204" pitchFamily="18" charset="0"/>
                        </a:rPr>
                        <m:t>𝑁</m:t>
                      </m:r>
                      <m:r>
                        <a:rPr lang="fr-FR" sz="1000" i="1">
                          <a:latin typeface="Cambria Math" panose="02040503050406030204" pitchFamily="18" charset="0"/>
                        </a:rPr>
                        <m:t>=</m:t>
                      </m:r>
                      <m:r>
                        <a:rPr lang="fr-FR" sz="1000" i="1">
                          <a:latin typeface="Cambria Math" panose="02040503050406030204" pitchFamily="18" charset="0"/>
                        </a:rPr>
                        <m:t>𝑁𝑢𝑚𝑏𝑒𝑟</m:t>
                      </m:r>
                      <m:r>
                        <a:rPr lang="fr-FR" sz="1000" i="1">
                          <a:latin typeface="Cambria Math" panose="02040503050406030204" pitchFamily="18" charset="0"/>
                        </a:rPr>
                        <m:t> </m:t>
                      </m:r>
                      <m:r>
                        <a:rPr lang="fr-FR" sz="1000" i="1">
                          <a:latin typeface="Cambria Math" panose="02040503050406030204" pitchFamily="18" charset="0"/>
                        </a:rPr>
                        <m:t>𝑜𝑓</m:t>
                      </m:r>
                      <m:r>
                        <a:rPr lang="fr-FR" sz="1000" i="1">
                          <a:latin typeface="Cambria Math" panose="02040503050406030204" pitchFamily="18" charset="0"/>
                        </a:rPr>
                        <m:t> </m:t>
                      </m:r>
                      <m:r>
                        <a:rPr lang="fr-FR" sz="1000" i="1">
                          <a:latin typeface="Cambria Math" panose="02040503050406030204" pitchFamily="18" charset="0"/>
                        </a:rPr>
                        <m:t>𝑟𝑎𝑑𝑖𝑜𝑛𝑢𝑐𝑙𝑖𝑑𝑒𝑠</m:t>
                      </m:r>
                    </m:oMath>
                    <m:oMath xmlns:m="http://schemas.openxmlformats.org/officeDocument/2006/math">
                      <m:r>
                        <a:rPr lang="fr-FR" sz="1000" i="1">
                          <a:latin typeface="Cambria Math" panose="02040503050406030204" pitchFamily="18" charset="0"/>
                        </a:rPr>
                        <m:t>𝜙</m:t>
                      </m:r>
                      <m:r>
                        <a:rPr lang="fr-FR" sz="1000" i="1">
                          <a:latin typeface="Cambria Math" panose="02040503050406030204" pitchFamily="18" charset="0"/>
                        </a:rPr>
                        <m:t>=</m:t>
                      </m:r>
                      <m:r>
                        <a:rPr lang="fr-FR" sz="1000" i="1">
                          <a:latin typeface="Cambria Math" panose="02040503050406030204" pitchFamily="18" charset="0"/>
                        </a:rPr>
                        <m:t>𝑆𝑝𝑒𝑐𝑡𝑟𝑢𝑚</m:t>
                      </m:r>
                    </m:oMath>
                    <m:oMath xmlns:m="http://schemas.openxmlformats.org/officeDocument/2006/math">
                      <m:r>
                        <a:rPr lang="fr-FR" sz="1000" i="1">
                          <a:latin typeface="Cambria Math" panose="02040503050406030204" pitchFamily="18" charset="0"/>
                        </a:rPr>
                        <m:t>𝑎</m:t>
                      </m:r>
                      <m:r>
                        <a:rPr lang="fr-FR" sz="1000" i="1">
                          <a:latin typeface="Cambria Math" panose="02040503050406030204" pitchFamily="18" charset="0"/>
                        </a:rPr>
                        <m:t>=</m:t>
                      </m:r>
                      <m:d>
                        <m:dPr>
                          <m:begChr m:val="["/>
                          <m:endChr m:val="]"/>
                          <m:ctrlPr>
                            <a:rPr lang="fr-FR" sz="1000" i="1">
                              <a:latin typeface="Cambria Math" panose="02040503050406030204" pitchFamily="18" charset="0"/>
                            </a:rPr>
                          </m:ctrlPr>
                        </m:dPr>
                        <m:e>
                          <m:sSub>
                            <m:sSubPr>
                              <m:ctrlPr>
                                <a:rPr lang="fr-FR" sz="1000" i="1">
                                  <a:latin typeface="Cambria Math" panose="02040503050406030204" pitchFamily="18" charset="0"/>
                                </a:rPr>
                              </m:ctrlPr>
                            </m:sSubPr>
                            <m:e>
                              <m:r>
                                <a:rPr lang="fr-FR" sz="1000" i="1">
                                  <a:latin typeface="Cambria Math" panose="02040503050406030204" pitchFamily="18" charset="0"/>
                                </a:rPr>
                                <m:t>𝑎</m:t>
                              </m:r>
                            </m:e>
                            <m:sub>
                              <m:r>
                                <a:rPr lang="fr-FR" sz="1000" i="1">
                                  <a:latin typeface="Cambria Math" panose="02040503050406030204" pitchFamily="18" charset="0"/>
                                </a:rPr>
                                <m:t>1</m:t>
                              </m:r>
                            </m:sub>
                          </m:sSub>
                          <m:r>
                            <a:rPr lang="fr-FR" sz="1000" i="1">
                              <a:latin typeface="Cambria Math" panose="02040503050406030204" pitchFamily="18" charset="0"/>
                            </a:rPr>
                            <m:t>;…;</m:t>
                          </m:r>
                          <m:sSub>
                            <m:sSubPr>
                              <m:ctrlPr>
                                <a:rPr lang="fr-FR" sz="1000" i="1">
                                  <a:latin typeface="Cambria Math" panose="02040503050406030204" pitchFamily="18" charset="0"/>
                                </a:rPr>
                              </m:ctrlPr>
                            </m:sSubPr>
                            <m:e>
                              <m:r>
                                <a:rPr lang="fr-FR" sz="1000" i="1">
                                  <a:latin typeface="Cambria Math" panose="02040503050406030204" pitchFamily="18" charset="0"/>
                                </a:rPr>
                                <m:t>𝑎</m:t>
                              </m:r>
                            </m:e>
                            <m:sub>
                              <m:r>
                                <a:rPr lang="fr-FR" sz="1000" i="1">
                                  <a:latin typeface="Cambria Math" panose="02040503050406030204" pitchFamily="18" charset="0"/>
                                </a:rPr>
                                <m:t>𝑁</m:t>
                              </m:r>
                            </m:sub>
                          </m:sSub>
                        </m:e>
                      </m:d>
                      <m:r>
                        <a:rPr lang="fr-FR" sz="1000" i="1">
                          <a:latin typeface="Cambria Math" panose="02040503050406030204" pitchFamily="18" charset="0"/>
                        </a:rPr>
                        <m:t>:</m:t>
                      </m:r>
                      <m:r>
                        <a:rPr lang="fr-FR" sz="1000" i="1">
                          <a:latin typeface="Cambria Math" panose="02040503050406030204" pitchFamily="18" charset="0"/>
                        </a:rPr>
                        <m:t>𝑎𝑏𝑢𝑛𝑑𝑎𝑛𝑐𝑒𝑠</m:t>
                      </m:r>
                      <m:r>
                        <a:rPr lang="fr-FR" sz="1000" i="1">
                          <a:latin typeface="Cambria Math" panose="02040503050406030204" pitchFamily="18" charset="0"/>
                        </a:rPr>
                        <m:t> </m:t>
                      </m:r>
                      <m:r>
                        <a:rPr lang="fr-FR" sz="1000" i="1">
                          <a:latin typeface="Cambria Math" panose="02040503050406030204" pitchFamily="18" charset="0"/>
                        </a:rPr>
                        <m:t>𝑣𝑒𝑐𝑡𝑜𝑟</m:t>
                      </m:r>
                    </m:oMath>
                  </m:oMathPara>
                </a14:m>
                <a:endParaRPr lang="fr-FR" sz="1000" dirty="0"/>
              </a:p>
              <a:p>
                <a:pPr fontAlgn="t"/>
                <a:r>
                  <a:rPr lang="fr-FR" sz="1200" dirty="0" err="1"/>
                  <a:t>Algorithm</a:t>
                </a:r>
                <a:r>
                  <a:rPr lang="fr-FR" sz="1200" dirty="0"/>
                  <a:t> :</a:t>
                </a:r>
              </a:p>
              <a:p>
                <a:pPr marL="171450" indent="-171450" fontAlgn="t">
                  <a:buFont typeface="Arial" panose="020B0604020202020204" pitchFamily="34" charset="0"/>
                  <a:buChar char="•"/>
                </a:pPr>
                <a:r>
                  <a:rPr lang="en-US" sz="1200" dirty="0"/>
                  <a:t>Several successive </a:t>
                </a:r>
                <a:r>
                  <a:rPr lang="en-US" sz="1200" dirty="0" err="1"/>
                  <a:t>unmixing</a:t>
                </a:r>
                <a:r>
                  <a:rPr lang="en-US" sz="1200" dirty="0"/>
                  <a:t> steps are performed by varying the library </a:t>
                </a:r>
                <a14:m>
                  <m:oMath xmlns:m="http://schemas.openxmlformats.org/officeDocument/2006/math">
                    <m:r>
                      <a:rPr lang="fr-FR" sz="1200" b="1">
                        <a:latin typeface="Cambria Math" panose="02040503050406030204" pitchFamily="18" charset="0"/>
                      </a:rPr>
                      <m:t>𝛟</m:t>
                    </m:r>
                  </m:oMath>
                </a14:m>
                <a:r>
                  <a:rPr lang="fr-FR" sz="1200" dirty="0"/>
                  <a:t> </a:t>
                </a:r>
                <a:r>
                  <a:rPr lang="fr-FR" sz="1200" dirty="0" err="1" smtClean="0"/>
                  <a:t>used</a:t>
                </a:r>
                <a:r>
                  <a:rPr lang="fr-FR" sz="1200" dirty="0" smtClean="0"/>
                  <a:t>.</a:t>
                </a:r>
              </a:p>
              <a:p>
                <a:pPr marL="171450" indent="-171450" fontAlgn="t">
                  <a:buFont typeface="Arial" panose="020B0604020202020204" pitchFamily="34" charset="0"/>
                  <a:buChar char="•"/>
                </a:pPr>
                <a:r>
                  <a:rPr lang="en-US" sz="1200" dirty="0" smtClean="0"/>
                  <a:t>The </a:t>
                </a:r>
                <a:r>
                  <a:rPr lang="en-US" sz="1200" dirty="0"/>
                  <a:t>process is initialized with</a:t>
                </a:r>
                <a14:m>
                  <m:oMath xmlns:m="http://schemas.openxmlformats.org/officeDocument/2006/math">
                    <m:r>
                      <a:rPr lang="fr-FR" sz="1200">
                        <a:latin typeface="Cambria Math" panose="02040503050406030204" pitchFamily="18" charset="0"/>
                      </a:rPr>
                      <m:t> </m:t>
                    </m:r>
                    <m:r>
                      <a:rPr lang="fr-FR" sz="1200" b="1">
                        <a:latin typeface="Cambria Math" panose="02040503050406030204" pitchFamily="18" charset="0"/>
                      </a:rPr>
                      <m:t>𝛟</m:t>
                    </m:r>
                  </m:oMath>
                </a14:m>
                <a:r>
                  <a:rPr lang="fr-FR" sz="1200" dirty="0"/>
                  <a:t>’ </a:t>
                </a:r>
                <a:r>
                  <a:rPr lang="en-US" sz="1200" dirty="0"/>
                  <a:t>a library composed only of the reference spectrum of the </a:t>
                </a:r>
                <a:r>
                  <a:rPr lang="en-US" sz="1200" dirty="0" smtClean="0"/>
                  <a:t>background.</a:t>
                </a:r>
                <a:endParaRPr lang="fr-FR" sz="1200" dirty="0" smtClean="0"/>
              </a:p>
              <a:p>
                <a:pPr marL="171450" indent="-171450" fontAlgn="t">
                  <a:buFont typeface="Arial" panose="020B0604020202020204" pitchFamily="34" charset="0"/>
                  <a:buChar char="•"/>
                </a:pPr>
                <a:r>
                  <a:rPr lang="en-US" sz="1200" dirty="0" smtClean="0"/>
                  <a:t>One </a:t>
                </a:r>
                <a:r>
                  <a:rPr lang="en-US" sz="1200" dirty="0"/>
                  <a:t>additional spectrum from the library</a:t>
                </a:r>
                <a14:m>
                  <m:oMath xmlns:m="http://schemas.openxmlformats.org/officeDocument/2006/math">
                    <m:r>
                      <a:rPr lang="fr-FR" sz="1200">
                        <a:latin typeface="Cambria Math" panose="02040503050406030204" pitchFamily="18" charset="0"/>
                      </a:rPr>
                      <m:t> </m:t>
                    </m:r>
                    <m:r>
                      <a:rPr lang="fr-FR" sz="1200" b="1">
                        <a:latin typeface="Cambria Math" panose="02040503050406030204" pitchFamily="18" charset="0"/>
                      </a:rPr>
                      <m:t>𝛟</m:t>
                    </m:r>
                  </m:oMath>
                </a14:m>
                <a:r>
                  <a:rPr lang="fr-FR" sz="1200" dirty="0"/>
                  <a:t> </a:t>
                </a:r>
                <a:r>
                  <a:rPr lang="fr-FR" sz="1200" dirty="0" err="1"/>
                  <a:t>is</a:t>
                </a:r>
                <a:r>
                  <a:rPr lang="fr-FR" sz="1200" dirty="0"/>
                  <a:t> </a:t>
                </a:r>
                <a:r>
                  <a:rPr lang="fr-FR" sz="1200" dirty="0" err="1"/>
                  <a:t>then</a:t>
                </a:r>
                <a:r>
                  <a:rPr lang="fr-FR" sz="1200" dirty="0"/>
                  <a:t> </a:t>
                </a:r>
                <a:r>
                  <a:rPr lang="fr-FR" sz="1200" dirty="0" err="1"/>
                  <a:t>added</a:t>
                </a:r>
                <a:r>
                  <a:rPr lang="fr-FR" sz="1200" dirty="0"/>
                  <a:t> to</a:t>
                </a:r>
                <a14:m>
                  <m:oMath xmlns:m="http://schemas.openxmlformats.org/officeDocument/2006/math">
                    <m:r>
                      <a:rPr lang="fr-FR" sz="1200">
                        <a:latin typeface="Cambria Math" panose="02040503050406030204" pitchFamily="18" charset="0"/>
                      </a:rPr>
                      <m:t> </m:t>
                    </m:r>
                    <m:r>
                      <a:rPr lang="fr-FR" sz="1200" b="1">
                        <a:latin typeface="Cambria Math" panose="02040503050406030204" pitchFamily="18" charset="0"/>
                      </a:rPr>
                      <m:t>𝛟</m:t>
                    </m:r>
                  </m:oMath>
                </a14:m>
                <a:r>
                  <a:rPr lang="fr-FR" sz="1200" dirty="0"/>
                  <a:t>’ at </a:t>
                </a:r>
                <a:r>
                  <a:rPr lang="fr-FR" sz="1200" dirty="0" err="1"/>
                  <a:t>each</a:t>
                </a:r>
                <a:r>
                  <a:rPr lang="fr-FR" sz="1200" dirty="0"/>
                  <a:t> </a:t>
                </a:r>
                <a:r>
                  <a:rPr lang="fr-FR" sz="1200" dirty="0" err="1" smtClean="0"/>
                  <a:t>step</a:t>
                </a:r>
                <a:r>
                  <a:rPr lang="fr-FR" sz="1200" dirty="0" smtClean="0"/>
                  <a:t>.</a:t>
                </a:r>
              </a:p>
              <a:p>
                <a:pPr marL="171450" indent="-171450" fontAlgn="t">
                  <a:buFont typeface="Arial" panose="020B0604020202020204" pitchFamily="34" charset="0"/>
                  <a:buChar char="•"/>
                </a:pPr>
                <a:r>
                  <a:rPr lang="en-US" sz="1200" dirty="0" smtClean="0"/>
                  <a:t>The </a:t>
                </a:r>
                <a:r>
                  <a:rPr lang="en-US" sz="1200" dirty="0"/>
                  <a:t>likelihood criterion obtained with the previous and the updated library</a:t>
                </a:r>
                <a:r>
                  <a:rPr lang="fr-FR" sz="1200" dirty="0"/>
                  <a:t> </a:t>
                </a:r>
                <a14:m>
                  <m:oMath xmlns:m="http://schemas.openxmlformats.org/officeDocument/2006/math">
                    <m:r>
                      <a:rPr lang="fr-FR" sz="1200" b="1">
                        <a:latin typeface="Cambria Math" panose="02040503050406030204" pitchFamily="18" charset="0"/>
                      </a:rPr>
                      <m:t>𝛟</m:t>
                    </m:r>
                  </m:oMath>
                </a14:m>
                <a:r>
                  <a:rPr lang="fr-FR" sz="1200" dirty="0"/>
                  <a:t>’ </a:t>
                </a:r>
                <a:r>
                  <a:rPr lang="en-US" sz="1200" dirty="0"/>
                  <a:t>is compared at every </a:t>
                </a:r>
                <a:r>
                  <a:rPr lang="en-US" sz="1200" dirty="0" smtClean="0"/>
                  <a:t>iteration.</a:t>
                </a:r>
                <a:endParaRPr lang="fr-FR" sz="1200" dirty="0" smtClean="0"/>
              </a:p>
              <a:p>
                <a:pPr marL="171450" indent="-171450" fontAlgn="t">
                  <a:buFont typeface="Arial" panose="020B0604020202020204" pitchFamily="34" charset="0"/>
                  <a:buChar char="•"/>
                </a:pPr>
                <a:r>
                  <a:rPr lang="en-US" sz="1200" dirty="0" smtClean="0"/>
                  <a:t>Only </a:t>
                </a:r>
                <a:r>
                  <a:rPr lang="en-US" sz="1200" dirty="0"/>
                  <a:t>the spectra that maximize the likelihood are retained</a:t>
                </a:r>
                <a:r>
                  <a:rPr lang="fr-FR" sz="1200" dirty="0" smtClean="0"/>
                  <a:t>.</a:t>
                </a:r>
              </a:p>
              <a:p>
                <a:pPr marL="171450" indent="-171450" fontAlgn="t">
                  <a:buFont typeface="Wingdings" panose="05000000000000000000" pitchFamily="2" charset="2"/>
                  <a:buChar char="Ø"/>
                </a:pPr>
                <a:r>
                  <a:rPr lang="en-US" sz="1200" dirty="0" smtClean="0"/>
                  <a:t>This </a:t>
                </a:r>
                <a:r>
                  <a:rPr lang="en-US" sz="1200" dirty="0"/>
                  <a:t>procedure converges toward the smallest possible reference library.</a:t>
                </a:r>
                <a:endParaRPr lang="fr-FR" sz="120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9" y="1549110"/>
                <a:ext cx="3798000" cy="4985980"/>
              </a:xfrm>
              <a:prstGeom prst="rect">
                <a:avLst/>
              </a:prstGeom>
              <a:blipFill>
                <a:blip r:embed="rId2"/>
                <a:stretch>
                  <a:fillRect l="-2404" t="-1100" r="-2404" b="-7090"/>
                </a:stretch>
              </a:blipFill>
            </p:spPr>
            <p:txBody>
              <a:bodyPr/>
              <a:lstStyle/>
              <a:p>
                <a:r>
                  <a:rPr lang="fr-FR">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Global and automatic analysis of </a:t>
            </a:r>
            <a:r>
              <a:rPr lang="en-GB" sz="1600" b="1" dirty="0" err="1" smtClean="0">
                <a:solidFill>
                  <a:schemeClr val="bg1"/>
                </a:solidFill>
                <a:latin typeface="Arial" panose="020B0604020202020204" pitchFamily="34" charset="0"/>
                <a:cs typeface="Arial" panose="020B0604020202020204" pitchFamily="34" charset="0"/>
              </a:rPr>
              <a:t>radioxenons</a:t>
            </a:r>
            <a:r>
              <a:rPr lang="en-GB" sz="1600"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in </a:t>
            </a:r>
            <a:r>
              <a:rPr lang="en-GB" sz="1600" b="1" dirty="0">
                <a:solidFill>
                  <a:schemeClr val="bg1"/>
                </a:solidFill>
                <a:latin typeface="Symbol" panose="05050102010706020507" pitchFamily="18" charset="2"/>
                <a:cs typeface="Arial" panose="020B0604020202020204" pitchFamily="34" charset="0"/>
              </a:rPr>
              <a:t>b-g</a:t>
            </a:r>
            <a:r>
              <a:rPr lang="en-GB" sz="1600" b="1" dirty="0">
                <a:solidFill>
                  <a:schemeClr val="bg1"/>
                </a:solidFill>
                <a:latin typeface="Arial" panose="020B0604020202020204" pitchFamily="34" charset="0"/>
                <a:cs typeface="Arial" panose="020B0604020202020204" pitchFamily="34" charset="0"/>
              </a:rPr>
              <a:t> spectrum</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b="1" dirty="0"/>
              <a:t>Issue:</a:t>
            </a:r>
            <a:r>
              <a:rPr lang="en-US" sz="1200" dirty="0"/>
              <a:t> A low-statistics background spectrum of SAUNA III:</a:t>
            </a:r>
          </a:p>
          <a:p>
            <a:r>
              <a:rPr lang="fr-FR" sz="1200" dirty="0" smtClean="0">
                <a:solidFill>
                  <a:srgbClr val="E50019"/>
                </a:solidFill>
                <a:sym typeface="Wingdings" panose="05000000000000000000" pitchFamily="2" charset="2"/>
              </a:rPr>
              <a:t> </a:t>
            </a:r>
            <a:r>
              <a:rPr lang="fr-FR" sz="1200" dirty="0" smtClean="0">
                <a:solidFill>
                  <a:srgbClr val="E50019"/>
                </a:solidFill>
              </a:rPr>
              <a:t>Few </a:t>
            </a:r>
            <a:r>
              <a:rPr lang="fr-FR" sz="1200" dirty="0" err="1">
                <a:solidFill>
                  <a:srgbClr val="E50019"/>
                </a:solidFill>
              </a:rPr>
              <a:t>counts</a:t>
            </a:r>
            <a:r>
              <a:rPr lang="fr-FR" sz="1200" dirty="0">
                <a:solidFill>
                  <a:srgbClr val="E50019"/>
                </a:solidFill>
              </a:rPr>
              <a:t> and </a:t>
            </a:r>
            <a:r>
              <a:rPr lang="fr-FR" sz="1200" dirty="0" err="1">
                <a:solidFill>
                  <a:srgbClr val="E50019"/>
                </a:solidFill>
              </a:rPr>
              <a:t>many</a:t>
            </a:r>
            <a:r>
              <a:rPr lang="fr-FR" sz="1200" dirty="0">
                <a:solidFill>
                  <a:srgbClr val="E50019"/>
                </a:solidFill>
              </a:rPr>
              <a:t> </a:t>
            </a:r>
            <a:r>
              <a:rPr lang="fr-FR" sz="1200" dirty="0" err="1">
                <a:solidFill>
                  <a:srgbClr val="E50019"/>
                </a:solidFill>
              </a:rPr>
              <a:t>empty</a:t>
            </a:r>
            <a:r>
              <a:rPr lang="fr-FR" sz="1200" dirty="0">
                <a:solidFill>
                  <a:srgbClr val="E50019"/>
                </a:solidFill>
              </a:rPr>
              <a:t> </a:t>
            </a:r>
            <a:r>
              <a:rPr lang="fr-FR" sz="1200" dirty="0" err="1">
                <a:solidFill>
                  <a:srgbClr val="E50019"/>
                </a:solidFill>
              </a:rPr>
              <a:t>channels</a:t>
            </a:r>
            <a:r>
              <a:rPr lang="fr-FR" sz="1200" dirty="0">
                <a:solidFill>
                  <a:srgbClr val="E50019"/>
                </a:solidFill>
              </a:rPr>
              <a:t> </a:t>
            </a:r>
            <a:r>
              <a:rPr lang="fr-FR" sz="1200" i="1" dirty="0">
                <a:solidFill>
                  <a:srgbClr val="E50019"/>
                </a:solidFill>
              </a:rPr>
              <a:t>(</a:t>
            </a:r>
            <a:r>
              <a:rPr lang="fr-FR" sz="1200" i="1" dirty="0" err="1">
                <a:solidFill>
                  <a:srgbClr val="E50019"/>
                </a:solidFill>
              </a:rPr>
              <a:t>Fig</a:t>
            </a:r>
            <a:r>
              <a:rPr lang="fr-FR" sz="1200" i="1" dirty="0">
                <a:solidFill>
                  <a:srgbClr val="E50019"/>
                </a:solidFill>
              </a:rPr>
              <a:t> 6.a</a:t>
            </a:r>
            <a:r>
              <a:rPr lang="fr-FR" sz="1200" i="1" dirty="0" smtClean="0">
                <a:solidFill>
                  <a:srgbClr val="E50019"/>
                </a:solidFill>
              </a:rPr>
              <a:t>).</a:t>
            </a:r>
          </a:p>
          <a:p>
            <a:pPr marL="171450" indent="-171450">
              <a:buFont typeface="Arial" panose="020B0604020202020204" pitchFamily="34" charset="0"/>
              <a:buChar char="•"/>
            </a:pPr>
            <a:r>
              <a:rPr lang="en-US" sz="1200" b="1" dirty="0" smtClean="0"/>
              <a:t>Improvement</a:t>
            </a:r>
            <a:r>
              <a:rPr lang="en-US" sz="1200" b="1" dirty="0"/>
              <a:t>:</a:t>
            </a:r>
            <a:r>
              <a:rPr lang="en-US" sz="1200" dirty="0"/>
              <a:t> Summation of the available SAUNA III </a:t>
            </a:r>
            <a:r>
              <a:rPr lang="en-US" sz="1200" dirty="0" err="1"/>
              <a:t>MvPs</a:t>
            </a:r>
            <a:r>
              <a:rPr lang="en-US" sz="1200" dirty="0"/>
              <a:t> from the IMS, channel by channel </a:t>
            </a:r>
            <a:r>
              <a:rPr lang="fr-FR" sz="1200" dirty="0"/>
              <a:t> </a:t>
            </a:r>
          </a:p>
          <a:p>
            <a:r>
              <a:rPr lang="fr-FR" sz="1200" dirty="0" smtClean="0">
                <a:solidFill>
                  <a:srgbClr val="E50019"/>
                </a:solidFill>
                <a:sym typeface="Wingdings" panose="05000000000000000000" pitchFamily="2" charset="2"/>
              </a:rPr>
              <a:t> </a:t>
            </a:r>
            <a:r>
              <a:rPr lang="fr-FR" sz="1200" dirty="0" err="1" smtClean="0">
                <a:solidFill>
                  <a:srgbClr val="E50019"/>
                </a:solidFill>
              </a:rPr>
              <a:t>Many</a:t>
            </a:r>
            <a:r>
              <a:rPr lang="fr-FR" sz="1200" dirty="0" smtClean="0">
                <a:solidFill>
                  <a:srgbClr val="E50019"/>
                </a:solidFill>
              </a:rPr>
              <a:t> </a:t>
            </a:r>
            <a:r>
              <a:rPr lang="fr-FR" sz="1200" dirty="0" err="1">
                <a:solidFill>
                  <a:srgbClr val="E50019"/>
                </a:solidFill>
              </a:rPr>
              <a:t>counts</a:t>
            </a:r>
            <a:r>
              <a:rPr lang="fr-FR" sz="1200" dirty="0">
                <a:solidFill>
                  <a:srgbClr val="E50019"/>
                </a:solidFill>
              </a:rPr>
              <a:t> and </a:t>
            </a:r>
            <a:r>
              <a:rPr lang="fr-FR" sz="1200" dirty="0" err="1">
                <a:solidFill>
                  <a:srgbClr val="E50019"/>
                </a:solidFill>
              </a:rPr>
              <a:t>still</a:t>
            </a:r>
            <a:r>
              <a:rPr lang="fr-FR" sz="1200" dirty="0">
                <a:solidFill>
                  <a:srgbClr val="E50019"/>
                </a:solidFill>
              </a:rPr>
              <a:t> more </a:t>
            </a:r>
            <a:r>
              <a:rPr lang="fr-FR" sz="1200" dirty="0" err="1">
                <a:solidFill>
                  <a:srgbClr val="E50019"/>
                </a:solidFill>
              </a:rPr>
              <a:t>empty</a:t>
            </a:r>
            <a:r>
              <a:rPr lang="fr-FR" sz="1200" dirty="0">
                <a:solidFill>
                  <a:srgbClr val="E50019"/>
                </a:solidFill>
              </a:rPr>
              <a:t> </a:t>
            </a:r>
            <a:r>
              <a:rPr lang="fr-FR" sz="1200" dirty="0" err="1">
                <a:solidFill>
                  <a:srgbClr val="E50019"/>
                </a:solidFill>
              </a:rPr>
              <a:t>channels</a:t>
            </a:r>
            <a:r>
              <a:rPr lang="fr-FR" sz="1200" dirty="0">
                <a:solidFill>
                  <a:srgbClr val="E50019"/>
                </a:solidFill>
              </a:rPr>
              <a:t> </a:t>
            </a:r>
            <a:r>
              <a:rPr lang="fr-FR" sz="1200" i="1" dirty="0">
                <a:solidFill>
                  <a:srgbClr val="E50019"/>
                </a:solidFill>
              </a:rPr>
              <a:t>(</a:t>
            </a:r>
            <a:r>
              <a:rPr lang="fr-FR" sz="1200" i="1" dirty="0" err="1">
                <a:solidFill>
                  <a:srgbClr val="E50019"/>
                </a:solidFill>
              </a:rPr>
              <a:t>Fig</a:t>
            </a:r>
            <a:r>
              <a:rPr lang="fr-FR" sz="1200" i="1" dirty="0">
                <a:solidFill>
                  <a:srgbClr val="E50019"/>
                </a:solidFill>
              </a:rPr>
              <a:t> 6.b</a:t>
            </a:r>
            <a:r>
              <a:rPr lang="fr-FR" sz="1200" i="1" dirty="0" smtClean="0">
                <a:solidFill>
                  <a:srgbClr val="E50019"/>
                </a:solidFill>
              </a:rPr>
              <a:t>).</a:t>
            </a:r>
          </a:p>
          <a:p>
            <a:pPr marL="171450" indent="-171450">
              <a:buFont typeface="Arial" panose="020B0604020202020204" pitchFamily="34" charset="0"/>
              <a:buChar char="•"/>
            </a:pPr>
            <a:r>
              <a:rPr lang="en-US" sz="1200" b="1" dirty="0" smtClean="0"/>
              <a:t>Optimization</a:t>
            </a:r>
            <a:r>
              <a:rPr lang="en-US" sz="1200" b="1" dirty="0"/>
              <a:t>:</a:t>
            </a:r>
            <a:r>
              <a:rPr lang="en-US" sz="1200" dirty="0"/>
              <a:t> Re-binning of 5 electron channels into 2 γ </a:t>
            </a:r>
            <a:r>
              <a:rPr lang="en-US" sz="1200" dirty="0" smtClean="0"/>
              <a:t>channels:</a:t>
            </a:r>
          </a:p>
          <a:p>
            <a:pPr marL="171450" indent="-171450">
              <a:buFont typeface="Wingdings" panose="05000000000000000000" pitchFamily="2" charset="2"/>
              <a:buChar char="è"/>
            </a:pPr>
            <a:r>
              <a:rPr lang="fr-FR" sz="1200" dirty="0" err="1" smtClean="0">
                <a:solidFill>
                  <a:srgbClr val="E50019"/>
                </a:solidFill>
                <a:sym typeface="Wingdings" panose="05000000000000000000" pitchFamily="2" charset="2"/>
              </a:rPr>
              <a:t>Many</a:t>
            </a:r>
            <a:r>
              <a:rPr lang="fr-FR" sz="1200" dirty="0" smtClean="0">
                <a:solidFill>
                  <a:srgbClr val="E50019"/>
                </a:solidFill>
                <a:sym typeface="Wingdings" panose="05000000000000000000" pitchFamily="2" charset="2"/>
              </a:rPr>
              <a:t> </a:t>
            </a:r>
            <a:r>
              <a:rPr lang="fr-FR" sz="1200" dirty="0" err="1" smtClean="0">
                <a:solidFill>
                  <a:srgbClr val="E50019"/>
                </a:solidFill>
                <a:sym typeface="Wingdings" panose="05000000000000000000" pitchFamily="2" charset="2"/>
              </a:rPr>
              <a:t>counts</a:t>
            </a:r>
            <a:r>
              <a:rPr lang="fr-FR" sz="1200" dirty="0" smtClean="0">
                <a:solidFill>
                  <a:srgbClr val="E50019"/>
                </a:solidFill>
              </a:rPr>
              <a:t>, </a:t>
            </a:r>
            <a:r>
              <a:rPr lang="fr-FR" sz="1200" dirty="0" err="1" smtClean="0">
                <a:solidFill>
                  <a:srgbClr val="E50019"/>
                </a:solidFill>
                <a:latin typeface="Arial (En-têtes)"/>
              </a:rPr>
              <a:t>almost</a:t>
            </a:r>
            <a:r>
              <a:rPr lang="fr-FR" sz="1200" dirty="0" smtClean="0">
                <a:solidFill>
                  <a:srgbClr val="E50019"/>
                </a:solidFill>
                <a:latin typeface="Arial (En-têtes)"/>
              </a:rPr>
              <a:t> </a:t>
            </a:r>
            <a:r>
              <a:rPr lang="fr-FR" sz="1200" dirty="0" err="1" smtClean="0">
                <a:solidFill>
                  <a:srgbClr val="E50019"/>
                </a:solidFill>
                <a:latin typeface="Arial (En-têtes)"/>
              </a:rPr>
              <a:t>fully</a:t>
            </a:r>
            <a:r>
              <a:rPr lang="fr-FR" sz="1200" dirty="0" smtClean="0">
                <a:solidFill>
                  <a:srgbClr val="E50019"/>
                </a:solidFill>
                <a:latin typeface="Arial (En-têtes)"/>
              </a:rPr>
              <a:t> </a:t>
            </a:r>
            <a:r>
              <a:rPr lang="fr-FR" sz="1200" dirty="0" err="1" smtClean="0">
                <a:solidFill>
                  <a:srgbClr val="E50019"/>
                </a:solidFill>
                <a:latin typeface="Arial (En-têtes)"/>
              </a:rPr>
              <a:t>defined</a:t>
            </a:r>
            <a:r>
              <a:rPr lang="fr-FR" sz="1200" dirty="0" smtClean="0">
                <a:solidFill>
                  <a:srgbClr val="E50019"/>
                </a:solidFill>
                <a:latin typeface="Arial (En-têtes)"/>
              </a:rPr>
              <a:t> matrix </a:t>
            </a:r>
            <a:r>
              <a:rPr lang="fr-FR" sz="1200" i="1" dirty="0" smtClean="0">
                <a:solidFill>
                  <a:srgbClr val="E50019"/>
                </a:solidFill>
              </a:rPr>
              <a:t>(</a:t>
            </a:r>
            <a:r>
              <a:rPr lang="fr-FR" sz="1200" i="1" dirty="0" err="1" smtClean="0">
                <a:solidFill>
                  <a:srgbClr val="E50019"/>
                </a:solidFill>
              </a:rPr>
              <a:t>Fig</a:t>
            </a:r>
            <a:r>
              <a:rPr lang="fr-FR" sz="1200" i="1" dirty="0" smtClean="0">
                <a:solidFill>
                  <a:srgbClr val="E50019"/>
                </a:solidFill>
              </a:rPr>
              <a:t> 6.c).</a:t>
            </a:r>
          </a:p>
          <a:p>
            <a:pPr marL="171450" indent="-171450">
              <a:buFont typeface="Wingdings" panose="05000000000000000000" pitchFamily="2" charset="2"/>
              <a:buChar char="Ø"/>
            </a:pPr>
            <a:r>
              <a:rPr lang="en-US" sz="1200" b="1" dirty="0" smtClean="0"/>
              <a:t>Generalization</a:t>
            </a:r>
            <a:r>
              <a:rPr lang="en-US" sz="1200" b="1" dirty="0"/>
              <a:t>:</a:t>
            </a:r>
            <a:r>
              <a:rPr lang="en-US" sz="1200" dirty="0"/>
              <a:t> Application of the re-binning to all spectra used for the </a:t>
            </a:r>
            <a:r>
              <a:rPr lang="en-US" sz="1200" dirty="0" err="1"/>
              <a:t>unmixing</a:t>
            </a:r>
            <a:r>
              <a:rPr lang="en-US" sz="1200" dirty="0"/>
              <a:t>.</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Mano C.P., </a:t>
            </a:r>
            <a:r>
              <a:rPr lang="en-GB" sz="1200" dirty="0" err="1">
                <a:solidFill>
                  <a:srgbClr val="1A3A64"/>
                </a:solidFill>
                <a:latin typeface="Arial" panose="020B0604020202020204" pitchFamily="34" charset="0"/>
                <a:cs typeface="Arial" panose="020B0604020202020204" pitchFamily="34" charset="0"/>
              </a:rPr>
              <a:t>Paradis</a:t>
            </a:r>
            <a:r>
              <a:rPr lang="en-GB" sz="1200" dirty="0">
                <a:solidFill>
                  <a:srgbClr val="1A3A64"/>
                </a:solidFill>
                <a:latin typeface="Arial" panose="020B0604020202020204" pitchFamily="34" charset="0"/>
                <a:cs typeface="Arial" panose="020B0604020202020204" pitchFamily="34" charset="0"/>
              </a:rPr>
              <a:t> H., Castillo K., </a:t>
            </a:r>
            <a:r>
              <a:rPr lang="en-GB" sz="1200" dirty="0" err="1">
                <a:solidFill>
                  <a:srgbClr val="1A3A64"/>
                </a:solidFill>
                <a:latin typeface="Arial" panose="020B0604020202020204" pitchFamily="34" charset="0"/>
                <a:cs typeface="Arial" panose="020B0604020202020204" pitchFamily="34" charset="0"/>
              </a:rPr>
              <a:t>Topin</a:t>
            </a:r>
            <a:r>
              <a:rPr lang="en-GB" sz="1200" dirty="0">
                <a:solidFill>
                  <a:srgbClr val="1A3A64"/>
                </a:solidFill>
                <a:latin typeface="Arial" panose="020B0604020202020204" pitchFamily="34" charset="0"/>
                <a:cs typeface="Arial" panose="020B0604020202020204" pitchFamily="34" charset="0"/>
              </a:rPr>
              <a:t> S., </a:t>
            </a:r>
            <a:r>
              <a:rPr lang="en-GB" sz="1200" dirty="0" err="1">
                <a:solidFill>
                  <a:srgbClr val="1A3A64"/>
                </a:solidFill>
                <a:latin typeface="Arial" panose="020B0604020202020204" pitchFamily="34" charset="0"/>
                <a:cs typeface="Arial" panose="020B0604020202020204" pitchFamily="34" charset="0"/>
              </a:rPr>
              <a:t>Leprieur</a:t>
            </a:r>
            <a:r>
              <a:rPr lang="en-GB" sz="1200" dirty="0">
                <a:solidFill>
                  <a:srgbClr val="1A3A64"/>
                </a:solidFill>
                <a:latin typeface="Arial" panose="020B0604020202020204" pitchFamily="34" charset="0"/>
                <a:cs typeface="Arial" panose="020B0604020202020204" pitchFamily="34" charset="0"/>
              </a:rPr>
              <a:t> F.</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Low statistics of the background</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Sparsity approach</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Application to one month experimental data</a:t>
            </a:r>
            <a:endParaRPr lang="en-GB" dirty="0"/>
          </a:p>
        </p:txBody>
      </p:sp>
      <p:sp>
        <p:nvSpPr>
          <p:cNvPr id="5" name="Rectangle 4"/>
          <p:cNvSpPr/>
          <p:nvPr/>
        </p:nvSpPr>
        <p:spPr>
          <a:xfrm>
            <a:off x="-390954" y="6387701"/>
            <a:ext cx="4391454" cy="507831"/>
          </a:xfrm>
          <a:prstGeom prst="rect">
            <a:avLst/>
          </a:prstGeom>
        </p:spPr>
        <p:txBody>
          <a:bodyPr wrap="square">
            <a:spAutoFit/>
          </a:bodyPr>
          <a:lstStyle/>
          <a:p>
            <a:pPr marL="515938" lvl="0" algn="just" defTabSz="457200">
              <a:spcAft>
                <a:spcPts val="600"/>
              </a:spcAft>
              <a:buClr>
                <a:srgbClr val="E50019"/>
              </a:buClr>
              <a:buSzPct val="150000"/>
              <a:defRPr/>
            </a:pPr>
            <a:r>
              <a:rPr lang="fr-FR" sz="900" b="1" dirty="0" err="1">
                <a:solidFill>
                  <a:srgbClr val="000000"/>
                </a:solidFill>
                <a:latin typeface="Arial" panose="020B0604020202020204" pitchFamily="34" charset="0"/>
                <a:cs typeface="Arial" panose="020B0604020202020204" pitchFamily="34" charset="0"/>
              </a:rPr>
              <a:t>Fig</a:t>
            </a:r>
            <a:r>
              <a:rPr lang="fr-FR" sz="900" b="1" dirty="0">
                <a:solidFill>
                  <a:srgbClr val="000000"/>
                </a:solidFill>
                <a:latin typeface="Arial" panose="020B0604020202020204" pitchFamily="34" charset="0"/>
                <a:cs typeface="Arial" panose="020B0604020202020204" pitchFamily="34" charset="0"/>
              </a:rPr>
              <a:t> 6. </a:t>
            </a:r>
            <a:r>
              <a:rPr lang="en-US" sz="900" b="1" dirty="0">
                <a:latin typeface="Arial" panose="020B0604020202020204" pitchFamily="34" charset="0"/>
                <a:cs typeface="Arial" panose="020B0604020202020204" pitchFamily="34" charset="0"/>
              </a:rPr>
              <a:t>Evolution of the number of empty channels (in black) in the SAUNA III background spectrum (a. Initial, b. Summed, c. Re-binning 5 electron channels into 2 γ channels).</a:t>
            </a:r>
            <a:r>
              <a:rPr lang="fr-FR" sz="900" b="1" dirty="0">
                <a:solidFill>
                  <a:srgbClr val="000000"/>
                </a:solidFill>
                <a:latin typeface="Arial" panose="020B0604020202020204" pitchFamily="34" charset="0"/>
                <a:cs typeface="Arial" panose="020B0604020202020204" pitchFamily="34" charset="0"/>
              </a:rPr>
              <a:t> </a:t>
            </a:r>
          </a:p>
        </p:txBody>
      </p:sp>
      <p:pic>
        <p:nvPicPr>
          <p:cNvPr id="52" name="Image 5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0959" y="6337264"/>
            <a:ext cx="304351" cy="304351"/>
          </a:xfrm>
          <a:prstGeom prst="rect">
            <a:avLst/>
          </a:prstGeom>
        </p:spPr>
      </p:pic>
      <p:pic>
        <p:nvPicPr>
          <p:cNvPr id="11" name="Image 10"/>
          <p:cNvPicPr>
            <a:picLocks noChangeAspect="1"/>
          </p:cNvPicPr>
          <p:nvPr/>
        </p:nvPicPr>
        <p:blipFill rotWithShape="1">
          <a:blip r:embed="rId4"/>
          <a:srcRect b="2459"/>
          <a:stretch/>
        </p:blipFill>
        <p:spPr>
          <a:xfrm>
            <a:off x="172671" y="3629153"/>
            <a:ext cx="3916729" cy="1408142"/>
          </a:xfrm>
          <a:prstGeom prst="rect">
            <a:avLst/>
          </a:prstGeom>
        </p:spPr>
      </p:pic>
      <p:pic>
        <p:nvPicPr>
          <p:cNvPr id="12" name="Image 11"/>
          <p:cNvPicPr>
            <a:picLocks noChangeAspect="1"/>
          </p:cNvPicPr>
          <p:nvPr/>
        </p:nvPicPr>
        <p:blipFill>
          <a:blip r:embed="rId5"/>
          <a:stretch>
            <a:fillRect/>
          </a:stretch>
        </p:blipFill>
        <p:spPr>
          <a:xfrm>
            <a:off x="1241607" y="5037295"/>
            <a:ext cx="1953270" cy="1406280"/>
          </a:xfrm>
          <a:prstGeom prst="rect">
            <a:avLst/>
          </a:prstGeom>
        </p:spPr>
      </p:pic>
      <mc:AlternateContent xmlns:mc="http://schemas.openxmlformats.org/markup-compatibility/2006" xmlns:a14="http://schemas.microsoft.com/office/drawing/2010/main">
        <mc:Choice Requires="a14">
          <p:sp>
            <p:nvSpPr>
              <p:cNvPr id="30" name="Rectangle 29"/>
              <p:cNvSpPr/>
              <p:nvPr/>
            </p:nvSpPr>
            <p:spPr>
              <a:xfrm>
                <a:off x="8233976" y="1518236"/>
                <a:ext cx="3900614" cy="2207079"/>
              </a:xfrm>
              <a:prstGeom prst="rect">
                <a:avLst/>
              </a:prstGeom>
            </p:spPr>
            <p:txBody>
              <a:bodyPr wrap="square">
                <a:spAutoFit/>
              </a:bodyPr>
              <a:lstStyle/>
              <a:p>
                <a:pPr marL="171450" lvl="0" indent="-171450" algn="just" defTabSz="457200">
                  <a:spcAft>
                    <a:spcPts val="6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Data from December 2024 to January 10, 2025, provided by the International Data Centre (IDC</a:t>
                </a:r>
                <a:r>
                  <a:rPr lang="en-US" sz="1200" dirty="0" smtClean="0">
                    <a:latin typeface="Arial" panose="020B0604020202020204" pitchFamily="34" charset="0"/>
                    <a:cs typeface="Arial" panose="020B0604020202020204" pitchFamily="34" charset="0"/>
                  </a:rPr>
                  <a:t>).</a:t>
                </a:r>
              </a:p>
              <a:p>
                <a:pPr marL="171450" lvl="0" indent="-171450" algn="just" defTabSz="457200">
                  <a:spcAft>
                    <a:spcPts val="600"/>
                  </a:spcAft>
                  <a:buFont typeface="Arial" panose="020B0604020202020204" pitchFamily="34" charset="0"/>
                  <a:buChar char="•"/>
                  <a:defRPr/>
                </a:pPr>
                <a:r>
                  <a:rPr lang="fr-FR" sz="1200" dirty="0" err="1" smtClean="0">
                    <a:solidFill>
                      <a:srgbClr val="000000"/>
                    </a:solidFill>
                    <a:latin typeface="Arial" panose="020B0604020202020204" pitchFamily="34" charset="0"/>
                    <a:cs typeface="Arial" panose="020B0604020202020204" pitchFamily="34" charset="0"/>
                  </a:rPr>
                  <a:t>Normalized</a:t>
                </a:r>
                <a:r>
                  <a:rPr lang="fr-FR" sz="1200" dirty="0">
                    <a:solidFill>
                      <a:srgbClr val="000000"/>
                    </a:solidFill>
                    <a:latin typeface="Arial" panose="020B0604020202020204" pitchFamily="34" charset="0"/>
                    <a:cs typeface="Arial" panose="020B0604020202020204" pitchFamily="34" charset="0"/>
                  </a:rPr>
                  <a:t> </a:t>
                </a:r>
                <a:r>
                  <a:rPr lang="fr-FR" sz="1200" dirty="0" err="1" smtClean="0">
                    <a:solidFill>
                      <a:srgbClr val="000000"/>
                    </a:solidFill>
                    <a:latin typeface="Arial" panose="020B0604020202020204" pitchFamily="34" charset="0"/>
                    <a:cs typeface="Arial" panose="020B0604020202020204" pitchFamily="34" charset="0"/>
                  </a:rPr>
                  <a:t>deviation</a:t>
                </a:r>
                <a:r>
                  <a:rPr lang="fr-FR" sz="1200" dirty="0" smtClean="0">
                    <a:solidFill>
                      <a:srgbClr val="000000"/>
                    </a:solidFill>
                    <a:latin typeface="Arial" panose="020B0604020202020204" pitchFamily="34" charset="0"/>
                    <a:cs typeface="Arial" panose="020B0604020202020204" pitchFamily="34" charset="0"/>
                  </a:rPr>
                  <a:t> </a:t>
                </a:r>
                <a:r>
                  <a:rPr lang="fr-FR" sz="1200" dirty="0">
                    <a:solidFill>
                      <a:srgbClr val="000000"/>
                    </a:solidFill>
                    <a:latin typeface="Arial" panose="020B0604020202020204" pitchFamily="34" charset="0"/>
                    <a:cs typeface="Arial" panose="020B0604020202020204" pitchFamily="34" charset="0"/>
                  </a:rPr>
                  <a:t>: </a:t>
                </a:r>
                <a14:m>
                  <m:oMath xmlns:m="http://schemas.openxmlformats.org/officeDocument/2006/math">
                    <m:f>
                      <m:fPr>
                        <m:type m:val="lin"/>
                        <m:ctrlPr>
                          <a:rPr lang="fr-FR" sz="1200" i="1">
                            <a:solidFill>
                              <a:srgbClr val="000000"/>
                            </a:solidFill>
                            <a:latin typeface="Cambria Math" panose="02040503050406030204" pitchFamily="18" charset="0"/>
                          </a:rPr>
                        </m:ctrlPr>
                      </m:fPr>
                      <m:num>
                        <m:d>
                          <m:dPr>
                            <m:begChr m:val="|"/>
                            <m:endChr m:val="|"/>
                            <m:ctrlPr>
                              <a:rPr lang="fr-FR" sz="1200" i="1">
                                <a:solidFill>
                                  <a:srgbClr val="000000"/>
                                </a:solidFill>
                                <a:latin typeface="Cambria Math" panose="02040503050406030204" pitchFamily="18" charset="0"/>
                              </a:rPr>
                            </m:ctrlPr>
                          </m:dPr>
                          <m:e>
                            <m:r>
                              <m:rPr>
                                <m:sty m:val="p"/>
                              </m:rPr>
                              <a:rPr lang="fr-FR" sz="1200">
                                <a:solidFill>
                                  <a:srgbClr val="000000"/>
                                </a:solidFill>
                                <a:latin typeface="Cambria Math" panose="02040503050406030204" pitchFamily="18" charset="0"/>
                              </a:rPr>
                              <m:t>ref</m:t>
                            </m:r>
                            <m:r>
                              <a:rPr lang="fr-FR" sz="1200">
                                <a:solidFill>
                                  <a:srgbClr val="000000"/>
                                </a:solidFill>
                                <a:latin typeface="Cambria Math" panose="02040503050406030204" pitchFamily="18" charset="0"/>
                              </a:rPr>
                              <m:t>−</m:t>
                            </m:r>
                            <m:r>
                              <m:rPr>
                                <m:sty m:val="p"/>
                              </m:rPr>
                              <a:rPr lang="fr-FR" sz="1200">
                                <a:solidFill>
                                  <a:srgbClr val="000000"/>
                                </a:solidFill>
                                <a:latin typeface="Cambria Math" panose="02040503050406030204" pitchFamily="18" charset="0"/>
                              </a:rPr>
                              <m:t>meas</m:t>
                            </m:r>
                          </m:e>
                        </m:d>
                      </m:num>
                      <m:den>
                        <m:rad>
                          <m:radPr>
                            <m:degHide m:val="on"/>
                            <m:ctrlPr>
                              <a:rPr lang="fr-FR" sz="1200" i="1">
                                <a:solidFill>
                                  <a:srgbClr val="000000"/>
                                </a:solidFill>
                                <a:latin typeface="Cambria Math" panose="02040503050406030204" pitchFamily="18" charset="0"/>
                              </a:rPr>
                            </m:ctrlPr>
                          </m:radPr>
                          <m:deg/>
                          <m:e>
                            <m:r>
                              <a:rPr lang="fr-FR" sz="1200">
                                <a:solidFill>
                                  <a:srgbClr val="000000"/>
                                </a:solidFill>
                                <a:latin typeface="Cambria Math" panose="02040503050406030204" pitchFamily="18" charset="0"/>
                              </a:rPr>
                              <m:t>(</m:t>
                            </m:r>
                            <m:sSubSup>
                              <m:sSubSupPr>
                                <m:ctrlPr>
                                  <a:rPr lang="fr-FR" sz="1200" i="1">
                                    <a:solidFill>
                                      <a:srgbClr val="000000"/>
                                    </a:solidFill>
                                    <a:latin typeface="Cambria Math" panose="02040503050406030204" pitchFamily="18" charset="0"/>
                                  </a:rPr>
                                </m:ctrlPr>
                              </m:sSubSupPr>
                              <m:e>
                                <m:r>
                                  <m:rPr>
                                    <m:sty m:val="p"/>
                                  </m:rPr>
                                  <a:rPr lang="fr-FR" sz="1200">
                                    <a:solidFill>
                                      <a:srgbClr val="000000"/>
                                    </a:solidFill>
                                    <a:latin typeface="Cambria Math" panose="02040503050406030204" pitchFamily="18" charset="0"/>
                                  </a:rPr>
                                  <m:t>err</m:t>
                                </m:r>
                              </m:e>
                              <m:sub>
                                <m:r>
                                  <m:rPr>
                                    <m:sty m:val="p"/>
                                  </m:rPr>
                                  <a:rPr lang="fr-FR" sz="1200">
                                    <a:solidFill>
                                      <a:srgbClr val="000000"/>
                                    </a:solidFill>
                                    <a:latin typeface="Cambria Math" panose="02040503050406030204" pitchFamily="18" charset="0"/>
                                  </a:rPr>
                                  <m:t>ref</m:t>
                                </m:r>
                              </m:sub>
                              <m:sup>
                                <m:r>
                                  <a:rPr lang="fr-FR" sz="1200">
                                    <a:solidFill>
                                      <a:srgbClr val="000000"/>
                                    </a:solidFill>
                                    <a:latin typeface="Cambria Math" panose="02040503050406030204" pitchFamily="18" charset="0"/>
                                  </a:rPr>
                                  <m:t>2</m:t>
                                </m:r>
                              </m:sup>
                            </m:sSubSup>
                            <m:r>
                              <a:rPr lang="fr-FR" sz="1200">
                                <a:solidFill>
                                  <a:srgbClr val="000000"/>
                                </a:solidFill>
                                <a:latin typeface="Cambria Math" panose="02040503050406030204" pitchFamily="18" charset="0"/>
                              </a:rPr>
                              <m:t>+</m:t>
                            </m:r>
                            <m:sSubSup>
                              <m:sSubSupPr>
                                <m:ctrlPr>
                                  <a:rPr lang="fr-FR" sz="1200" i="1">
                                    <a:solidFill>
                                      <a:srgbClr val="000000"/>
                                    </a:solidFill>
                                    <a:latin typeface="Cambria Math" panose="02040503050406030204" pitchFamily="18" charset="0"/>
                                  </a:rPr>
                                </m:ctrlPr>
                              </m:sSubSupPr>
                              <m:e>
                                <m:r>
                                  <m:rPr>
                                    <m:sty m:val="p"/>
                                  </m:rPr>
                                  <a:rPr lang="fr-FR" sz="1200">
                                    <a:solidFill>
                                      <a:srgbClr val="000000"/>
                                    </a:solidFill>
                                    <a:latin typeface="Cambria Math" panose="02040503050406030204" pitchFamily="18" charset="0"/>
                                  </a:rPr>
                                  <m:t>err</m:t>
                                </m:r>
                              </m:e>
                              <m:sub>
                                <m:r>
                                  <m:rPr>
                                    <m:sty m:val="p"/>
                                  </m:rPr>
                                  <a:rPr lang="fr-FR" sz="1200">
                                    <a:solidFill>
                                      <a:srgbClr val="000000"/>
                                    </a:solidFill>
                                    <a:latin typeface="Cambria Math" panose="02040503050406030204" pitchFamily="18" charset="0"/>
                                  </a:rPr>
                                  <m:t>meas</m:t>
                                </m:r>
                              </m:sub>
                              <m:sup>
                                <m:r>
                                  <a:rPr lang="fr-FR" sz="1200">
                                    <a:solidFill>
                                      <a:srgbClr val="000000"/>
                                    </a:solidFill>
                                    <a:latin typeface="Cambria Math" panose="02040503050406030204" pitchFamily="18" charset="0"/>
                                  </a:rPr>
                                  <m:t>2</m:t>
                                </m:r>
                              </m:sup>
                            </m:sSubSup>
                            <m:r>
                              <a:rPr lang="fr-FR" sz="1200">
                                <a:solidFill>
                                  <a:srgbClr val="000000"/>
                                </a:solidFill>
                                <a:latin typeface="Cambria Math" panose="02040503050406030204" pitchFamily="18" charset="0"/>
                              </a:rPr>
                              <m:t>)</m:t>
                            </m:r>
                          </m:e>
                        </m:rad>
                      </m:den>
                    </m:f>
                  </m:oMath>
                </a14:m>
                <a:r>
                  <a:rPr lang="fr-FR" sz="1200" dirty="0">
                    <a:solidFill>
                      <a:srgbClr val="00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 indicator measures the deviation between two values while accounting for their relative uncertainties. A measurement is considered consistent if the deviation does not exceed 2; here, only one value highlighted in red in Fig. 7 does not meet this criterion.</a:t>
                </a:r>
                <a:endParaRPr lang="fr-FR" sz="1200" dirty="0">
                  <a:solidFill>
                    <a:srgbClr val="000000"/>
                  </a:solidFill>
                  <a:latin typeface="Arial" panose="020B060402020202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8233976" y="1518236"/>
                <a:ext cx="3900614" cy="2207079"/>
              </a:xfrm>
              <a:prstGeom prst="rect">
                <a:avLst/>
              </a:prstGeom>
              <a:blipFill>
                <a:blip r:embed="rId6"/>
                <a:stretch>
                  <a:fillRect t="-276" b="-1105"/>
                </a:stretch>
              </a:blipFill>
            </p:spPr>
            <p:txBody>
              <a:bodyPr/>
              <a:lstStyle/>
              <a:p>
                <a:r>
                  <a:rPr lang="fr-FR">
                    <a:noFill/>
                  </a:rPr>
                  <a:t> </a:t>
                </a:r>
              </a:p>
            </p:txBody>
          </p:sp>
        </mc:Fallback>
      </mc:AlternateContent>
      <p:sp>
        <p:nvSpPr>
          <p:cNvPr id="45" name="Title 1">
            <a:extLst>
              <a:ext uri="{FF2B5EF4-FFF2-40B4-BE49-F238E27FC236}">
                <a16:creationId xmlns:a16="http://schemas.microsoft.com/office/drawing/2014/main" id="{2991A715-793F-3235-8617-18E9A2538876}"/>
              </a:ext>
            </a:extLst>
          </p:cNvPr>
          <p:cNvSpPr txBox="1">
            <a:spLocks/>
          </p:cNvSpPr>
          <p:nvPr/>
        </p:nvSpPr>
        <p:spPr>
          <a:xfrm>
            <a:off x="11334751" y="-494555"/>
            <a:ext cx="1047750"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chemeClr val="bg1"/>
                </a:solidFill>
                <a:latin typeface="Arial" panose="020B0604020202020204" pitchFamily="34" charset="0"/>
                <a:cs typeface="Arial" panose="020B0604020202020204" pitchFamily="34" charset="0"/>
              </a:rPr>
              <a:t>P3.2-263</a:t>
            </a:r>
            <a:endParaRPr lang="en-GB" sz="28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80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Global and automatic analysis of </a:t>
            </a:r>
            <a:r>
              <a:rPr lang="en-GB" sz="1600" b="1" dirty="0" err="1" smtClean="0">
                <a:solidFill>
                  <a:schemeClr val="bg1"/>
                </a:solidFill>
                <a:latin typeface="Arial" panose="020B0604020202020204" pitchFamily="34" charset="0"/>
                <a:cs typeface="Arial" panose="020B0604020202020204" pitchFamily="34" charset="0"/>
              </a:rPr>
              <a:t>radioxenons</a:t>
            </a:r>
            <a:r>
              <a:rPr lang="en-GB" sz="1600"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in </a:t>
            </a:r>
            <a:r>
              <a:rPr lang="en-GB" sz="1600" b="1" dirty="0">
                <a:solidFill>
                  <a:schemeClr val="bg1"/>
                </a:solidFill>
                <a:latin typeface="Symbol" panose="05050102010706020507" pitchFamily="18" charset="2"/>
                <a:cs typeface="Arial" panose="020B0604020202020204" pitchFamily="34" charset="0"/>
              </a:rPr>
              <a:t>b-g</a:t>
            </a:r>
            <a:r>
              <a:rPr lang="en-GB" sz="1600" b="1" dirty="0">
                <a:solidFill>
                  <a:schemeClr val="bg1"/>
                </a:solidFill>
                <a:latin typeface="Arial" panose="020B0604020202020204" pitchFamily="34" charset="0"/>
                <a:cs typeface="Arial" panose="020B0604020202020204" pitchFamily="34" charset="0"/>
              </a:rPr>
              <a:t> spectrum</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Mano C.P., </a:t>
            </a:r>
            <a:r>
              <a:rPr lang="en-GB" sz="1200" dirty="0" err="1">
                <a:solidFill>
                  <a:srgbClr val="1A3A64"/>
                </a:solidFill>
                <a:latin typeface="Arial" panose="020B0604020202020204" pitchFamily="34" charset="0"/>
                <a:cs typeface="Arial" panose="020B0604020202020204" pitchFamily="34" charset="0"/>
              </a:rPr>
              <a:t>Paradis</a:t>
            </a:r>
            <a:r>
              <a:rPr lang="en-GB" sz="1200" dirty="0">
                <a:solidFill>
                  <a:srgbClr val="1A3A64"/>
                </a:solidFill>
                <a:latin typeface="Arial" panose="020B0604020202020204" pitchFamily="34" charset="0"/>
                <a:cs typeface="Arial" panose="020B0604020202020204" pitchFamily="34" charset="0"/>
              </a:rPr>
              <a:t> H., Castillo K., </a:t>
            </a:r>
            <a:r>
              <a:rPr lang="en-GB" sz="1200" dirty="0" err="1">
                <a:solidFill>
                  <a:srgbClr val="1A3A64"/>
                </a:solidFill>
                <a:latin typeface="Arial" panose="020B0604020202020204" pitchFamily="34" charset="0"/>
                <a:cs typeface="Arial" panose="020B0604020202020204" pitchFamily="34" charset="0"/>
              </a:rPr>
              <a:t>Topin</a:t>
            </a:r>
            <a:r>
              <a:rPr lang="en-GB" sz="1200" dirty="0">
                <a:solidFill>
                  <a:srgbClr val="1A3A64"/>
                </a:solidFill>
                <a:latin typeface="Arial" panose="020B0604020202020204" pitchFamily="34" charset="0"/>
                <a:cs typeface="Arial" panose="020B0604020202020204" pitchFamily="34" charset="0"/>
              </a:rPr>
              <a:t> S., </a:t>
            </a:r>
            <a:r>
              <a:rPr lang="en-GB" sz="1200" dirty="0" err="1">
                <a:solidFill>
                  <a:srgbClr val="1A3A64"/>
                </a:solidFill>
                <a:latin typeface="Arial" panose="020B0604020202020204" pitchFamily="34" charset="0"/>
                <a:cs typeface="Arial" panose="020B0604020202020204" pitchFamily="34" charset="0"/>
              </a:rPr>
              <a:t>Leprieur</a:t>
            </a:r>
            <a:r>
              <a:rPr lang="en-GB" sz="1200" dirty="0">
                <a:solidFill>
                  <a:srgbClr val="1A3A64"/>
                </a:solidFill>
                <a:latin typeface="Arial" panose="020B0604020202020204" pitchFamily="34" charset="0"/>
                <a:cs typeface="Arial" panose="020B0604020202020204" pitchFamily="34" charset="0"/>
              </a:rPr>
              <a:t> F.</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pic>
        <p:nvPicPr>
          <p:cNvPr id="52" name="Image 5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90959" y="6337264"/>
            <a:ext cx="304351" cy="304351"/>
          </a:xfrm>
          <a:prstGeom prst="rect">
            <a:avLst/>
          </a:prstGeom>
        </p:spPr>
      </p:pic>
      <p:sp>
        <p:nvSpPr>
          <p:cNvPr id="6" name="Rectangle 5"/>
          <p:cNvSpPr/>
          <p:nvPr/>
        </p:nvSpPr>
        <p:spPr>
          <a:xfrm>
            <a:off x="327660" y="4687878"/>
            <a:ext cx="6096000" cy="1723549"/>
          </a:xfrm>
          <a:prstGeom prst="rect">
            <a:avLst/>
          </a:prstGeom>
        </p:spPr>
        <p:txBody>
          <a:bodyPr>
            <a:spAutoFit/>
          </a:bodyPr>
          <a:lstStyle/>
          <a:p>
            <a:pPr marL="342900" lvl="0" indent="-342900" algn="just" defTabSz="457200">
              <a:spcAft>
                <a:spcPts val="600"/>
              </a:spcAft>
              <a:buFont typeface="Arial" panose="020B0604020202020204" pitchFamily="34" charset="0"/>
              <a:buChar char="•"/>
              <a:defRPr/>
            </a:pPr>
            <a:r>
              <a:rPr lang="fr-FR" sz="1200" b="1" baseline="30000" dirty="0">
                <a:solidFill>
                  <a:schemeClr val="dk1"/>
                </a:solidFill>
                <a:latin typeface="Arial" panose="020B0604020202020204" pitchFamily="34" charset="0"/>
                <a:cs typeface="Arial" panose="020B0604020202020204" pitchFamily="34" charset="0"/>
              </a:rPr>
              <a:t>133</a:t>
            </a:r>
            <a:r>
              <a:rPr lang="fr-FR" sz="1200" b="1" dirty="0">
                <a:solidFill>
                  <a:schemeClr val="dk1"/>
                </a:solidFill>
                <a:latin typeface="Arial" panose="020B0604020202020204" pitchFamily="34" charset="0"/>
                <a:cs typeface="Arial" panose="020B0604020202020204" pitchFamily="34" charset="0"/>
              </a:rPr>
              <a:t>Xe</a:t>
            </a:r>
            <a:r>
              <a:rPr lang="fr-FR" sz="1200" dirty="0">
                <a:solidFill>
                  <a:schemeClr val="dk1"/>
                </a:solidFill>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rPr>
              <a:t>Very good results: 88/88 detections recovered by the </a:t>
            </a:r>
            <a:r>
              <a:rPr lang="en-US" sz="1200" dirty="0" err="1">
                <a:latin typeface="Arial" panose="020B0604020202020204" pitchFamily="34" charset="0"/>
                <a:cs typeface="Arial" panose="020B0604020202020204" pitchFamily="34" charset="0"/>
              </a:rPr>
              <a:t>unmixing</a:t>
            </a:r>
            <a:r>
              <a:rPr lang="en-US" sz="1200" dirty="0">
                <a:latin typeface="Arial" panose="020B0604020202020204" pitchFamily="34" charset="0"/>
                <a:cs typeface="Arial" panose="020B0604020202020204" pitchFamily="34" charset="0"/>
              </a:rPr>
              <a:t> algorithm versus 86/88 for the IDC. This illustrates a higher sensitivity of the </a:t>
            </a:r>
            <a:r>
              <a:rPr lang="en-US" sz="1200" dirty="0" err="1">
                <a:latin typeface="Arial" panose="020B0604020202020204" pitchFamily="34" charset="0"/>
                <a:cs typeface="Arial" panose="020B0604020202020204" pitchFamily="34" charset="0"/>
              </a:rPr>
              <a:t>unmixing</a:t>
            </a:r>
            <a:r>
              <a:rPr lang="en-US" sz="1200" dirty="0">
                <a:latin typeface="Arial" panose="020B0604020202020204" pitchFamily="34" charset="0"/>
                <a:cs typeface="Arial" panose="020B0604020202020204" pitchFamily="34" charset="0"/>
              </a:rPr>
              <a:t> algorithm (confirmed by the MDCs).</a:t>
            </a:r>
          </a:p>
          <a:p>
            <a:pPr marL="342900" lvl="0" indent="-342900" algn="just" defTabSz="457200">
              <a:spcAft>
                <a:spcPts val="600"/>
              </a:spcAft>
              <a:buFont typeface="Arial" panose="020B0604020202020204" pitchFamily="34" charset="0"/>
              <a:buChar char="•"/>
              <a:defRPr/>
            </a:pPr>
            <a:r>
              <a:rPr lang="fr-FR" sz="1200" b="1" baseline="30000" dirty="0">
                <a:solidFill>
                  <a:schemeClr val="dk1"/>
                </a:solidFill>
                <a:latin typeface="Arial" panose="020B0604020202020204" pitchFamily="34" charset="0"/>
                <a:cs typeface="Arial" panose="020B0604020202020204" pitchFamily="34" charset="0"/>
              </a:rPr>
              <a:t>131m</a:t>
            </a:r>
            <a:r>
              <a:rPr lang="fr-FR" sz="1200" b="1" dirty="0">
                <a:solidFill>
                  <a:schemeClr val="dk1"/>
                </a:solidFill>
                <a:latin typeface="Arial" panose="020B0604020202020204" pitchFamily="34" charset="0"/>
                <a:cs typeface="Arial" panose="020B0604020202020204" pitchFamily="34" charset="0"/>
              </a:rPr>
              <a:t>Xe + </a:t>
            </a:r>
            <a:r>
              <a:rPr lang="fr-FR" sz="1200" b="1" baseline="30000" dirty="0">
                <a:solidFill>
                  <a:schemeClr val="dk1"/>
                </a:solidFill>
                <a:latin typeface="Arial" panose="020B0604020202020204" pitchFamily="34" charset="0"/>
                <a:cs typeface="Arial" panose="020B0604020202020204" pitchFamily="34" charset="0"/>
              </a:rPr>
              <a:t>133m</a:t>
            </a:r>
            <a:r>
              <a:rPr lang="fr-FR" sz="1200" b="1" dirty="0">
                <a:solidFill>
                  <a:schemeClr val="dk1"/>
                </a:solidFill>
                <a:latin typeface="Arial" panose="020B0604020202020204" pitchFamily="34" charset="0"/>
                <a:cs typeface="Arial" panose="020B0604020202020204" pitchFamily="34" charset="0"/>
              </a:rPr>
              <a:t>Xe</a:t>
            </a:r>
            <a:r>
              <a:rPr lang="fr-FR" sz="1200" b="1" baseline="30000" dirty="0">
                <a:solidFill>
                  <a:schemeClr val="dk1"/>
                </a:solidFill>
                <a:latin typeface="Arial" panose="020B0604020202020204" pitchFamily="34" charset="0"/>
                <a:cs typeface="Arial" panose="020B0604020202020204" pitchFamily="34" charset="0"/>
              </a:rPr>
              <a:t> </a:t>
            </a:r>
            <a:r>
              <a:rPr lang="fr-FR" sz="1200" dirty="0">
                <a:solidFill>
                  <a:schemeClr val="dk1"/>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Consistent results. The uncertainties associated with the IDC results are, in most cases, very large, which leads to a significant number of false positives. The majority of the 18% of detections from the IDC alone may therefore correspond to false positives.</a:t>
            </a:r>
          </a:p>
          <a:p>
            <a:pPr marL="342900" lvl="0" indent="-342900" algn="just" defTabSz="457200">
              <a:spcAft>
                <a:spcPts val="600"/>
              </a:spcAft>
              <a:buFont typeface="Arial" panose="020B0604020202020204" pitchFamily="34" charset="0"/>
              <a:buChar char="•"/>
              <a:defRPr/>
            </a:pPr>
            <a:r>
              <a:rPr lang="fr-FR" sz="1200" b="1" baseline="30000" dirty="0">
                <a:solidFill>
                  <a:srgbClr val="000000"/>
                </a:solidFill>
                <a:latin typeface="Arial" panose="020B0604020202020204" pitchFamily="34" charset="0"/>
                <a:cs typeface="Arial" panose="020B0604020202020204" pitchFamily="34" charset="0"/>
              </a:rPr>
              <a:t>135</a:t>
            </a:r>
            <a:r>
              <a:rPr lang="fr-FR" sz="1200" b="1" dirty="0">
                <a:solidFill>
                  <a:srgbClr val="000000"/>
                </a:solidFill>
                <a:latin typeface="Arial" panose="020B0604020202020204" pitchFamily="34" charset="0"/>
                <a:cs typeface="Arial" panose="020B0604020202020204" pitchFamily="34" charset="0"/>
              </a:rPr>
              <a:t>Xe</a:t>
            </a:r>
            <a:r>
              <a:rPr lang="fr-FR" sz="1200" dirty="0">
                <a:solidFill>
                  <a:srgbClr val="000000"/>
                </a:solidFill>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rPr>
              <a:t>Good results for the common detections.</a:t>
            </a:r>
            <a:endParaRPr lang="fr-FR" sz="1200" baseline="30000" dirty="0">
              <a:solidFill>
                <a:srgbClr val="000000"/>
              </a:solidFill>
              <a:latin typeface="Arial" panose="020B0604020202020204" pitchFamily="34" charset="0"/>
              <a:cs typeface="Arial" panose="020B0604020202020204" pitchFamily="34" charset="0"/>
            </a:endParaRPr>
          </a:p>
        </p:txBody>
      </p:sp>
      <p:pic>
        <p:nvPicPr>
          <p:cNvPr id="25" name="Image 24"/>
          <p:cNvPicPr>
            <a:picLocks noChangeAspect="1"/>
          </p:cNvPicPr>
          <p:nvPr/>
        </p:nvPicPr>
        <p:blipFill>
          <a:blip r:embed="rId3"/>
          <a:stretch>
            <a:fillRect/>
          </a:stretch>
        </p:blipFill>
        <p:spPr>
          <a:xfrm>
            <a:off x="1209675" y="818094"/>
            <a:ext cx="10201275" cy="3095625"/>
          </a:xfrm>
          <a:prstGeom prst="rect">
            <a:avLst/>
          </a:prstGeom>
        </p:spPr>
      </p:pic>
      <p:sp>
        <p:nvSpPr>
          <p:cNvPr id="33" name="ZoneTexte 32"/>
          <p:cNvSpPr txBox="1"/>
          <p:nvPr/>
        </p:nvSpPr>
        <p:spPr>
          <a:xfrm>
            <a:off x="1191801" y="4014742"/>
            <a:ext cx="3698448" cy="307777"/>
          </a:xfrm>
          <a:prstGeom prst="rect">
            <a:avLst/>
          </a:prstGeom>
          <a:noFill/>
        </p:spPr>
        <p:txBody>
          <a:bodyPr wrap="none" rtlCol="0">
            <a:spAutoFit/>
          </a:bodyPr>
          <a:lstStyle/>
          <a:p>
            <a:r>
              <a:rPr lang="fr-FR" sz="1400" dirty="0" smtClean="0">
                <a:solidFill>
                  <a:srgbClr val="000000"/>
                </a:solidFill>
                <a:latin typeface="Arial" panose="020B0604020202020204" pitchFamily="34" charset="0"/>
                <a:cs typeface="Arial" panose="020B0604020202020204" pitchFamily="34" charset="0"/>
              </a:rPr>
              <a:t>*MDC</a:t>
            </a:r>
            <a:r>
              <a:rPr lang="fr-FR" sz="1400" dirty="0">
                <a:solidFill>
                  <a:srgbClr val="000000"/>
                </a:solidFill>
                <a:latin typeface="Arial" panose="020B0604020202020204" pitchFamily="34" charset="0"/>
                <a:cs typeface="Arial" panose="020B0604020202020204" pitchFamily="34" charset="0"/>
              </a:rPr>
              <a:t>: Minimum </a:t>
            </a:r>
            <a:r>
              <a:rPr lang="fr-FR" sz="1400" dirty="0" err="1">
                <a:solidFill>
                  <a:srgbClr val="000000"/>
                </a:solidFill>
                <a:latin typeface="Arial" panose="020B0604020202020204" pitchFamily="34" charset="0"/>
                <a:cs typeface="Arial" panose="020B0604020202020204" pitchFamily="34" charset="0"/>
              </a:rPr>
              <a:t>Detectable</a:t>
            </a:r>
            <a:r>
              <a:rPr lang="fr-FR" sz="1400" dirty="0">
                <a:solidFill>
                  <a:srgbClr val="000000"/>
                </a:solidFill>
                <a:latin typeface="Arial" panose="020B0604020202020204" pitchFamily="34" charset="0"/>
                <a:cs typeface="Arial" panose="020B0604020202020204" pitchFamily="34" charset="0"/>
              </a:rPr>
              <a:t> Concentrations</a:t>
            </a:r>
            <a:r>
              <a:rPr lang="fr-FR" sz="1400" dirty="0" smtClean="0">
                <a:solidFill>
                  <a:srgbClr val="000000"/>
                </a:solidFill>
                <a:latin typeface="Arial" panose="020B0604020202020204" pitchFamily="34" charset="0"/>
                <a:cs typeface="Arial" panose="020B0604020202020204" pitchFamily="34" charset="0"/>
              </a:rPr>
              <a:t>.</a:t>
            </a:r>
            <a:endParaRPr lang="fr-FR" sz="1400" dirty="0">
              <a:solidFill>
                <a:schemeClr val="dk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2991A715-793F-3235-8617-18E9A2538876}"/>
              </a:ext>
            </a:extLst>
          </p:cNvPr>
          <p:cNvSpPr txBox="1">
            <a:spLocks/>
          </p:cNvSpPr>
          <p:nvPr/>
        </p:nvSpPr>
        <p:spPr>
          <a:xfrm>
            <a:off x="11334751" y="-494555"/>
            <a:ext cx="1047750"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chemeClr val="bg1"/>
                </a:solidFill>
                <a:latin typeface="Arial" panose="020B0604020202020204" pitchFamily="34" charset="0"/>
                <a:cs typeface="Arial" panose="020B0604020202020204" pitchFamily="34" charset="0"/>
              </a:rPr>
              <a:t>P3.2-263</a:t>
            </a:r>
            <a:endParaRPr lang="en-GB" sz="2800" b="1" noProof="0"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4"/>
          <a:srcRect r="705"/>
          <a:stretch/>
        </p:blipFill>
        <p:spPr>
          <a:xfrm>
            <a:off x="7084464" y="3911529"/>
            <a:ext cx="3546504" cy="2946471"/>
          </a:xfrm>
          <a:prstGeom prst="rect">
            <a:avLst/>
          </a:prstGeom>
        </p:spPr>
      </p:pic>
    </p:spTree>
    <p:extLst>
      <p:ext uri="{BB962C8B-B14F-4D97-AF65-F5344CB8AC3E}">
        <p14:creationId xmlns:p14="http://schemas.microsoft.com/office/powerpoint/2010/main" val="274826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Global and automatic analysis of </a:t>
            </a:r>
            <a:r>
              <a:rPr lang="en-GB" sz="1600" b="1" dirty="0" err="1" smtClean="0">
                <a:solidFill>
                  <a:schemeClr val="bg1"/>
                </a:solidFill>
                <a:latin typeface="Arial" panose="020B0604020202020204" pitchFamily="34" charset="0"/>
                <a:cs typeface="Arial" panose="020B0604020202020204" pitchFamily="34" charset="0"/>
              </a:rPr>
              <a:t>radioxenons</a:t>
            </a:r>
            <a:r>
              <a:rPr lang="en-GB" sz="1600"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in </a:t>
            </a:r>
            <a:r>
              <a:rPr lang="en-GB" sz="1600" b="1" dirty="0">
                <a:solidFill>
                  <a:schemeClr val="bg1"/>
                </a:solidFill>
                <a:latin typeface="Symbol" panose="05050102010706020507" pitchFamily="18" charset="2"/>
                <a:cs typeface="Arial" panose="020B0604020202020204" pitchFamily="34" charset="0"/>
              </a:rPr>
              <a:t>b-g</a:t>
            </a:r>
            <a:r>
              <a:rPr lang="en-GB" sz="1600" b="1" dirty="0">
                <a:solidFill>
                  <a:schemeClr val="bg1"/>
                </a:solidFill>
                <a:latin typeface="Arial" panose="020B0604020202020204" pitchFamily="34" charset="0"/>
                <a:cs typeface="Arial" panose="020B0604020202020204" pitchFamily="34" charset="0"/>
              </a:rPr>
              <a:t> spectrum</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11871962"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342900" indent="-342900" defTabSz="457200">
              <a:buFont typeface="Arial" panose="020B0604020202020204" pitchFamily="34" charset="0"/>
              <a:buChar char="•"/>
              <a:defRPr/>
            </a:pPr>
            <a:r>
              <a:rPr lang="en-US" sz="1200" b="1" dirty="0"/>
              <a:t>Application</a:t>
            </a:r>
            <a:r>
              <a:rPr lang="en-US" sz="1200" dirty="0"/>
              <a:t> of a global spectrum analysis method to International Monitoring System data for the detection of nuclear tests</a:t>
            </a:r>
            <a:r>
              <a:rPr lang="en-US" sz="1200" dirty="0" smtClean="0"/>
              <a:t>.</a:t>
            </a:r>
          </a:p>
          <a:p>
            <a:pPr defTabSz="457200">
              <a:defRPr/>
            </a:pPr>
            <a:endParaRPr lang="en-US" sz="1200" dirty="0"/>
          </a:p>
          <a:p>
            <a:pPr marL="342900" indent="-342900" defTabSz="457200">
              <a:buFont typeface="Arial" panose="020B0604020202020204" pitchFamily="34" charset="0"/>
              <a:buChar char="•"/>
              <a:defRPr/>
            </a:pPr>
            <a:r>
              <a:rPr lang="en-US" sz="1200" dirty="0"/>
              <a:t>Channel-by-channel summation and optimization of information for low-resolution, low-statistics </a:t>
            </a:r>
            <a:r>
              <a:rPr lang="en-US" sz="1200" dirty="0" smtClean="0"/>
              <a:t>spectra</a:t>
            </a:r>
            <a:r>
              <a:rPr lang="fr-FR" sz="1200" dirty="0" smtClean="0"/>
              <a:t>.</a:t>
            </a:r>
          </a:p>
          <a:p>
            <a:pPr defTabSz="457200">
              <a:defRPr/>
            </a:pPr>
            <a:endParaRPr lang="fr-FR" sz="1200" dirty="0"/>
          </a:p>
          <a:p>
            <a:pPr marL="342900" indent="-342900" defTabSz="457200">
              <a:buFont typeface="Arial" panose="020B0604020202020204" pitchFamily="34" charset="0"/>
              <a:buChar char="•"/>
              <a:defRPr/>
            </a:pPr>
            <a:r>
              <a:rPr lang="en-US" sz="1200" dirty="0"/>
              <a:t>Reference spectra produced by Monte Carlo simulation, accounting for the energy resolution of the detection system ; sparsity approach to reduce the false positive rate</a:t>
            </a:r>
            <a:r>
              <a:rPr lang="en-US" sz="1200" dirty="0" smtClean="0"/>
              <a:t>.</a:t>
            </a:r>
          </a:p>
          <a:p>
            <a:pPr defTabSz="457200">
              <a:defRPr/>
            </a:pPr>
            <a:r>
              <a:rPr lang="en-US" sz="1200" dirty="0" smtClean="0"/>
              <a:t> </a:t>
            </a:r>
            <a:endParaRPr lang="en-US" sz="1200" dirty="0"/>
          </a:p>
          <a:p>
            <a:pPr marL="342900" indent="-342900" defTabSz="457200">
              <a:buFont typeface="Arial" panose="020B0604020202020204" pitchFamily="34" charset="0"/>
              <a:buChar char="•"/>
              <a:defRPr/>
            </a:pPr>
            <a:r>
              <a:rPr lang="en-US" sz="1200" dirty="0"/>
              <a:t>Validation of the method on one month of experimental data validated by the International Data Centre, using the ROI method.</a:t>
            </a:r>
            <a:endParaRPr lang="fr-FR" sz="120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Mano C.P., </a:t>
            </a:r>
            <a:r>
              <a:rPr lang="en-GB" sz="1200" dirty="0" err="1">
                <a:solidFill>
                  <a:srgbClr val="1A3A64"/>
                </a:solidFill>
                <a:latin typeface="Arial" panose="020B0604020202020204" pitchFamily="34" charset="0"/>
                <a:cs typeface="Arial" panose="020B0604020202020204" pitchFamily="34" charset="0"/>
              </a:rPr>
              <a:t>Paradis</a:t>
            </a:r>
            <a:r>
              <a:rPr lang="en-GB" sz="1200" dirty="0">
                <a:solidFill>
                  <a:srgbClr val="1A3A64"/>
                </a:solidFill>
                <a:latin typeface="Arial" panose="020B0604020202020204" pitchFamily="34" charset="0"/>
                <a:cs typeface="Arial" panose="020B0604020202020204" pitchFamily="34" charset="0"/>
              </a:rPr>
              <a:t> H., Castillo K., </a:t>
            </a:r>
            <a:r>
              <a:rPr lang="en-GB" sz="1200" dirty="0" err="1">
                <a:solidFill>
                  <a:srgbClr val="1A3A64"/>
                </a:solidFill>
                <a:latin typeface="Arial" panose="020B0604020202020204" pitchFamily="34" charset="0"/>
                <a:cs typeface="Arial" panose="020B0604020202020204" pitchFamily="34" charset="0"/>
              </a:rPr>
              <a:t>Topin</a:t>
            </a:r>
            <a:r>
              <a:rPr lang="en-GB" sz="1200" dirty="0">
                <a:solidFill>
                  <a:srgbClr val="1A3A64"/>
                </a:solidFill>
                <a:latin typeface="Arial" panose="020B0604020202020204" pitchFamily="34" charset="0"/>
                <a:cs typeface="Arial" panose="020B0604020202020204" pitchFamily="34" charset="0"/>
              </a:rPr>
              <a:t> S., </a:t>
            </a:r>
            <a:r>
              <a:rPr lang="en-GB" sz="1200" dirty="0" err="1">
                <a:solidFill>
                  <a:srgbClr val="1A3A64"/>
                </a:solidFill>
                <a:latin typeface="Arial" panose="020B0604020202020204" pitchFamily="34" charset="0"/>
                <a:cs typeface="Arial" panose="020B0604020202020204" pitchFamily="34" charset="0"/>
              </a:rPr>
              <a:t>Leprieur</a:t>
            </a:r>
            <a:r>
              <a:rPr lang="en-GB" sz="1200" dirty="0">
                <a:solidFill>
                  <a:srgbClr val="1A3A64"/>
                </a:solidFill>
                <a:latin typeface="Arial" panose="020B0604020202020204" pitchFamily="34" charset="0"/>
                <a:cs typeface="Arial" panose="020B0604020202020204" pitchFamily="34" charset="0"/>
              </a:rPr>
              <a:t> F.</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8" y="1075342"/>
            <a:ext cx="11955781"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Conclusion</a:t>
            </a:r>
            <a:endParaRPr lang="en-GB" dirty="0"/>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 y="2943506"/>
            <a:ext cx="1830706" cy="1395950"/>
          </a:xfrm>
          <a:prstGeom prst="rect">
            <a:avLst/>
          </a:prstGeom>
        </p:spPr>
      </p:pic>
      <p:pic>
        <p:nvPicPr>
          <p:cNvPr id="18" name="Imag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60290" y="2943506"/>
            <a:ext cx="1915819" cy="1395950"/>
          </a:xfrm>
          <a:prstGeom prst="rect">
            <a:avLst/>
          </a:prstGeom>
        </p:spPr>
      </p:pic>
      <p:pic>
        <p:nvPicPr>
          <p:cNvPr id="22" name="Image 21"/>
          <p:cNvPicPr>
            <a:picLocks noChangeAspect="1"/>
          </p:cNvPicPr>
          <p:nvPr/>
        </p:nvPicPr>
        <p:blipFill rotWithShape="1">
          <a:blip r:embed="rId4"/>
          <a:srcRect b="2459"/>
          <a:stretch/>
        </p:blipFill>
        <p:spPr>
          <a:xfrm>
            <a:off x="160018" y="4416638"/>
            <a:ext cx="3916729" cy="1408142"/>
          </a:xfrm>
          <a:prstGeom prst="rect">
            <a:avLst/>
          </a:prstGeom>
        </p:spPr>
      </p:pic>
      <p:pic>
        <p:nvPicPr>
          <p:cNvPr id="23" name="Image 22"/>
          <p:cNvPicPr>
            <a:picLocks noChangeAspect="1"/>
          </p:cNvPicPr>
          <p:nvPr/>
        </p:nvPicPr>
        <p:blipFill>
          <a:blip r:embed="rId5"/>
          <a:stretch>
            <a:fillRect/>
          </a:stretch>
        </p:blipFill>
        <p:spPr>
          <a:xfrm>
            <a:off x="4076747" y="4413270"/>
            <a:ext cx="1953270" cy="1406280"/>
          </a:xfrm>
          <a:prstGeom prst="rect">
            <a:avLst/>
          </a:prstGeom>
        </p:spPr>
      </p:pic>
      <p:pic>
        <p:nvPicPr>
          <p:cNvPr id="28" name="Image 2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90959" y="6337264"/>
            <a:ext cx="304351" cy="304351"/>
          </a:xfrm>
          <a:prstGeom prst="rect">
            <a:avLst/>
          </a:prstGeom>
        </p:spPr>
      </p:pic>
      <p:sp>
        <p:nvSpPr>
          <p:cNvPr id="29" name="Title 1">
            <a:extLst>
              <a:ext uri="{FF2B5EF4-FFF2-40B4-BE49-F238E27FC236}">
                <a16:creationId xmlns:a16="http://schemas.microsoft.com/office/drawing/2014/main" id="{2991A715-793F-3235-8617-18E9A2538876}"/>
              </a:ext>
            </a:extLst>
          </p:cNvPr>
          <p:cNvSpPr txBox="1">
            <a:spLocks/>
          </p:cNvSpPr>
          <p:nvPr/>
        </p:nvSpPr>
        <p:spPr>
          <a:xfrm>
            <a:off x="11334751" y="-494555"/>
            <a:ext cx="1047750"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chemeClr val="bg1"/>
                </a:solidFill>
                <a:latin typeface="Arial" panose="020B0604020202020204" pitchFamily="34" charset="0"/>
                <a:cs typeface="Arial" panose="020B0604020202020204" pitchFamily="34" charset="0"/>
              </a:rPr>
              <a:t>P3.2-263</a:t>
            </a:r>
            <a:endParaRPr lang="en-GB" sz="2800" b="1" noProof="0" dirty="0">
              <a:solidFill>
                <a:schemeClr val="bg1"/>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7"/>
          <a:stretch>
            <a:fillRect/>
          </a:stretch>
        </p:blipFill>
        <p:spPr>
          <a:xfrm>
            <a:off x="6337991" y="2943506"/>
            <a:ext cx="5693990" cy="1753303"/>
          </a:xfrm>
          <a:prstGeom prst="rect">
            <a:avLst/>
          </a:prstGeom>
        </p:spPr>
      </p:pic>
      <p:sp>
        <p:nvSpPr>
          <p:cNvPr id="16" name="ZoneTexte 15"/>
          <p:cNvSpPr txBox="1"/>
          <p:nvPr/>
        </p:nvSpPr>
        <p:spPr>
          <a:xfrm>
            <a:off x="9236122" y="4696809"/>
            <a:ext cx="2949846" cy="261610"/>
          </a:xfrm>
          <a:prstGeom prst="rect">
            <a:avLst/>
          </a:prstGeom>
          <a:noFill/>
        </p:spPr>
        <p:txBody>
          <a:bodyPr wrap="none" rtlCol="0">
            <a:spAutoFit/>
          </a:bodyPr>
          <a:lstStyle/>
          <a:p>
            <a:r>
              <a:rPr lang="fr-FR" sz="1100" dirty="0" smtClean="0">
                <a:solidFill>
                  <a:srgbClr val="000000"/>
                </a:solidFill>
                <a:latin typeface="Arial" panose="020B0604020202020204" pitchFamily="34" charset="0"/>
                <a:cs typeface="Arial" panose="020B0604020202020204" pitchFamily="34" charset="0"/>
              </a:rPr>
              <a:t>*MDC</a:t>
            </a:r>
            <a:r>
              <a:rPr lang="fr-FR" sz="1100" dirty="0">
                <a:solidFill>
                  <a:srgbClr val="000000"/>
                </a:solidFill>
                <a:latin typeface="Arial" panose="020B0604020202020204" pitchFamily="34" charset="0"/>
                <a:cs typeface="Arial" panose="020B0604020202020204" pitchFamily="34" charset="0"/>
              </a:rPr>
              <a:t>: Minimum </a:t>
            </a:r>
            <a:r>
              <a:rPr lang="fr-FR" sz="1100" dirty="0" err="1">
                <a:solidFill>
                  <a:srgbClr val="000000"/>
                </a:solidFill>
                <a:latin typeface="Arial" panose="020B0604020202020204" pitchFamily="34" charset="0"/>
                <a:cs typeface="Arial" panose="020B0604020202020204" pitchFamily="34" charset="0"/>
              </a:rPr>
              <a:t>Detectable</a:t>
            </a:r>
            <a:r>
              <a:rPr lang="fr-FR" sz="1100" dirty="0">
                <a:solidFill>
                  <a:srgbClr val="000000"/>
                </a:solidFill>
                <a:latin typeface="Arial" panose="020B0604020202020204" pitchFamily="34" charset="0"/>
                <a:cs typeface="Arial" panose="020B0604020202020204" pitchFamily="34" charset="0"/>
              </a:rPr>
              <a:t> Concentrations</a:t>
            </a:r>
            <a:r>
              <a:rPr lang="fr-FR" sz="1100" dirty="0" smtClean="0">
                <a:solidFill>
                  <a:srgbClr val="000000"/>
                </a:solidFill>
                <a:latin typeface="Arial" panose="020B0604020202020204" pitchFamily="34" charset="0"/>
                <a:cs typeface="Arial" panose="020B0604020202020204" pitchFamily="34" charset="0"/>
              </a:rPr>
              <a:t>.</a:t>
            </a:r>
            <a:endParaRPr lang="fr-FR" sz="11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8724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 (1)</Template>
  <TotalTime>76</TotalTime>
  <Words>1430</Words>
  <Application>Microsoft Office PowerPoint</Application>
  <PresentationFormat>Grand écran</PresentationFormat>
  <Paragraphs>125</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Aptos</vt:lpstr>
      <vt:lpstr>Aptos Display</vt:lpstr>
      <vt:lpstr>Arial</vt:lpstr>
      <vt:lpstr>Arial (En-têtes)</vt:lpstr>
      <vt:lpstr>Cambria Math</vt:lpstr>
      <vt:lpstr>Symbol</vt:lpstr>
      <vt:lpstr>Wingdings</vt:lpstr>
      <vt:lpstr>Office</vt:lpstr>
      <vt:lpstr>Présentation PowerPoint</vt:lpstr>
      <vt:lpstr>Présentation PowerPoint</vt:lpstr>
      <vt:lpstr>Présentation PowerPoint</vt:lpstr>
      <vt:lpstr>Présentation PowerPoint</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 Charles Philippe 611519</dc:creator>
  <cp:lastModifiedBy>MANO Charles Philippe 611519</cp:lastModifiedBy>
  <cp:revision>12</cp:revision>
  <dcterms:created xsi:type="dcterms:W3CDTF">2025-09-01T13:09:36Z</dcterms:created>
  <dcterms:modified xsi:type="dcterms:W3CDTF">2025-09-07T19:07:02Z</dcterms:modified>
</cp:coreProperties>
</file>