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charts/chart1.xml" ContentType="application/vnd.openxmlformats-officedocument.drawingml.chart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60" r:id="rId3"/>
    <p:sldId id="259" r:id="rId4"/>
    <p:sldId id="281" r:id="rId5"/>
    <p:sldId id="263" r:id="rId6"/>
    <p:sldId id="264" r:id="rId7"/>
    <p:sldId id="265" r:id="rId8"/>
    <p:sldId id="267" r:id="rId9"/>
    <p:sldId id="268" r:id="rId10"/>
    <p:sldId id="269" r:id="rId11"/>
    <p:sldId id="271" r:id="rId12"/>
    <p:sldId id="276" r:id="rId13"/>
    <p:sldId id="277" r:id="rId14"/>
    <p:sldId id="282" r:id="rId15"/>
    <p:sldId id="274" r:id="rId16"/>
    <p:sldId id="280" r:id="rId17"/>
    <p:sldId id="279" r:id="rId18"/>
    <p:sldId id="283" r:id="rId19"/>
    <p:sldId id="284" r:id="rId20"/>
    <p:sldId id="278" r:id="rId21"/>
    <p:sldId id="273" r:id="rId22"/>
  </p:sldIdLst>
  <p:sldSz cx="12192000" cy="6858000"/>
  <p:notesSz cx="6819900" cy="99187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AEE808F0-5C8D-41E2-A7EE-1297103FB202}">
          <p14:sldIdLst>
            <p14:sldId id="257"/>
          </p14:sldIdLst>
        </p14:section>
        <p14:section name="Presentation Slides" id="{7FF95B58-103F-4172-A696-3BF92E4B71C9}">
          <p14:sldIdLst>
            <p14:sldId id="260"/>
            <p14:sldId id="259"/>
            <p14:sldId id="281"/>
            <p14:sldId id="263"/>
            <p14:sldId id="264"/>
            <p14:sldId id="265"/>
            <p14:sldId id="267"/>
            <p14:sldId id="268"/>
            <p14:sldId id="269"/>
            <p14:sldId id="271"/>
            <p14:sldId id="276"/>
            <p14:sldId id="277"/>
            <p14:sldId id="282"/>
            <p14:sldId id="274"/>
            <p14:sldId id="280"/>
            <p14:sldId id="279"/>
            <p14:sldId id="283"/>
            <p14:sldId id="284"/>
            <p14:sldId id="278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1A3A64"/>
    <a:srgbClr val="92D050"/>
    <a:srgbClr val="7030A0"/>
    <a:srgbClr val="00B050"/>
    <a:srgbClr val="FF0000"/>
    <a:srgbClr val="FF9900"/>
    <a:srgbClr val="EE8E00"/>
    <a:srgbClr val="156082"/>
    <a:srgbClr val="196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6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M-OBELIX.dam.c\~HL612133\exp\ATHOS\ATHOSverif_optimi_v2_mcnp_sur_re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95231431114727E-2"/>
          <c:y val="0.11025313927492253"/>
          <c:w val="0.89009906981618714"/>
          <c:h val="0.77894833484740111"/>
        </c:manualLayout>
      </c:layout>
      <c:scatterChart>
        <c:scatterStyle val="lineMarker"/>
        <c:varyColors val="0"/>
        <c:ser>
          <c:idx val="0"/>
          <c:order val="0"/>
          <c:tx>
            <c:strRef>
              <c:f>total!$M$1</c:f>
              <c:strCache>
                <c:ptCount val="1"/>
                <c:pt idx="0">
                  <c:v>Mean</c:v>
                </c:pt>
              </c:strCache>
            </c:strRef>
          </c:tx>
          <c:spPr>
            <a:ln w="22320">
              <a:solidFill>
                <a:srgbClr val="00B05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fr-F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Dir val="y"/>
            <c:errBarType val="both"/>
            <c:errValType val="stdErr"/>
            <c:noEndCap val="0"/>
            <c:spPr>
              <a:ln w="9360">
                <a:solidFill>
                  <a:srgbClr val="595959"/>
                </a:solidFill>
                <a:round/>
              </a:ln>
            </c:spPr>
          </c:errBars>
          <c:xVal>
            <c:numRef>
              <c:f>total!$A$2:$A$36</c:f>
              <c:numCache>
                <c:formatCode>0.00</c:formatCode>
                <c:ptCount val="35"/>
                <c:pt idx="0">
                  <c:v>5.41</c:v>
                </c:pt>
                <c:pt idx="1">
                  <c:v>5.95</c:v>
                </c:pt>
                <c:pt idx="2">
                  <c:v>11.87</c:v>
                </c:pt>
                <c:pt idx="3">
                  <c:v>13.93</c:v>
                </c:pt>
                <c:pt idx="4">
                  <c:v>14.41</c:v>
                </c:pt>
                <c:pt idx="5">
                  <c:v>17.55</c:v>
                </c:pt>
                <c:pt idx="6">
                  <c:v>22.1</c:v>
                </c:pt>
                <c:pt idx="7">
                  <c:v>24.1</c:v>
                </c:pt>
                <c:pt idx="8">
                  <c:v>25.07</c:v>
                </c:pt>
                <c:pt idx="9">
                  <c:v>26.34</c:v>
                </c:pt>
                <c:pt idx="10">
                  <c:v>27.5</c:v>
                </c:pt>
                <c:pt idx="11">
                  <c:v>32.06</c:v>
                </c:pt>
                <c:pt idx="12">
                  <c:v>33.299999999999997</c:v>
                </c:pt>
                <c:pt idx="13">
                  <c:v>36.450000000000003</c:v>
                </c:pt>
                <c:pt idx="14">
                  <c:v>37.33</c:v>
                </c:pt>
                <c:pt idx="15">
                  <c:v>38.06</c:v>
                </c:pt>
                <c:pt idx="16">
                  <c:v>59.54</c:v>
                </c:pt>
                <c:pt idx="17">
                  <c:v>60</c:v>
                </c:pt>
                <c:pt idx="18">
                  <c:v>60</c:v>
                </c:pt>
                <c:pt idx="19">
                  <c:v>88.03</c:v>
                </c:pt>
                <c:pt idx="20">
                  <c:v>122.06</c:v>
                </c:pt>
                <c:pt idx="21">
                  <c:v>136.47</c:v>
                </c:pt>
                <c:pt idx="22">
                  <c:v>165.86</c:v>
                </c:pt>
                <c:pt idx="23">
                  <c:v>255.13</c:v>
                </c:pt>
                <c:pt idx="24">
                  <c:v>320.08</c:v>
                </c:pt>
                <c:pt idx="25">
                  <c:v>391.7</c:v>
                </c:pt>
                <c:pt idx="26">
                  <c:v>514</c:v>
                </c:pt>
                <c:pt idx="27">
                  <c:v>661.66</c:v>
                </c:pt>
                <c:pt idx="28">
                  <c:v>834.85</c:v>
                </c:pt>
                <c:pt idx="29">
                  <c:v>898.04</c:v>
                </c:pt>
                <c:pt idx="30">
                  <c:v>1115.55</c:v>
                </c:pt>
                <c:pt idx="31">
                  <c:v>1173.23</c:v>
                </c:pt>
                <c:pt idx="32">
                  <c:v>1332.49</c:v>
                </c:pt>
                <c:pt idx="33">
                  <c:v>1836.07</c:v>
                </c:pt>
                <c:pt idx="34">
                  <c:v>2734.09</c:v>
                </c:pt>
              </c:numCache>
            </c:numRef>
          </c:xVal>
          <c:yVal>
            <c:numRef>
              <c:f>total!$M$2:$M$35</c:f>
              <c:numCache>
                <c:formatCode>General</c:formatCode>
                <c:ptCount val="34"/>
                <c:pt idx="0">
                  <c:v>1.0065327680530327</c:v>
                </c:pt>
                <c:pt idx="1">
                  <c:v>1.0065327680530327</c:v>
                </c:pt>
                <c:pt idx="2">
                  <c:v>1.0065327680530327</c:v>
                </c:pt>
                <c:pt idx="3">
                  <c:v>1.0065327680530327</c:v>
                </c:pt>
                <c:pt idx="4">
                  <c:v>1.0065327680530327</c:v>
                </c:pt>
                <c:pt idx="5">
                  <c:v>1.0065327680530327</c:v>
                </c:pt>
                <c:pt idx="6">
                  <c:v>1.0065327680530327</c:v>
                </c:pt>
                <c:pt idx="7">
                  <c:v>1.0065327680530327</c:v>
                </c:pt>
                <c:pt idx="8">
                  <c:v>1.0065327680530327</c:v>
                </c:pt>
                <c:pt idx="9">
                  <c:v>1.0065327680530327</c:v>
                </c:pt>
                <c:pt idx="10">
                  <c:v>1.0065327680530327</c:v>
                </c:pt>
                <c:pt idx="11">
                  <c:v>1.0065327680530327</c:v>
                </c:pt>
                <c:pt idx="12">
                  <c:v>1.0065327680530327</c:v>
                </c:pt>
                <c:pt idx="13">
                  <c:v>1.0065327680530327</c:v>
                </c:pt>
                <c:pt idx="14">
                  <c:v>1.0065327680530327</c:v>
                </c:pt>
                <c:pt idx="15">
                  <c:v>1.0065327680530327</c:v>
                </c:pt>
                <c:pt idx="16">
                  <c:v>1.0065327680530327</c:v>
                </c:pt>
                <c:pt idx="18">
                  <c:v>1.0065327680530327</c:v>
                </c:pt>
                <c:pt idx="19">
                  <c:v>1.0065327680530327</c:v>
                </c:pt>
                <c:pt idx="20">
                  <c:v>1.0065327680530327</c:v>
                </c:pt>
                <c:pt idx="21">
                  <c:v>1.0065327680530327</c:v>
                </c:pt>
                <c:pt idx="22">
                  <c:v>1.0065327680530327</c:v>
                </c:pt>
                <c:pt idx="23">
                  <c:v>1.0065327680530327</c:v>
                </c:pt>
                <c:pt idx="24">
                  <c:v>1.0065327680530327</c:v>
                </c:pt>
                <c:pt idx="25">
                  <c:v>1.0065327680530327</c:v>
                </c:pt>
                <c:pt idx="26">
                  <c:v>1.0065327680530327</c:v>
                </c:pt>
                <c:pt idx="27">
                  <c:v>1.0065327680530327</c:v>
                </c:pt>
                <c:pt idx="28">
                  <c:v>1.0065327680530327</c:v>
                </c:pt>
                <c:pt idx="29">
                  <c:v>1.0065327680530327</c:v>
                </c:pt>
                <c:pt idx="30">
                  <c:v>1.0065327680530327</c:v>
                </c:pt>
                <c:pt idx="31">
                  <c:v>1.0065327680530327</c:v>
                </c:pt>
                <c:pt idx="32">
                  <c:v>1.0065327680530327</c:v>
                </c:pt>
                <c:pt idx="33">
                  <c:v>1.0065327680530327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8D7-4B97-98E7-85306C1FD839}"/>
            </c:ext>
          </c:extLst>
        </c:ser>
        <c:ser>
          <c:idx val="1"/>
          <c:order val="1"/>
          <c:tx>
            <c:strRef>
              <c:f>total!$N$1</c:f>
              <c:strCache>
                <c:ptCount val="1"/>
                <c:pt idx="0">
                  <c:v>Standard deviation (k=2)</c:v>
                </c:pt>
              </c:strCache>
            </c:strRef>
          </c:tx>
          <c:spPr>
            <a:ln w="22320">
              <a:solidFill>
                <a:srgbClr val="FF000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fr-F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total!$A$2:$A$36</c:f>
              <c:numCache>
                <c:formatCode>0.00</c:formatCode>
                <c:ptCount val="35"/>
                <c:pt idx="0">
                  <c:v>5.41</c:v>
                </c:pt>
                <c:pt idx="1">
                  <c:v>5.95</c:v>
                </c:pt>
                <c:pt idx="2">
                  <c:v>11.87</c:v>
                </c:pt>
                <c:pt idx="3">
                  <c:v>13.93</c:v>
                </c:pt>
                <c:pt idx="4">
                  <c:v>14.41</c:v>
                </c:pt>
                <c:pt idx="5">
                  <c:v>17.55</c:v>
                </c:pt>
                <c:pt idx="6">
                  <c:v>22.1</c:v>
                </c:pt>
                <c:pt idx="7">
                  <c:v>24.1</c:v>
                </c:pt>
                <c:pt idx="8">
                  <c:v>25.07</c:v>
                </c:pt>
                <c:pt idx="9">
                  <c:v>26.34</c:v>
                </c:pt>
                <c:pt idx="10">
                  <c:v>27.5</c:v>
                </c:pt>
                <c:pt idx="11">
                  <c:v>32.06</c:v>
                </c:pt>
                <c:pt idx="12">
                  <c:v>33.299999999999997</c:v>
                </c:pt>
                <c:pt idx="13">
                  <c:v>36.450000000000003</c:v>
                </c:pt>
                <c:pt idx="14">
                  <c:v>37.33</c:v>
                </c:pt>
                <c:pt idx="15">
                  <c:v>38.06</c:v>
                </c:pt>
                <c:pt idx="16">
                  <c:v>59.54</c:v>
                </c:pt>
                <c:pt idx="17">
                  <c:v>60</c:v>
                </c:pt>
                <c:pt idx="18">
                  <c:v>60</c:v>
                </c:pt>
                <c:pt idx="19">
                  <c:v>88.03</c:v>
                </c:pt>
                <c:pt idx="20">
                  <c:v>122.06</c:v>
                </c:pt>
                <c:pt idx="21">
                  <c:v>136.47</c:v>
                </c:pt>
                <c:pt idx="22">
                  <c:v>165.86</c:v>
                </c:pt>
                <c:pt idx="23">
                  <c:v>255.13</c:v>
                </c:pt>
                <c:pt idx="24">
                  <c:v>320.08</c:v>
                </c:pt>
                <c:pt idx="25">
                  <c:v>391.7</c:v>
                </c:pt>
                <c:pt idx="26">
                  <c:v>514</c:v>
                </c:pt>
                <c:pt idx="27">
                  <c:v>661.66</c:v>
                </c:pt>
                <c:pt idx="28">
                  <c:v>834.85</c:v>
                </c:pt>
                <c:pt idx="29">
                  <c:v>898.04</c:v>
                </c:pt>
                <c:pt idx="30">
                  <c:v>1115.55</c:v>
                </c:pt>
                <c:pt idx="31">
                  <c:v>1173.23</c:v>
                </c:pt>
                <c:pt idx="32">
                  <c:v>1332.49</c:v>
                </c:pt>
                <c:pt idx="33">
                  <c:v>1836.07</c:v>
                </c:pt>
                <c:pt idx="34">
                  <c:v>2734.09</c:v>
                </c:pt>
              </c:numCache>
            </c:numRef>
          </c:xVal>
          <c:yVal>
            <c:numRef>
              <c:f>total!$N$2:$N$35</c:f>
              <c:numCache>
                <c:formatCode>General</c:formatCode>
                <c:ptCount val="34"/>
                <c:pt idx="0">
                  <c:v>0.83500954134726812</c:v>
                </c:pt>
                <c:pt idx="1">
                  <c:v>0.83500954134726812</c:v>
                </c:pt>
                <c:pt idx="2">
                  <c:v>0.83500954134726812</c:v>
                </c:pt>
                <c:pt idx="3">
                  <c:v>0.83500954134726812</c:v>
                </c:pt>
                <c:pt idx="4">
                  <c:v>0.83500954134726812</c:v>
                </c:pt>
                <c:pt idx="5">
                  <c:v>0.83500954134726812</c:v>
                </c:pt>
                <c:pt idx="6">
                  <c:v>0.83500954134726812</c:v>
                </c:pt>
                <c:pt idx="7">
                  <c:v>0.83500954134726812</c:v>
                </c:pt>
                <c:pt idx="8">
                  <c:v>0.83500954134726812</c:v>
                </c:pt>
                <c:pt idx="9">
                  <c:v>0.83500954134726812</c:v>
                </c:pt>
                <c:pt idx="10">
                  <c:v>0.83500954134726812</c:v>
                </c:pt>
                <c:pt idx="11">
                  <c:v>0.83500954134726812</c:v>
                </c:pt>
                <c:pt idx="12">
                  <c:v>0.83500954134726812</c:v>
                </c:pt>
                <c:pt idx="13">
                  <c:v>0.83500954134726812</c:v>
                </c:pt>
                <c:pt idx="14">
                  <c:v>0.83500954134726812</c:v>
                </c:pt>
                <c:pt idx="15">
                  <c:v>0.83500954134726812</c:v>
                </c:pt>
                <c:pt idx="16">
                  <c:v>0.83500954134726812</c:v>
                </c:pt>
                <c:pt idx="18">
                  <c:v>0.95444863854466921</c:v>
                </c:pt>
                <c:pt idx="19">
                  <c:v>0.95444863854466921</c:v>
                </c:pt>
                <c:pt idx="20">
                  <c:v>0.95444863854466921</c:v>
                </c:pt>
                <c:pt idx="21">
                  <c:v>0.95444863854466921</c:v>
                </c:pt>
                <c:pt idx="22">
                  <c:v>0.95444863854466921</c:v>
                </c:pt>
                <c:pt idx="23">
                  <c:v>0.95444863854466921</c:v>
                </c:pt>
                <c:pt idx="24">
                  <c:v>0.95444863854466921</c:v>
                </c:pt>
                <c:pt idx="25">
                  <c:v>0.95444863854466921</c:v>
                </c:pt>
                <c:pt idx="26">
                  <c:v>0.95444863854466921</c:v>
                </c:pt>
                <c:pt idx="27">
                  <c:v>0.95444863854466921</c:v>
                </c:pt>
                <c:pt idx="28">
                  <c:v>0.95444863854466921</c:v>
                </c:pt>
                <c:pt idx="29">
                  <c:v>0.95444863854466921</c:v>
                </c:pt>
                <c:pt idx="30">
                  <c:v>0.95444863854466921</c:v>
                </c:pt>
                <c:pt idx="31">
                  <c:v>0.95444863854466921</c:v>
                </c:pt>
                <c:pt idx="32">
                  <c:v>0.95444863854466921</c:v>
                </c:pt>
                <c:pt idx="33">
                  <c:v>0.95444863854466921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8D7-4B97-98E7-85306C1FD839}"/>
            </c:ext>
          </c:extLst>
        </c:ser>
        <c:ser>
          <c:idx val="2"/>
          <c:order val="2"/>
          <c:tx>
            <c:strRef>
              <c:f>total!$O$1</c:f>
              <c:strCache>
                <c:ptCount val="1"/>
                <c:pt idx="0">
                  <c:v>+2 sigma</c:v>
                </c:pt>
              </c:strCache>
            </c:strRef>
          </c:tx>
          <c:spPr>
            <a:ln w="22320">
              <a:solidFill>
                <a:srgbClr val="FF0000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fr-F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total!$A$2:$A$36</c:f>
              <c:numCache>
                <c:formatCode>0.00</c:formatCode>
                <c:ptCount val="35"/>
                <c:pt idx="0">
                  <c:v>5.41</c:v>
                </c:pt>
                <c:pt idx="1">
                  <c:v>5.95</c:v>
                </c:pt>
                <c:pt idx="2">
                  <c:v>11.87</c:v>
                </c:pt>
                <c:pt idx="3">
                  <c:v>13.93</c:v>
                </c:pt>
                <c:pt idx="4">
                  <c:v>14.41</c:v>
                </c:pt>
                <c:pt idx="5">
                  <c:v>17.55</c:v>
                </c:pt>
                <c:pt idx="6">
                  <c:v>22.1</c:v>
                </c:pt>
                <c:pt idx="7">
                  <c:v>24.1</c:v>
                </c:pt>
                <c:pt idx="8">
                  <c:v>25.07</c:v>
                </c:pt>
                <c:pt idx="9">
                  <c:v>26.34</c:v>
                </c:pt>
                <c:pt idx="10">
                  <c:v>27.5</c:v>
                </c:pt>
                <c:pt idx="11">
                  <c:v>32.06</c:v>
                </c:pt>
                <c:pt idx="12">
                  <c:v>33.299999999999997</c:v>
                </c:pt>
                <c:pt idx="13">
                  <c:v>36.450000000000003</c:v>
                </c:pt>
                <c:pt idx="14">
                  <c:v>37.33</c:v>
                </c:pt>
                <c:pt idx="15">
                  <c:v>38.06</c:v>
                </c:pt>
                <c:pt idx="16">
                  <c:v>59.54</c:v>
                </c:pt>
                <c:pt idx="17">
                  <c:v>60</c:v>
                </c:pt>
                <c:pt idx="18">
                  <c:v>60</c:v>
                </c:pt>
                <c:pt idx="19">
                  <c:v>88.03</c:v>
                </c:pt>
                <c:pt idx="20">
                  <c:v>122.06</c:v>
                </c:pt>
                <c:pt idx="21">
                  <c:v>136.47</c:v>
                </c:pt>
                <c:pt idx="22">
                  <c:v>165.86</c:v>
                </c:pt>
                <c:pt idx="23">
                  <c:v>255.13</c:v>
                </c:pt>
                <c:pt idx="24">
                  <c:v>320.08</c:v>
                </c:pt>
                <c:pt idx="25">
                  <c:v>391.7</c:v>
                </c:pt>
                <c:pt idx="26">
                  <c:v>514</c:v>
                </c:pt>
                <c:pt idx="27">
                  <c:v>661.66</c:v>
                </c:pt>
                <c:pt idx="28">
                  <c:v>834.85</c:v>
                </c:pt>
                <c:pt idx="29">
                  <c:v>898.04</c:v>
                </c:pt>
                <c:pt idx="30">
                  <c:v>1115.55</c:v>
                </c:pt>
                <c:pt idx="31">
                  <c:v>1173.23</c:v>
                </c:pt>
                <c:pt idx="32">
                  <c:v>1332.49</c:v>
                </c:pt>
                <c:pt idx="33">
                  <c:v>1836.07</c:v>
                </c:pt>
                <c:pt idx="34">
                  <c:v>2734.09</c:v>
                </c:pt>
              </c:numCache>
            </c:numRef>
          </c:xVal>
          <c:yVal>
            <c:numRef>
              <c:f>total!$O$2:$O$35</c:f>
              <c:numCache>
                <c:formatCode>General</c:formatCode>
                <c:ptCount val="34"/>
                <c:pt idx="0">
                  <c:v>1.1780559947587972</c:v>
                </c:pt>
                <c:pt idx="1">
                  <c:v>1.1780559947587972</c:v>
                </c:pt>
                <c:pt idx="2">
                  <c:v>1.1780559947587972</c:v>
                </c:pt>
                <c:pt idx="3">
                  <c:v>1.1780559947587972</c:v>
                </c:pt>
                <c:pt idx="4">
                  <c:v>1.1780559947587972</c:v>
                </c:pt>
                <c:pt idx="5">
                  <c:v>1.1780559947587972</c:v>
                </c:pt>
                <c:pt idx="6">
                  <c:v>1.1780559947587972</c:v>
                </c:pt>
                <c:pt idx="7">
                  <c:v>1.1780559947587972</c:v>
                </c:pt>
                <c:pt idx="8">
                  <c:v>1.1780559947587972</c:v>
                </c:pt>
                <c:pt idx="9">
                  <c:v>1.1780559947587972</c:v>
                </c:pt>
                <c:pt idx="10">
                  <c:v>1.1780559947587972</c:v>
                </c:pt>
                <c:pt idx="11">
                  <c:v>1.1780559947587972</c:v>
                </c:pt>
                <c:pt idx="12">
                  <c:v>1.1780559947587972</c:v>
                </c:pt>
                <c:pt idx="13">
                  <c:v>1.1780559947587972</c:v>
                </c:pt>
                <c:pt idx="14">
                  <c:v>1.1780559947587972</c:v>
                </c:pt>
                <c:pt idx="15">
                  <c:v>1.1780559947587972</c:v>
                </c:pt>
                <c:pt idx="16">
                  <c:v>1.1780559947587972</c:v>
                </c:pt>
                <c:pt idx="18">
                  <c:v>1.0586168975613963</c:v>
                </c:pt>
                <c:pt idx="19">
                  <c:v>1.0586168975613963</c:v>
                </c:pt>
                <c:pt idx="20">
                  <c:v>1.0586168975613963</c:v>
                </c:pt>
                <c:pt idx="21">
                  <c:v>1.0586168975613963</c:v>
                </c:pt>
                <c:pt idx="22">
                  <c:v>1.0586168975613963</c:v>
                </c:pt>
                <c:pt idx="23">
                  <c:v>1.0586168975613963</c:v>
                </c:pt>
                <c:pt idx="24">
                  <c:v>1.0586168975613963</c:v>
                </c:pt>
                <c:pt idx="25">
                  <c:v>1.0586168975613963</c:v>
                </c:pt>
                <c:pt idx="26">
                  <c:v>1.0586168975613963</c:v>
                </c:pt>
                <c:pt idx="27">
                  <c:v>1.0586168975613963</c:v>
                </c:pt>
                <c:pt idx="28">
                  <c:v>1.0586168975613963</c:v>
                </c:pt>
                <c:pt idx="29">
                  <c:v>1.0586168975613963</c:v>
                </c:pt>
                <c:pt idx="30">
                  <c:v>1.0586168975613963</c:v>
                </c:pt>
                <c:pt idx="31">
                  <c:v>1.0586168975613963</c:v>
                </c:pt>
                <c:pt idx="32">
                  <c:v>1.0586168975613963</c:v>
                </c:pt>
                <c:pt idx="33">
                  <c:v>1.0586168975613963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8D7-4B97-98E7-85306C1FD839}"/>
            </c:ext>
          </c:extLst>
        </c:ser>
        <c:ser>
          <c:idx val="3"/>
          <c:order val="3"/>
          <c:tx>
            <c:strRef>
              <c:f>total!$D$1</c:f>
              <c:strCache>
                <c:ptCount val="1"/>
                <c:pt idx="0">
                  <c:v>BP20</c:v>
                </c:pt>
              </c:strCache>
            </c:strRef>
          </c:tx>
          <c:spPr>
            <a:ln w="28800">
              <a:noFill/>
            </a:ln>
          </c:spPr>
          <c:marker>
            <c:symbol val="triangle"/>
            <c:size val="12"/>
            <c:spPr>
              <a:solidFill>
                <a:srgbClr val="FF0000">
                  <a:alpha val="30000"/>
                </a:srgbClr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fr-F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total!$E$2:$E$36</c:f>
                <c:numCache>
                  <c:formatCode>General</c:formatCode>
                  <c:ptCount val="35"/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6">
                    <c:v>5.6557151206030901E-2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5.4919758802623321E-2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2.3148518151286955E-2</c:v>
                  </c:pt>
                  <c:pt idx="19">
                    <c:v>2.8509429279542489E-2</c:v>
                  </c:pt>
                  <c:pt idx="20">
                    <c:v>2.1176446634856509E-2</c:v>
                  </c:pt>
                  <c:pt idx="21">
                    <c:v>3.2696870431208482E-2</c:v>
                  </c:pt>
                  <c:pt idx="22">
                    <c:v>4.1331604435929661E-2</c:v>
                  </c:pt>
                  <c:pt idx="25">
                    <c:v>2.5335662265948775E-2</c:v>
                  </c:pt>
                  <c:pt idx="26">
                    <c:v>2.863824518132323E-2</c:v>
                  </c:pt>
                  <c:pt idx="27">
                    <c:v>2.3892145331034946E-2</c:v>
                  </c:pt>
                  <c:pt idx="28">
                    <c:v>2.1311715296942254E-2</c:v>
                  </c:pt>
                  <c:pt idx="29">
                    <c:v>3.4214806832740911E-2</c:v>
                  </c:pt>
                  <c:pt idx="30">
                    <c:v>2.1536270761728111E-2</c:v>
                  </c:pt>
                  <c:pt idx="31">
                    <c:v>2.9604848013904766E-2</c:v>
                  </c:pt>
                  <c:pt idx="32">
                    <c:v>3.0489081870559185E-2</c:v>
                  </c:pt>
                  <c:pt idx="33">
                    <c:v>3.9555776866027806E-2</c:v>
                  </c:pt>
                  <c:pt idx="34">
                    <c:v>0</c:v>
                  </c:pt>
                </c:numCache>
              </c:numRef>
            </c:plus>
            <c:minus>
              <c:numRef>
                <c:f>total!$E$2:$E$36</c:f>
                <c:numCache>
                  <c:formatCode>General</c:formatCode>
                  <c:ptCount val="35"/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6">
                    <c:v>5.6557151206030901E-2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5.4919758802623321E-2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2.3148518151286955E-2</c:v>
                  </c:pt>
                  <c:pt idx="19">
                    <c:v>2.8509429279542489E-2</c:v>
                  </c:pt>
                  <c:pt idx="20">
                    <c:v>2.1176446634856509E-2</c:v>
                  </c:pt>
                  <c:pt idx="21">
                    <c:v>3.2696870431208482E-2</c:v>
                  </c:pt>
                  <c:pt idx="22">
                    <c:v>4.1331604435929661E-2</c:v>
                  </c:pt>
                  <c:pt idx="25">
                    <c:v>2.5335662265948775E-2</c:v>
                  </c:pt>
                  <c:pt idx="26">
                    <c:v>2.863824518132323E-2</c:v>
                  </c:pt>
                  <c:pt idx="27">
                    <c:v>2.3892145331034946E-2</c:v>
                  </c:pt>
                  <c:pt idx="28">
                    <c:v>2.1311715296942254E-2</c:v>
                  </c:pt>
                  <c:pt idx="29">
                    <c:v>3.4214806832740911E-2</c:v>
                  </c:pt>
                  <c:pt idx="30">
                    <c:v>2.1536270761728111E-2</c:v>
                  </c:pt>
                  <c:pt idx="31">
                    <c:v>2.9604848013904766E-2</c:v>
                  </c:pt>
                  <c:pt idx="32">
                    <c:v>3.0489081870559185E-2</c:v>
                  </c:pt>
                  <c:pt idx="33">
                    <c:v>3.9555776866027806E-2</c:v>
                  </c:pt>
                  <c:pt idx="34">
                    <c:v>0</c:v>
                  </c:pt>
                </c:numCache>
              </c:numRef>
            </c:minus>
            <c:spPr>
              <a:ln w="0">
                <a:solidFill>
                  <a:srgbClr val="FF0000"/>
                </a:solidFill>
              </a:ln>
            </c:spPr>
          </c:errBars>
          <c:xVal>
            <c:numRef>
              <c:f>total!$A$2:$A$36</c:f>
              <c:numCache>
                <c:formatCode>0.00</c:formatCode>
                <c:ptCount val="35"/>
                <c:pt idx="0">
                  <c:v>5.41</c:v>
                </c:pt>
                <c:pt idx="1">
                  <c:v>5.95</c:v>
                </c:pt>
                <c:pt idx="2">
                  <c:v>11.87</c:v>
                </c:pt>
                <c:pt idx="3">
                  <c:v>13.93</c:v>
                </c:pt>
                <c:pt idx="4">
                  <c:v>14.41</c:v>
                </c:pt>
                <c:pt idx="5">
                  <c:v>17.55</c:v>
                </c:pt>
                <c:pt idx="6">
                  <c:v>22.1</c:v>
                </c:pt>
                <c:pt idx="7">
                  <c:v>24.1</c:v>
                </c:pt>
                <c:pt idx="8">
                  <c:v>25.07</c:v>
                </c:pt>
                <c:pt idx="9">
                  <c:v>26.34</c:v>
                </c:pt>
                <c:pt idx="10">
                  <c:v>27.5</c:v>
                </c:pt>
                <c:pt idx="11">
                  <c:v>32.06</c:v>
                </c:pt>
                <c:pt idx="12">
                  <c:v>33.299999999999997</c:v>
                </c:pt>
                <c:pt idx="13">
                  <c:v>36.450000000000003</c:v>
                </c:pt>
                <c:pt idx="14">
                  <c:v>37.33</c:v>
                </c:pt>
                <c:pt idx="15">
                  <c:v>38.06</c:v>
                </c:pt>
                <c:pt idx="16">
                  <c:v>59.54</c:v>
                </c:pt>
                <c:pt idx="17">
                  <c:v>60</c:v>
                </c:pt>
                <c:pt idx="18">
                  <c:v>60</c:v>
                </c:pt>
                <c:pt idx="19">
                  <c:v>88.03</c:v>
                </c:pt>
                <c:pt idx="20">
                  <c:v>122.06</c:v>
                </c:pt>
                <c:pt idx="21">
                  <c:v>136.47</c:v>
                </c:pt>
                <c:pt idx="22">
                  <c:v>165.86</c:v>
                </c:pt>
                <c:pt idx="23">
                  <c:v>255.13</c:v>
                </c:pt>
                <c:pt idx="24">
                  <c:v>320.08</c:v>
                </c:pt>
                <c:pt idx="25">
                  <c:v>391.7</c:v>
                </c:pt>
                <c:pt idx="26">
                  <c:v>514</c:v>
                </c:pt>
                <c:pt idx="27">
                  <c:v>661.66</c:v>
                </c:pt>
                <c:pt idx="28">
                  <c:v>834.85</c:v>
                </c:pt>
                <c:pt idx="29">
                  <c:v>898.04</c:v>
                </c:pt>
                <c:pt idx="30">
                  <c:v>1115.55</c:v>
                </c:pt>
                <c:pt idx="31">
                  <c:v>1173.23</c:v>
                </c:pt>
                <c:pt idx="32">
                  <c:v>1332.49</c:v>
                </c:pt>
                <c:pt idx="33">
                  <c:v>1836.07</c:v>
                </c:pt>
                <c:pt idx="34">
                  <c:v>2734.09</c:v>
                </c:pt>
              </c:numCache>
            </c:numRef>
          </c:xVal>
          <c:yVal>
            <c:numRef>
              <c:f>total!$D$2:$D$36</c:f>
              <c:numCache>
                <c:formatCode>General</c:formatCode>
                <c:ptCount val="35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1.0151750625152454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0.96382489132984495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1.0306551810391933</c:v>
                </c:pt>
                <c:pt idx="19">
                  <c:v>1.0289918357316239</c:v>
                </c:pt>
                <c:pt idx="20">
                  <c:v>0.99987767053523058</c:v>
                </c:pt>
                <c:pt idx="21">
                  <c:v>1.0044333719250431</c:v>
                </c:pt>
                <c:pt idx="22">
                  <c:v>1.0406281345628297</c:v>
                </c:pt>
                <c:pt idx="25">
                  <c:v>0.99958852619669458</c:v>
                </c:pt>
                <c:pt idx="26">
                  <c:v>0.96880162096338607</c:v>
                </c:pt>
                <c:pt idx="27">
                  <c:v>1.004515693356234</c:v>
                </c:pt>
                <c:pt idx="28">
                  <c:v>1.0088355319545379</c:v>
                </c:pt>
                <c:pt idx="29">
                  <c:v>0.98948062776007584</c:v>
                </c:pt>
                <c:pt idx="30">
                  <c:v>0.97571011444907929</c:v>
                </c:pt>
                <c:pt idx="31">
                  <c:v>0.9713059313760638</c:v>
                </c:pt>
                <c:pt idx="32">
                  <c:v>0.97629721273389325</c:v>
                </c:pt>
                <c:pt idx="33">
                  <c:v>0.96841167345815837</c:v>
                </c:pt>
                <c:pt idx="3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8D7-4B97-98E7-85306C1FD839}"/>
            </c:ext>
          </c:extLst>
        </c:ser>
        <c:ser>
          <c:idx val="4"/>
          <c:order val="4"/>
          <c:tx>
            <c:strRef>
              <c:f>total!$F$1</c:f>
              <c:strCache>
                <c:ptCount val="1"/>
                <c:pt idx="0">
                  <c:v>3M</c:v>
                </c:pt>
              </c:strCache>
            </c:strRef>
          </c:tx>
          <c:spPr>
            <a:ln w="28800">
              <a:noFill/>
            </a:ln>
          </c:spPr>
          <c:marker>
            <c:symbol val="square"/>
            <c:size val="12"/>
            <c:spPr>
              <a:solidFill>
                <a:srgbClr val="3465A4">
                  <a:alpha val="30000"/>
                </a:srgbClr>
              </a:solidFill>
              <a:ln>
                <a:solidFill>
                  <a:srgbClr val="0070C0"/>
                </a:solidFill>
              </a:ln>
            </c:spPr>
          </c:marker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4-38D7-4B97-98E7-85306C1FD839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5-38D7-4B97-98E7-85306C1FD839}"/>
              </c:ext>
            </c:extLst>
          </c:dPt>
          <c:dLbls>
            <c:dLbl>
              <c:idx val="6"/>
              <c:spPr/>
              <c:txPr>
                <a:bodyPr wrap="none"/>
                <a:lstStyle/>
                <a:p>
                  <a:pPr>
                    <a:defRPr sz="1000" b="0" strike="noStrike" spc="-1">
                      <a:latin typeface="Arial"/>
                    </a:defRPr>
                  </a:pPr>
                  <a:endParaRPr lang="fr-F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D7-4B97-98E7-85306C1FD839}"/>
                </c:ext>
              </c:extLst>
            </c:dLbl>
            <c:dLbl>
              <c:idx val="11"/>
              <c:spPr/>
              <c:txPr>
                <a:bodyPr wrap="none"/>
                <a:lstStyle/>
                <a:p>
                  <a:pPr>
                    <a:defRPr sz="1000" b="0" strike="noStrike" spc="-1">
                      <a:latin typeface="Arial"/>
                    </a:defRPr>
                  </a:pPr>
                  <a:endParaRPr lang="fr-F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D7-4B97-98E7-85306C1FD8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fr-F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total!$G$2:$G$36</c:f>
                <c:numCache>
                  <c:formatCode>General</c:formatCode>
                  <c:ptCount val="35"/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6">
                    <c:v>4.7873651889197857E-2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6.7261550773687159E-2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1.8607153126726787E-2</c:v>
                  </c:pt>
                  <c:pt idx="19">
                    <c:v>2.4294519980381835E-2</c:v>
                  </c:pt>
                  <c:pt idx="20">
                    <c:v>1.9550541419807541E-2</c:v>
                  </c:pt>
                  <c:pt idx="21">
                    <c:v>2.5916748231628324E-2</c:v>
                  </c:pt>
                  <c:pt idx="22">
                    <c:v>3.5517417618902078E-2</c:v>
                  </c:pt>
                  <c:pt idx="23">
                    <c:v>6.956367420860568E-2</c:v>
                  </c:pt>
                  <c:pt idx="25">
                    <c:v>1.9890431283337239E-2</c:v>
                  </c:pt>
                  <c:pt idx="26">
                    <c:v>0</c:v>
                  </c:pt>
                  <c:pt idx="27">
                    <c:v>1.9290197160885762E-2</c:v>
                  </c:pt>
                  <c:pt idx="28">
                    <c:v>1.8674974514847058E-2</c:v>
                  </c:pt>
                  <c:pt idx="29">
                    <c:v>3.4054935461172747E-2</c:v>
                  </c:pt>
                  <c:pt idx="30">
                    <c:v>1.9244546714460693E-2</c:v>
                  </c:pt>
                  <c:pt idx="31">
                    <c:v>2.4498722209388733E-2</c:v>
                  </c:pt>
                  <c:pt idx="32">
                    <c:v>2.6495272577086709E-2</c:v>
                  </c:pt>
                  <c:pt idx="33">
                    <c:v>3.4577892000794461E-2</c:v>
                  </c:pt>
                  <c:pt idx="34">
                    <c:v>0</c:v>
                  </c:pt>
                </c:numCache>
              </c:numRef>
            </c:plus>
            <c:minus>
              <c:numRef>
                <c:f>total!$G$2:$G$36</c:f>
                <c:numCache>
                  <c:formatCode>General</c:formatCode>
                  <c:ptCount val="35"/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6">
                    <c:v>4.7873651889197857E-2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6.7261550773687159E-2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1.8607153126726787E-2</c:v>
                  </c:pt>
                  <c:pt idx="19">
                    <c:v>2.4294519980381835E-2</c:v>
                  </c:pt>
                  <c:pt idx="20">
                    <c:v>1.9550541419807541E-2</c:v>
                  </c:pt>
                  <c:pt idx="21">
                    <c:v>2.5916748231628324E-2</c:v>
                  </c:pt>
                  <c:pt idx="22">
                    <c:v>3.5517417618902078E-2</c:v>
                  </c:pt>
                  <c:pt idx="23">
                    <c:v>6.956367420860568E-2</c:v>
                  </c:pt>
                  <c:pt idx="25">
                    <c:v>1.9890431283337239E-2</c:v>
                  </c:pt>
                  <c:pt idx="26">
                    <c:v>0</c:v>
                  </c:pt>
                  <c:pt idx="27">
                    <c:v>1.9290197160885762E-2</c:v>
                  </c:pt>
                  <c:pt idx="28">
                    <c:v>1.8674974514847058E-2</c:v>
                  </c:pt>
                  <c:pt idx="29">
                    <c:v>3.4054935461172747E-2</c:v>
                  </c:pt>
                  <c:pt idx="30">
                    <c:v>1.9244546714460693E-2</c:v>
                  </c:pt>
                  <c:pt idx="31">
                    <c:v>2.4498722209388733E-2</c:v>
                  </c:pt>
                  <c:pt idx="32">
                    <c:v>2.6495272577086709E-2</c:v>
                  </c:pt>
                  <c:pt idx="33">
                    <c:v>3.4577892000794461E-2</c:v>
                  </c:pt>
                  <c:pt idx="34">
                    <c:v>0</c:v>
                  </c:pt>
                </c:numCache>
              </c:numRef>
            </c:minus>
            <c:spPr>
              <a:ln w="0">
                <a:solidFill>
                  <a:srgbClr val="2A6099"/>
                </a:solidFill>
              </a:ln>
            </c:spPr>
          </c:errBars>
          <c:xVal>
            <c:numRef>
              <c:f>total!$A$2:$A$36</c:f>
              <c:numCache>
                <c:formatCode>0.00</c:formatCode>
                <c:ptCount val="35"/>
                <c:pt idx="0">
                  <c:v>5.41</c:v>
                </c:pt>
                <c:pt idx="1">
                  <c:v>5.95</c:v>
                </c:pt>
                <c:pt idx="2">
                  <c:v>11.87</c:v>
                </c:pt>
                <c:pt idx="3">
                  <c:v>13.93</c:v>
                </c:pt>
                <c:pt idx="4">
                  <c:v>14.41</c:v>
                </c:pt>
                <c:pt idx="5">
                  <c:v>17.55</c:v>
                </c:pt>
                <c:pt idx="6">
                  <c:v>22.1</c:v>
                </c:pt>
                <c:pt idx="7">
                  <c:v>24.1</c:v>
                </c:pt>
                <c:pt idx="8">
                  <c:v>25.07</c:v>
                </c:pt>
                <c:pt idx="9">
                  <c:v>26.34</c:v>
                </c:pt>
                <c:pt idx="10">
                  <c:v>27.5</c:v>
                </c:pt>
                <c:pt idx="11">
                  <c:v>32.06</c:v>
                </c:pt>
                <c:pt idx="12">
                  <c:v>33.299999999999997</c:v>
                </c:pt>
                <c:pt idx="13">
                  <c:v>36.450000000000003</c:v>
                </c:pt>
                <c:pt idx="14">
                  <c:v>37.33</c:v>
                </c:pt>
                <c:pt idx="15">
                  <c:v>38.06</c:v>
                </c:pt>
                <c:pt idx="16">
                  <c:v>59.54</c:v>
                </c:pt>
                <c:pt idx="17">
                  <c:v>60</c:v>
                </c:pt>
                <c:pt idx="18">
                  <c:v>60</c:v>
                </c:pt>
                <c:pt idx="19">
                  <c:v>88.03</c:v>
                </c:pt>
                <c:pt idx="20">
                  <c:v>122.06</c:v>
                </c:pt>
                <c:pt idx="21">
                  <c:v>136.47</c:v>
                </c:pt>
                <c:pt idx="22">
                  <c:v>165.86</c:v>
                </c:pt>
                <c:pt idx="23">
                  <c:v>255.13</c:v>
                </c:pt>
                <c:pt idx="24">
                  <c:v>320.08</c:v>
                </c:pt>
                <c:pt idx="25">
                  <c:v>391.7</c:v>
                </c:pt>
                <c:pt idx="26">
                  <c:v>514</c:v>
                </c:pt>
                <c:pt idx="27">
                  <c:v>661.66</c:v>
                </c:pt>
                <c:pt idx="28">
                  <c:v>834.85</c:v>
                </c:pt>
                <c:pt idx="29">
                  <c:v>898.04</c:v>
                </c:pt>
                <c:pt idx="30">
                  <c:v>1115.55</c:v>
                </c:pt>
                <c:pt idx="31">
                  <c:v>1173.23</c:v>
                </c:pt>
                <c:pt idx="32">
                  <c:v>1332.49</c:v>
                </c:pt>
                <c:pt idx="33">
                  <c:v>1836.07</c:v>
                </c:pt>
                <c:pt idx="34">
                  <c:v>2734.09</c:v>
                </c:pt>
              </c:numCache>
            </c:numRef>
          </c:xVal>
          <c:yVal>
            <c:numRef>
              <c:f>total!$F$2:$F$36</c:f>
              <c:numCache>
                <c:formatCode>General</c:formatCode>
                <c:ptCount val="35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0.88469425125453782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1.2171017492776235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0.97302519678997701</c:v>
                </c:pt>
                <c:pt idx="19">
                  <c:v>0.99843415944749658</c:v>
                </c:pt>
                <c:pt idx="20">
                  <c:v>1.014543625480554</c:v>
                </c:pt>
                <c:pt idx="21">
                  <c:v>0.96188337675340407</c:v>
                </c:pt>
                <c:pt idx="22">
                  <c:v>1.0525113779908015</c:v>
                </c:pt>
                <c:pt idx="23">
                  <c:v>1.0133535982436568</c:v>
                </c:pt>
                <c:pt idx="25">
                  <c:v>1.0273293548467279</c:v>
                </c:pt>
                <c:pt idx="26">
                  <c:v>0</c:v>
                </c:pt>
                <c:pt idx="27">
                  <c:v>0.99887512469779494</c:v>
                </c:pt>
                <c:pt idx="28">
                  <c:v>1.0256884034172427</c:v>
                </c:pt>
                <c:pt idx="29">
                  <c:v>1.0211079033254709</c:v>
                </c:pt>
                <c:pt idx="30">
                  <c:v>0.9972467341907133</c:v>
                </c:pt>
                <c:pt idx="31">
                  <c:v>0.98106142436596899</c:v>
                </c:pt>
                <c:pt idx="32">
                  <c:v>0.99134540496445145</c:v>
                </c:pt>
                <c:pt idx="33">
                  <c:v>0.98878692523302858</c:v>
                </c:pt>
                <c:pt idx="3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38D7-4B97-98E7-85306C1FD839}"/>
            </c:ext>
          </c:extLst>
        </c:ser>
        <c:ser>
          <c:idx val="5"/>
          <c:order val="5"/>
          <c:tx>
            <c:strRef>
              <c:f>total!$B$1</c:f>
              <c:strCache>
                <c:ptCount val="1"/>
                <c:pt idx="0">
                  <c:v>Double_Face</c:v>
                </c:pt>
              </c:strCache>
            </c:strRef>
          </c:tx>
          <c:spPr>
            <a:ln w="28800">
              <a:noFill/>
            </a:ln>
          </c:spPr>
          <c:marker>
            <c:symbol val="circle"/>
            <c:size val="12"/>
            <c:spPr>
              <a:solidFill>
                <a:srgbClr val="00A933">
                  <a:alpha val="30000"/>
                </a:srgbClr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fr-F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total!$C$2:$C$36</c:f>
                <c:numCache>
                  <c:formatCode>General</c:formatCode>
                  <c:ptCount val="35"/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6">
                    <c:v>0.10627663191298554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5.5978748918253961E-2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1.9570676648378662E-2</c:v>
                  </c:pt>
                  <c:pt idx="19">
                    <c:v>2.462005197043942E-2</c:v>
                  </c:pt>
                  <c:pt idx="20">
                    <c:v>1.9179249676281221E-2</c:v>
                  </c:pt>
                  <c:pt idx="21">
                    <c:v>2.489408585290202E-2</c:v>
                  </c:pt>
                  <c:pt idx="22">
                    <c:v>0</c:v>
                  </c:pt>
                  <c:pt idx="23">
                    <c:v>4.8773344201426115E-2</c:v>
                  </c:pt>
                  <c:pt idx="25">
                    <c:v>1.9435556125312139E-2</c:v>
                  </c:pt>
                  <c:pt idx="26">
                    <c:v>0</c:v>
                  </c:pt>
                  <c:pt idx="27">
                    <c:v>1.9147178586856488E-2</c:v>
                  </c:pt>
                  <c:pt idx="28">
                    <c:v>1.8491193240154892E-2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</c:numCache>
              </c:numRef>
            </c:plus>
            <c:minus>
              <c:numRef>
                <c:f>total!$C$2:$C$36</c:f>
                <c:numCache>
                  <c:formatCode>General</c:formatCode>
                  <c:ptCount val="35"/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6">
                    <c:v>0.10627663191298554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5.5978748918253961E-2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1.9570676648378662E-2</c:v>
                  </c:pt>
                  <c:pt idx="19">
                    <c:v>2.462005197043942E-2</c:v>
                  </c:pt>
                  <c:pt idx="20">
                    <c:v>1.9179249676281221E-2</c:v>
                  </c:pt>
                  <c:pt idx="21">
                    <c:v>2.489408585290202E-2</c:v>
                  </c:pt>
                  <c:pt idx="22">
                    <c:v>0</c:v>
                  </c:pt>
                  <c:pt idx="23">
                    <c:v>4.8773344201426115E-2</c:v>
                  </c:pt>
                  <c:pt idx="25">
                    <c:v>1.9435556125312139E-2</c:v>
                  </c:pt>
                  <c:pt idx="26">
                    <c:v>0</c:v>
                  </c:pt>
                  <c:pt idx="27">
                    <c:v>1.9147178586856488E-2</c:v>
                  </c:pt>
                  <c:pt idx="28">
                    <c:v>1.8491193240154892E-2</c:v>
                  </c:pt>
                  <c:pt idx="29">
                    <c:v>0</c:v>
                  </c:pt>
                  <c:pt idx="30">
                    <c:v>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0</c:v>
                  </c:pt>
                </c:numCache>
              </c:numRef>
            </c:minus>
            <c:spPr>
              <a:ln w="0">
                <a:solidFill>
                  <a:srgbClr val="00A933"/>
                </a:solidFill>
              </a:ln>
            </c:spPr>
          </c:errBars>
          <c:xVal>
            <c:numRef>
              <c:f>total!$A$2:$A$36</c:f>
              <c:numCache>
                <c:formatCode>0.00</c:formatCode>
                <c:ptCount val="35"/>
                <c:pt idx="0">
                  <c:v>5.41</c:v>
                </c:pt>
                <c:pt idx="1">
                  <c:v>5.95</c:v>
                </c:pt>
                <c:pt idx="2">
                  <c:v>11.87</c:v>
                </c:pt>
                <c:pt idx="3">
                  <c:v>13.93</c:v>
                </c:pt>
                <c:pt idx="4">
                  <c:v>14.41</c:v>
                </c:pt>
                <c:pt idx="5">
                  <c:v>17.55</c:v>
                </c:pt>
                <c:pt idx="6">
                  <c:v>22.1</c:v>
                </c:pt>
                <c:pt idx="7">
                  <c:v>24.1</c:v>
                </c:pt>
                <c:pt idx="8">
                  <c:v>25.07</c:v>
                </c:pt>
                <c:pt idx="9">
                  <c:v>26.34</c:v>
                </c:pt>
                <c:pt idx="10">
                  <c:v>27.5</c:v>
                </c:pt>
                <c:pt idx="11">
                  <c:v>32.06</c:v>
                </c:pt>
                <c:pt idx="12">
                  <c:v>33.299999999999997</c:v>
                </c:pt>
                <c:pt idx="13">
                  <c:v>36.450000000000003</c:v>
                </c:pt>
                <c:pt idx="14">
                  <c:v>37.33</c:v>
                </c:pt>
                <c:pt idx="15">
                  <c:v>38.06</c:v>
                </c:pt>
                <c:pt idx="16">
                  <c:v>59.54</c:v>
                </c:pt>
                <c:pt idx="17">
                  <c:v>60</c:v>
                </c:pt>
                <c:pt idx="18">
                  <c:v>60</c:v>
                </c:pt>
                <c:pt idx="19">
                  <c:v>88.03</c:v>
                </c:pt>
                <c:pt idx="20">
                  <c:v>122.06</c:v>
                </c:pt>
                <c:pt idx="21">
                  <c:v>136.47</c:v>
                </c:pt>
                <c:pt idx="22">
                  <c:v>165.86</c:v>
                </c:pt>
                <c:pt idx="23">
                  <c:v>255.13</c:v>
                </c:pt>
                <c:pt idx="24">
                  <c:v>320.08</c:v>
                </c:pt>
                <c:pt idx="25">
                  <c:v>391.7</c:v>
                </c:pt>
                <c:pt idx="26">
                  <c:v>514</c:v>
                </c:pt>
                <c:pt idx="27">
                  <c:v>661.66</c:v>
                </c:pt>
                <c:pt idx="28">
                  <c:v>834.85</c:v>
                </c:pt>
                <c:pt idx="29">
                  <c:v>898.04</c:v>
                </c:pt>
                <c:pt idx="30">
                  <c:v>1115.55</c:v>
                </c:pt>
                <c:pt idx="31">
                  <c:v>1173.23</c:v>
                </c:pt>
                <c:pt idx="32">
                  <c:v>1332.49</c:v>
                </c:pt>
                <c:pt idx="33">
                  <c:v>1836.07</c:v>
                </c:pt>
                <c:pt idx="34">
                  <c:v>2734.09</c:v>
                </c:pt>
              </c:numCache>
            </c:numRef>
          </c:xVal>
          <c:yVal>
            <c:numRef>
              <c:f>total!$B$2:$B$36</c:f>
              <c:numCache>
                <c:formatCode>General</c:formatCode>
                <c:ptCount val="35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1.0405235717645758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1.0124668749890684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1.0199027109843157</c:v>
                </c:pt>
                <c:pt idx="19">
                  <c:v>1.0308085680240835</c:v>
                </c:pt>
                <c:pt idx="20">
                  <c:v>1.0265785036224917</c:v>
                </c:pt>
                <c:pt idx="21">
                  <c:v>1.0044094022145407</c:v>
                </c:pt>
                <c:pt idx="22">
                  <c:v>0</c:v>
                </c:pt>
                <c:pt idx="23">
                  <c:v>0.9998042844626075</c:v>
                </c:pt>
                <c:pt idx="25">
                  <c:v>1.0247242374901897</c:v>
                </c:pt>
                <c:pt idx="26">
                  <c:v>0</c:v>
                </c:pt>
                <c:pt idx="27">
                  <c:v>0.99947741453247785</c:v>
                </c:pt>
                <c:pt idx="28">
                  <c:v>0.98876248591158411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8D7-4B97-98E7-85306C1FD839}"/>
            </c:ext>
          </c:extLst>
        </c:ser>
        <c:ser>
          <c:idx val="6"/>
          <c:order val="6"/>
          <c:tx>
            <c:strRef>
              <c:f>total!$H$1</c:f>
              <c:strCache>
                <c:ptCount val="1"/>
                <c:pt idx="0">
                  <c:v>PIPSBox Geometry</c:v>
                </c:pt>
              </c:strCache>
            </c:strRef>
          </c:tx>
          <c:spPr>
            <a:ln w="28800">
              <a:noFill/>
            </a:ln>
          </c:spPr>
          <c:marker>
            <c:symbol val="square"/>
            <c:size val="12"/>
            <c:spPr>
              <a:solidFill>
                <a:srgbClr val="800080">
                  <a:alpha val="30000"/>
                </a:srgbClr>
              </a:solidFill>
              <a:ln>
                <a:solidFill>
                  <a:srgbClr val="7030A0"/>
                </a:solidFill>
              </a:ln>
            </c:spPr>
          </c:marker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08-38D7-4B97-98E7-85306C1FD839}"/>
              </c:ext>
            </c:extLst>
          </c:dPt>
          <c:dLbls>
            <c:dLbl>
              <c:idx val="21"/>
              <c:spPr/>
              <c:txPr>
                <a:bodyPr wrap="none"/>
                <a:lstStyle/>
                <a:p>
                  <a:pPr>
                    <a:defRPr sz="1000" b="0" strike="noStrike" spc="-1">
                      <a:latin typeface="Arial"/>
                    </a:defRPr>
                  </a:pPr>
                  <a:endParaRPr lang="fr-F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D7-4B97-98E7-85306C1FD8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fr-F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total!$I$2:$I$36</c:f>
                <c:numCache>
                  <c:formatCode>General</c:formatCode>
                  <c:ptCount val="35"/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6">
                    <c:v>5.1649852104024049E-2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5.5064534116186857E-2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1.3803428784137355E-2</c:v>
                  </c:pt>
                  <c:pt idx="19">
                    <c:v>2.0814008402549031E-2</c:v>
                  </c:pt>
                  <c:pt idx="20">
                    <c:v>2.4875197450064879E-2</c:v>
                  </c:pt>
                  <c:pt idx="21">
                    <c:v>8.776897223482652E-2</c:v>
                  </c:pt>
                  <c:pt idx="27">
                    <c:v>1.4672657091907395E-2</c:v>
                  </c:pt>
                  <c:pt idx="28">
                    <c:v>1.5743027222210708E-2</c:v>
                  </c:pt>
                  <c:pt idx="30">
                    <c:v>2.5632377559242591E-2</c:v>
                  </c:pt>
                  <c:pt idx="31">
                    <c:v>2.4586925270450283E-2</c:v>
                  </c:pt>
                  <c:pt idx="32">
                    <c:v>2.4674234014801826E-2</c:v>
                  </c:pt>
                  <c:pt idx="33">
                    <c:v>0</c:v>
                  </c:pt>
                </c:numCache>
              </c:numRef>
            </c:plus>
            <c:minus>
              <c:numRef>
                <c:f>total!$I$2:$I$36</c:f>
                <c:numCache>
                  <c:formatCode>General</c:formatCode>
                  <c:ptCount val="35"/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6">
                    <c:v>5.1649852104024049E-2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5.5064534116186857E-2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1.3803428784137355E-2</c:v>
                  </c:pt>
                  <c:pt idx="19">
                    <c:v>2.0814008402549031E-2</c:v>
                  </c:pt>
                  <c:pt idx="20">
                    <c:v>2.4875197450064879E-2</c:v>
                  </c:pt>
                  <c:pt idx="21">
                    <c:v>8.776897223482652E-2</c:v>
                  </c:pt>
                  <c:pt idx="27">
                    <c:v>1.4672657091907395E-2</c:v>
                  </c:pt>
                  <c:pt idx="28">
                    <c:v>1.5743027222210708E-2</c:v>
                  </c:pt>
                  <c:pt idx="30">
                    <c:v>2.5632377559242591E-2</c:v>
                  </c:pt>
                  <c:pt idx="31">
                    <c:v>2.4586925270450283E-2</c:v>
                  </c:pt>
                  <c:pt idx="32">
                    <c:v>2.4674234014801826E-2</c:v>
                  </c:pt>
                  <c:pt idx="33">
                    <c:v>0</c:v>
                  </c:pt>
                </c:numCache>
              </c:numRef>
            </c:minus>
            <c:spPr>
              <a:ln w="0">
                <a:solidFill>
                  <a:srgbClr val="800080"/>
                </a:solidFill>
              </a:ln>
            </c:spPr>
          </c:errBars>
          <c:xVal>
            <c:numRef>
              <c:f>total!$A$2:$A$36</c:f>
              <c:numCache>
                <c:formatCode>0.00</c:formatCode>
                <c:ptCount val="35"/>
                <c:pt idx="0">
                  <c:v>5.41</c:v>
                </c:pt>
                <c:pt idx="1">
                  <c:v>5.95</c:v>
                </c:pt>
                <c:pt idx="2">
                  <c:v>11.87</c:v>
                </c:pt>
                <c:pt idx="3">
                  <c:v>13.93</c:v>
                </c:pt>
                <c:pt idx="4">
                  <c:v>14.41</c:v>
                </c:pt>
                <c:pt idx="5">
                  <c:v>17.55</c:v>
                </c:pt>
                <c:pt idx="6">
                  <c:v>22.1</c:v>
                </c:pt>
                <c:pt idx="7">
                  <c:v>24.1</c:v>
                </c:pt>
                <c:pt idx="8">
                  <c:v>25.07</c:v>
                </c:pt>
                <c:pt idx="9">
                  <c:v>26.34</c:v>
                </c:pt>
                <c:pt idx="10">
                  <c:v>27.5</c:v>
                </c:pt>
                <c:pt idx="11">
                  <c:v>32.06</c:v>
                </c:pt>
                <c:pt idx="12">
                  <c:v>33.299999999999997</c:v>
                </c:pt>
                <c:pt idx="13">
                  <c:v>36.450000000000003</c:v>
                </c:pt>
                <c:pt idx="14">
                  <c:v>37.33</c:v>
                </c:pt>
                <c:pt idx="15">
                  <c:v>38.06</c:v>
                </c:pt>
                <c:pt idx="16">
                  <c:v>59.54</c:v>
                </c:pt>
                <c:pt idx="17">
                  <c:v>60</c:v>
                </c:pt>
                <c:pt idx="18">
                  <c:v>60</c:v>
                </c:pt>
                <c:pt idx="19">
                  <c:v>88.03</c:v>
                </c:pt>
                <c:pt idx="20">
                  <c:v>122.06</c:v>
                </c:pt>
                <c:pt idx="21">
                  <c:v>136.47</c:v>
                </c:pt>
                <c:pt idx="22">
                  <c:v>165.86</c:v>
                </c:pt>
                <c:pt idx="23">
                  <c:v>255.13</c:v>
                </c:pt>
                <c:pt idx="24">
                  <c:v>320.08</c:v>
                </c:pt>
                <c:pt idx="25">
                  <c:v>391.7</c:v>
                </c:pt>
                <c:pt idx="26">
                  <c:v>514</c:v>
                </c:pt>
                <c:pt idx="27">
                  <c:v>661.66</c:v>
                </c:pt>
                <c:pt idx="28">
                  <c:v>834.85</c:v>
                </c:pt>
                <c:pt idx="29">
                  <c:v>898.04</c:v>
                </c:pt>
                <c:pt idx="30">
                  <c:v>1115.55</c:v>
                </c:pt>
                <c:pt idx="31">
                  <c:v>1173.23</c:v>
                </c:pt>
                <c:pt idx="32">
                  <c:v>1332.49</c:v>
                </c:pt>
                <c:pt idx="33">
                  <c:v>1836.07</c:v>
                </c:pt>
                <c:pt idx="34">
                  <c:v>2734.09</c:v>
                </c:pt>
              </c:numCache>
            </c:numRef>
          </c:xVal>
          <c:yVal>
            <c:numRef>
              <c:f>total!$H$2:$H$36</c:f>
              <c:numCache>
                <c:formatCode>General</c:formatCode>
                <c:ptCount val="35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0.98804539896514798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1.0174405779619704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1.0334556957013146</c:v>
                </c:pt>
                <c:pt idx="19">
                  <c:v>1.0460906515643484</c:v>
                </c:pt>
                <c:pt idx="20">
                  <c:v>1.0244343716922422</c:v>
                </c:pt>
                <c:pt idx="27">
                  <c:v>0.97872786684264634</c:v>
                </c:pt>
                <c:pt idx="28">
                  <c:v>0.98176858967886838</c:v>
                </c:pt>
                <c:pt idx="30">
                  <c:v>1.0492428750444835</c:v>
                </c:pt>
                <c:pt idx="31">
                  <c:v>0.96620711850518781</c:v>
                </c:pt>
                <c:pt idx="32">
                  <c:v>0.96224248782090216</c:v>
                </c:pt>
                <c:pt idx="33">
                  <c:v>0</c:v>
                </c:pt>
                <c:pt idx="3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38D7-4B97-98E7-85306C1FD839}"/>
            </c:ext>
          </c:extLst>
        </c:ser>
        <c:ser>
          <c:idx val="7"/>
          <c:order val="7"/>
          <c:tx>
            <c:strRef>
              <c:f>rasa</c:f>
              <c:strCache>
                <c:ptCount val="1"/>
                <c:pt idx="0">
                  <c:v>rasa</c:v>
                </c:pt>
              </c:strCache>
            </c:strRef>
          </c:tx>
          <c:spPr>
            <a:ln w="28800">
              <a:noFill/>
            </a:ln>
          </c:spPr>
          <c:marker>
            <c:symbol val="diamond"/>
            <c:size val="12"/>
            <c:spPr>
              <a:solidFill>
                <a:srgbClr val="AECF00">
                  <a:alpha val="30000"/>
                </a:srgbClr>
              </a:solidFill>
              <a:ln>
                <a:solidFill>
                  <a:srgbClr val="92D050"/>
                </a:solidFill>
              </a:ln>
            </c:spPr>
          </c:marker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0A-38D7-4B97-98E7-85306C1FD839}"/>
              </c:ext>
            </c:extLst>
          </c:dPt>
          <c:dLbls>
            <c:dLbl>
              <c:idx val="25"/>
              <c:spPr/>
              <c:txPr>
                <a:bodyPr wrap="none"/>
                <a:lstStyle/>
                <a:p>
                  <a:pPr>
                    <a:defRPr sz="1000" b="0" strike="noStrike" spc="-1">
                      <a:latin typeface="Arial"/>
                    </a:defRPr>
                  </a:pPr>
                  <a:endParaRPr lang="fr-F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D7-4B97-98E7-85306C1FD8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latin typeface="Arial"/>
                  </a:defRPr>
                </a:pPr>
                <a:endParaRPr lang="fr-FR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total!$K$2:$K$36</c:f>
                <c:numCache>
                  <c:formatCode>General</c:formatCode>
                  <c:ptCount val="35"/>
                  <c:pt idx="6">
                    <c:v>6.5005324500128955E-2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5.3292590235920805E-2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1.850503782295098E-2</c:v>
                  </c:pt>
                  <c:pt idx="19">
                    <c:v>2.4011370946898571E-2</c:v>
                  </c:pt>
                  <c:pt idx="20">
                    <c:v>1.8868532277781069E-2</c:v>
                  </c:pt>
                  <c:pt idx="21">
                    <c:v>2.5792570566853835E-2</c:v>
                  </c:pt>
                  <c:pt idx="22">
                    <c:v>2.7915075497882268E-2</c:v>
                  </c:pt>
                  <c:pt idx="23">
                    <c:v>7.5943772246756955E-2</c:v>
                  </c:pt>
                  <c:pt idx="25">
                    <c:v>1.9675011749374114E-2</c:v>
                  </c:pt>
                  <c:pt idx="26">
                    <c:v>0</c:v>
                  </c:pt>
                  <c:pt idx="27">
                    <c:v>1.9279295080846925E-2</c:v>
                  </c:pt>
                  <c:pt idx="28">
                    <c:v>1.8609431140799923E-2</c:v>
                  </c:pt>
                  <c:pt idx="29">
                    <c:v>2.270481505986988E-2</c:v>
                  </c:pt>
                  <c:pt idx="30">
                    <c:v>2.1099211362139502E-2</c:v>
                  </c:pt>
                  <c:pt idx="31">
                    <c:v>2.1865755366701486E-2</c:v>
                  </c:pt>
                  <c:pt idx="32">
                    <c:v>2.2285056152022524E-2</c:v>
                  </c:pt>
                  <c:pt idx="33">
                    <c:v>2.494881453551883E-2</c:v>
                  </c:pt>
                </c:numCache>
              </c:numRef>
            </c:plus>
            <c:minus>
              <c:numRef>
                <c:f>total!$K$2:$K$36</c:f>
                <c:numCache>
                  <c:formatCode>General</c:formatCode>
                  <c:ptCount val="35"/>
                  <c:pt idx="6">
                    <c:v>6.5005324500128955E-2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5.3292590235920805E-2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1.850503782295098E-2</c:v>
                  </c:pt>
                  <c:pt idx="19">
                    <c:v>2.4011370946898571E-2</c:v>
                  </c:pt>
                  <c:pt idx="20">
                    <c:v>1.8868532277781069E-2</c:v>
                  </c:pt>
                  <c:pt idx="21">
                    <c:v>2.5792570566853835E-2</c:v>
                  </c:pt>
                  <c:pt idx="22">
                    <c:v>2.7915075497882268E-2</c:v>
                  </c:pt>
                  <c:pt idx="23">
                    <c:v>7.5943772246756955E-2</c:v>
                  </c:pt>
                  <c:pt idx="25">
                    <c:v>1.9675011749374114E-2</c:v>
                  </c:pt>
                  <c:pt idx="26">
                    <c:v>0</c:v>
                  </c:pt>
                  <c:pt idx="27">
                    <c:v>1.9279295080846925E-2</c:v>
                  </c:pt>
                  <c:pt idx="28">
                    <c:v>1.8609431140799923E-2</c:v>
                  </c:pt>
                  <c:pt idx="29">
                    <c:v>2.270481505986988E-2</c:v>
                  </c:pt>
                  <c:pt idx="30">
                    <c:v>2.1099211362139502E-2</c:v>
                  </c:pt>
                  <c:pt idx="31">
                    <c:v>2.1865755366701486E-2</c:v>
                  </c:pt>
                  <c:pt idx="32">
                    <c:v>2.2285056152022524E-2</c:v>
                  </c:pt>
                  <c:pt idx="33">
                    <c:v>2.494881453551883E-2</c:v>
                  </c:pt>
                </c:numCache>
              </c:numRef>
            </c:minus>
            <c:spPr>
              <a:ln w="0">
                <a:solidFill>
                  <a:srgbClr val="BBE33D"/>
                </a:solidFill>
              </a:ln>
            </c:spPr>
          </c:errBars>
          <c:xVal>
            <c:numRef>
              <c:f>total!$A$2:$A$36</c:f>
              <c:numCache>
                <c:formatCode>0.00</c:formatCode>
                <c:ptCount val="35"/>
                <c:pt idx="0">
                  <c:v>5.41</c:v>
                </c:pt>
                <c:pt idx="1">
                  <c:v>5.95</c:v>
                </c:pt>
                <c:pt idx="2">
                  <c:v>11.87</c:v>
                </c:pt>
                <c:pt idx="3">
                  <c:v>13.93</c:v>
                </c:pt>
                <c:pt idx="4">
                  <c:v>14.41</c:v>
                </c:pt>
                <c:pt idx="5">
                  <c:v>17.55</c:v>
                </c:pt>
                <c:pt idx="6">
                  <c:v>22.1</c:v>
                </c:pt>
                <c:pt idx="7">
                  <c:v>24.1</c:v>
                </c:pt>
                <c:pt idx="8">
                  <c:v>25.07</c:v>
                </c:pt>
                <c:pt idx="9">
                  <c:v>26.34</c:v>
                </c:pt>
                <c:pt idx="10">
                  <c:v>27.5</c:v>
                </c:pt>
                <c:pt idx="11">
                  <c:v>32.06</c:v>
                </c:pt>
                <c:pt idx="12">
                  <c:v>33.299999999999997</c:v>
                </c:pt>
                <c:pt idx="13">
                  <c:v>36.450000000000003</c:v>
                </c:pt>
                <c:pt idx="14">
                  <c:v>37.33</c:v>
                </c:pt>
                <c:pt idx="15">
                  <c:v>38.06</c:v>
                </c:pt>
                <c:pt idx="16">
                  <c:v>59.54</c:v>
                </c:pt>
                <c:pt idx="17">
                  <c:v>60</c:v>
                </c:pt>
                <c:pt idx="18">
                  <c:v>60</c:v>
                </c:pt>
                <c:pt idx="19">
                  <c:v>88.03</c:v>
                </c:pt>
                <c:pt idx="20">
                  <c:v>122.06</c:v>
                </c:pt>
                <c:pt idx="21">
                  <c:v>136.47</c:v>
                </c:pt>
                <c:pt idx="22">
                  <c:v>165.86</c:v>
                </c:pt>
                <c:pt idx="23">
                  <c:v>255.13</c:v>
                </c:pt>
                <c:pt idx="24">
                  <c:v>320.08</c:v>
                </c:pt>
                <c:pt idx="25">
                  <c:v>391.7</c:v>
                </c:pt>
                <c:pt idx="26">
                  <c:v>514</c:v>
                </c:pt>
                <c:pt idx="27">
                  <c:v>661.66</c:v>
                </c:pt>
                <c:pt idx="28">
                  <c:v>834.85</c:v>
                </c:pt>
                <c:pt idx="29">
                  <c:v>898.04</c:v>
                </c:pt>
                <c:pt idx="30">
                  <c:v>1115.55</c:v>
                </c:pt>
                <c:pt idx="31">
                  <c:v>1173.23</c:v>
                </c:pt>
                <c:pt idx="32">
                  <c:v>1332.49</c:v>
                </c:pt>
                <c:pt idx="33">
                  <c:v>1836.07</c:v>
                </c:pt>
                <c:pt idx="34">
                  <c:v>2734.09</c:v>
                </c:pt>
              </c:numCache>
            </c:numRef>
          </c:xVal>
          <c:yVal>
            <c:numRef>
              <c:f>total!$J$2:$J$36</c:f>
              <c:numCache>
                <c:formatCode>General</c:formatCode>
                <c:ptCount val="35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6">
                  <c:v>1.2012660888664068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0.96433866853806893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0.96773819969137165</c:v>
                </c:pt>
                <c:pt idx="19">
                  <c:v>0.98675940988387711</c:v>
                </c:pt>
                <c:pt idx="20">
                  <c:v>0.9836488655033192</c:v>
                </c:pt>
                <c:pt idx="21">
                  <c:v>1.0071005309752659</c:v>
                </c:pt>
                <c:pt idx="22">
                  <c:v>1.0002535044934806</c:v>
                </c:pt>
                <c:pt idx="23">
                  <c:v>1.0889128084424111</c:v>
                </c:pt>
                <c:pt idx="25">
                  <c:v>1.0163359423587592</c:v>
                </c:pt>
                <c:pt idx="26">
                  <c:v>0</c:v>
                </c:pt>
                <c:pt idx="27">
                  <c:v>0.99852288820858515</c:v>
                </c:pt>
                <c:pt idx="28">
                  <c:v>1.022470602552477</c:v>
                </c:pt>
                <c:pt idx="29">
                  <c:v>0.97425756274310071</c:v>
                </c:pt>
                <c:pt idx="30">
                  <c:v>0.99772841285161629</c:v>
                </c:pt>
                <c:pt idx="31">
                  <c:v>0.98954350441901795</c:v>
                </c:pt>
                <c:pt idx="32">
                  <c:v>0.98194906097440238</c:v>
                </c:pt>
                <c:pt idx="33">
                  <c:v>0.97476679916446107</c:v>
                </c:pt>
                <c:pt idx="3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38D7-4B97-98E7-85306C1FD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65466"/>
        <c:axId val="4741624"/>
      </c:scatterChart>
      <c:valAx>
        <c:axId val="37165466"/>
        <c:scaling>
          <c:logBase val="10"/>
          <c:orientation val="minMax"/>
          <c:max val="2000"/>
          <c:min val="20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/>
              <a:lstStyle/>
              <a:p>
                <a:pPr>
                  <a:defRPr sz="800"/>
                </a:pPr>
                <a:r>
                  <a:rPr lang="en-GB" sz="800" dirty="0"/>
                  <a:t>Energy (keV)</a:t>
                </a:r>
              </a:p>
            </c:rich>
          </c:tx>
          <c:layout/>
          <c:overlay val="0"/>
        </c:title>
        <c:numFmt formatCode="0.00;[Red]0.00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700" b="0" strike="noStrike" spc="-1">
                <a:solidFill>
                  <a:srgbClr val="595959"/>
                </a:solidFill>
                <a:latin typeface="Calibri"/>
              </a:defRPr>
            </a:pPr>
            <a:endParaRPr lang="fr-FR"/>
          </a:p>
        </c:txPr>
        <c:crossAx val="4741624"/>
        <c:crossesAt val="0"/>
        <c:crossBetween val="midCat"/>
      </c:valAx>
      <c:valAx>
        <c:axId val="4741624"/>
        <c:scaling>
          <c:orientation val="minMax"/>
          <c:max val="1.2"/>
          <c:min val="0.8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/>
              <a:lstStyle/>
              <a:p>
                <a:pPr>
                  <a:defRPr sz="800"/>
                </a:pPr>
                <a:r>
                  <a:rPr lang="en-GB" sz="800" dirty="0"/>
                  <a:t>Ratio </a:t>
                </a:r>
              </a:p>
            </c:rich>
          </c:tx>
          <c:layout>
            <c:manualLayout>
              <c:xMode val="edge"/>
              <c:yMode val="edge"/>
              <c:x val="1.3724730725463961E-2"/>
              <c:y val="0.44341154943915051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700" b="0" strike="noStrike" spc="-1">
                <a:solidFill>
                  <a:srgbClr val="595959"/>
                </a:solidFill>
                <a:latin typeface="Calibri"/>
              </a:defRPr>
            </a:pPr>
            <a:endParaRPr lang="fr-FR"/>
          </a:p>
        </c:txPr>
        <c:crossAx val="37165466"/>
        <c:crossesAt val="0"/>
        <c:crossBetween val="midCat"/>
      </c:valAx>
      <c:spPr>
        <a:noFill/>
        <a:ln w="0">
          <a:noFill/>
        </a:ln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/>
      <c:overlay val="0"/>
      <c:spPr>
        <a:noFill/>
        <a:ln w="0">
          <a:noFill/>
        </a:ln>
      </c:spPr>
      <c:txPr>
        <a:bodyPr/>
        <a:lstStyle/>
        <a:p>
          <a:pPr>
            <a:defRPr sz="1200" b="0" strike="noStrike" spc="-1">
              <a:solidFill>
                <a:srgbClr val="595959"/>
              </a:solidFill>
              <a:latin typeface="Calibri"/>
            </a:defRPr>
          </a:pPr>
          <a:endParaRPr lang="fr-FR"/>
        </a:p>
      </c:txPr>
    </c:legend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63032" y="3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59AA6-A40E-4551-B3AB-DF762E3CE5D9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1053"/>
            <a:ext cx="2955290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63032" y="9421053"/>
            <a:ext cx="2955290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3E24E-9D58-4AAF-90A7-B097A9B9174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18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3032" y="3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EF559-B5D4-4E31-95A6-11138B76FD2D}" type="datetimeFigureOut">
              <a:rPr lang="en-US" smtClean="0"/>
              <a:t>8/29/2025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39838"/>
            <a:ext cx="59531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990" y="4773384"/>
            <a:ext cx="5455920" cy="390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1053"/>
            <a:ext cx="2955290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3032" y="9421053"/>
            <a:ext cx="2955290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9AFF5-5136-4A34-B238-E205A504A73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84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23BF5-46BD-9DBE-1C6D-5A7EFFE9B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0D1AB6-B744-DD00-7F3C-881D17FD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8DAAAA-CCFB-F37D-5885-F81545E3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C9D509-C1CA-C3B8-C628-98020572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B89195-0134-A781-83CE-429363D8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928093-0A89-44A1-BDAC-16FA4369D984}" type="slidenum">
              <a:rPr lang="de-AT" smtClean="0"/>
              <a:pPr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041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7EBF6-3D41-A9E3-6EEC-CB6C98FA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0EF12A5-DDF7-27FF-D368-B9A8B8155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0D5EEC-B584-6A8F-6E2E-3BFE5DDE8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5B7841-554A-45D4-3D6E-0E0423E9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5451FA-34C2-7DAD-F29B-B7637B54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857089-400A-B9FF-1C18-2506707C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45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01CDD-443A-9532-4CAE-0358767F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907BCB-80CD-8BC8-CC71-16EDB345F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749D3F-99DF-2D31-5492-9EB5EEA2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C77142-D02D-2D50-9017-F8A02D16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8D10D5-E826-5792-3E41-B740161E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495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5CC6A66-1B66-5709-BDBF-BCF964A84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444BB28-4703-7856-67D9-348FF8245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2E29B9-163A-C1ED-5CAD-611C34F2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3A47E3-8246-AD91-00A8-4636FDF28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B1B949-3646-1E8F-42A3-05810003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126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4DE73-0346-C945-A258-3A9BDC391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81640A-15F9-FF8C-3D79-D2565577E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BCBA56-7CAF-0339-452D-8A5BBAC9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 userDrawn="1"/>
        </p:nvSpPr>
        <p:spPr>
          <a:xfrm>
            <a:off x="3759199" y="72094"/>
            <a:ext cx="7731759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55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Enhancements of FRL08 : metrological connection between simulation/experimental and utilization of AI tools for coincidence matrix analysis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 userDrawn="1"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H.-D.</a:t>
            </a:r>
            <a:r>
              <a:rPr lang="en-GB" sz="1200" baseline="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aseline="0" noProof="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Lenouvel</a:t>
            </a:r>
            <a:r>
              <a:rPr lang="en-GB" sz="1200" baseline="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H. </a:t>
            </a:r>
            <a:r>
              <a:rPr lang="en-GB" sz="1200" baseline="0" noProof="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Paradis</a:t>
            </a:r>
            <a:r>
              <a:rPr lang="en-GB" sz="1200" baseline="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GB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GB" sz="1200" baseline="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Vismes</a:t>
            </a:r>
            <a:r>
              <a:rPr lang="en-GB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Gross, S. </a:t>
            </a:r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Topin</a:t>
            </a:r>
            <a:r>
              <a:rPr lang="en-GB" sz="1200" baseline="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28CED6-BABC-21FD-5CAB-343078EB0766}"/>
              </a:ext>
            </a:extLst>
          </p:cNvPr>
          <p:cNvSpPr txBox="1">
            <a:spLocks/>
          </p:cNvSpPr>
          <p:nvPr userDrawn="1"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O3.2-267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56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 userDrawn="1"/>
        </p:nvSpPr>
        <p:spPr>
          <a:xfrm>
            <a:off x="3759199" y="72094"/>
            <a:ext cx="7731759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55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Enhancements of FRL08 : metrological connection between simulation/experimental and utilization of AI tools for coincidence matrix analysis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 userDrawn="1"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H.-D.</a:t>
            </a:r>
            <a:r>
              <a:rPr lang="en-GB" sz="1200" baseline="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aseline="0" noProof="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Lenouvel</a:t>
            </a:r>
            <a:r>
              <a:rPr lang="en-GB" sz="1200" baseline="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H. </a:t>
            </a:r>
            <a:r>
              <a:rPr lang="en-GB" sz="1200" baseline="0" noProof="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Paradis</a:t>
            </a:r>
            <a:r>
              <a:rPr lang="en-GB" sz="1200" baseline="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de</a:t>
            </a:r>
            <a:r>
              <a:rPr lang="en-GB" sz="1200" baseline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Vismes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Gross, S. </a:t>
            </a:r>
            <a:r>
              <a:rPr lang="en-GB" sz="120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Topin</a:t>
            </a:r>
            <a:r>
              <a:rPr lang="en-GB" sz="1200" baseline="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28CED6-BABC-21FD-5CAB-343078EB0766}"/>
              </a:ext>
            </a:extLst>
          </p:cNvPr>
          <p:cNvSpPr txBox="1">
            <a:spLocks/>
          </p:cNvSpPr>
          <p:nvPr userDrawn="1"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O3.2-267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928093-0A89-44A1-BDAC-16FA4369D984}" type="slidenum">
              <a:rPr lang="de-AT" smtClean="0"/>
              <a:pPr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067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F111B0-06A6-0424-6DDE-6EBB8794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9AB170-4014-9B3F-699B-6E6CA4E94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A78585-523B-DBF3-0F8D-1668A4F7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E1FE9A-3B2E-11A9-FB00-EF0D7A3E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7FC6C5-7752-05CE-1DD9-140E254E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1787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939CE-232B-9D48-0380-28FFD22A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D10461-8D1E-457A-FD38-EE00E5AB4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0F8FAD-FE5B-FA84-775E-1F87A14B6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59F109-4452-20B7-F773-47A4C059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3EFD5D-C147-F2EB-BAE1-464D7E07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81D551-DC88-DDB1-ABE7-990D1219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47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7F86E-D0A4-E1B5-F5B5-F5D4A8E0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F0B812-640A-22BA-D135-A299CC1BA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911307-A5EC-9EBA-C771-083A7E340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9741BA-19A9-73A9-2CC3-86803F2BD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7E4EFA-AC59-9815-CEEB-74434EB7F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8DD75B4-D404-BA05-0580-B1E9B123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A69E446-7EF1-3B6A-F753-206EA396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FB22566-EAEC-D0D0-8C2C-04229BF9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802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46807-C92C-8EC9-2121-4FF26D56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A679CB-5D50-CDCF-3C32-58C0F7B5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F6C1F5-5C85-ED8A-A819-36DB929F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8EE343-CD2C-E51E-59DD-2EB5C50D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0883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9CFDCC6-79D4-40CF-8922-94D0913D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809B21-F7A8-0AE5-59F4-34208F94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A8E158-1BE1-D01D-DA65-1557D377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203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3D3A5-889B-3DCB-41B7-6F7F5E22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9CCB88-A8C5-8CB8-B235-14AFD0E7E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DB5310-7442-DC81-2A8A-9C83BE6B3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1EF56B-8DB6-6FE6-DCC5-8397E1E1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A63746-6A27-D8F8-7970-89B13014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E8C240-6B0B-B6CE-7C09-9BF0EE91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418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1FB6B71-BED9-9ED3-CFE3-38F771B1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2A3BE1-6255-C93F-6150-CB1D41CE8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5E424F-E755-B117-6853-939E60BCC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6D9248-831B-6DE5-F510-642AEA42F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E51F6C-30A3-F9B5-6DFC-1D9FDC76A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898" y="6131835"/>
            <a:ext cx="621802" cy="62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6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95.xml"/><Relationship Id="rId7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18.pn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40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tags" Target="../tags/tag101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43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../media/image42.png"/><Relationship Id="rId5" Type="http://schemas.openxmlformats.org/officeDocument/2006/relationships/tags" Target="../tags/tag103.xml"/><Relationship Id="rId10" Type="http://schemas.openxmlformats.org/officeDocument/2006/relationships/image" Target="../media/image410.png"/><Relationship Id="rId4" Type="http://schemas.openxmlformats.org/officeDocument/2006/relationships/tags" Target="../tags/tag102.xml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../media/image45.png"/><Relationship Id="rId5" Type="http://schemas.openxmlformats.org/officeDocument/2006/relationships/tags" Target="../tags/tag114.xml"/><Relationship Id="rId10" Type="http://schemas.openxmlformats.org/officeDocument/2006/relationships/image" Target="../media/image44.png"/><Relationship Id="rId4" Type="http://schemas.openxmlformats.org/officeDocument/2006/relationships/tags" Target="../tags/tag113.xml"/><Relationship Id="rId9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20.xml"/><Relationship Id="rId7" Type="http://schemas.openxmlformats.org/officeDocument/2006/relationships/image" Target="../media/image47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46.png"/><Relationship Id="rId5" Type="http://schemas.openxmlformats.org/officeDocument/2006/relationships/tags" Target="../tags/tag118.xml"/><Relationship Id="rId10" Type="http://schemas.openxmlformats.org/officeDocument/2006/relationships/image" Target="../media/image48.png"/><Relationship Id="rId4" Type="http://schemas.openxmlformats.org/officeDocument/2006/relationships/slideLayout" Target="../slideLayouts/slideLayout3.xml"/><Relationship Id="rId9" Type="http://schemas.openxmlformats.org/officeDocument/2006/relationships/tags" Target="../tags/tag1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22.xml"/><Relationship Id="rId26" Type="http://schemas.openxmlformats.org/officeDocument/2006/relationships/image" Target="../media/image53.png"/><Relationship Id="rId3" Type="http://schemas.openxmlformats.org/officeDocument/2006/relationships/tags" Target="../tags/tag123.xml"/><Relationship Id="rId21" Type="http://schemas.openxmlformats.org/officeDocument/2006/relationships/image" Target="../media/image47.jpe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image" Target="../media/image49.png"/><Relationship Id="rId25" Type="http://schemas.openxmlformats.org/officeDocument/2006/relationships/image" Target="../media/image52.png"/><Relationship Id="rId2" Type="http://schemas.openxmlformats.org/officeDocument/2006/relationships/tags" Target="../tags/tag122.xml"/><Relationship Id="rId16" Type="http://schemas.openxmlformats.org/officeDocument/2006/relationships/tags" Target="../tags/tag121.xml"/><Relationship Id="rId20" Type="http://schemas.openxmlformats.org/officeDocument/2006/relationships/image" Target="../media/image46.jp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image" Target="../media/image54.png"/><Relationship Id="rId5" Type="http://schemas.openxmlformats.org/officeDocument/2006/relationships/tags" Target="../tags/tag125.xml"/><Relationship Id="rId15" Type="http://schemas.openxmlformats.org/officeDocument/2006/relationships/slideLayout" Target="../slideLayouts/slideLayout3.xml"/><Relationship Id="rId23" Type="http://schemas.openxmlformats.org/officeDocument/2006/relationships/tags" Target="../tags/tag131.xml"/><Relationship Id="rId10" Type="http://schemas.openxmlformats.org/officeDocument/2006/relationships/tags" Target="../tags/tag130.xml"/><Relationship Id="rId19" Type="http://schemas.openxmlformats.org/officeDocument/2006/relationships/image" Target="../media/image50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56.png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image" Target="../media/image59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38.xml"/><Relationship Id="rId5" Type="http://schemas.openxmlformats.org/officeDocument/2006/relationships/tags" Target="../tags/tag139.xml"/><Relationship Id="rId10" Type="http://schemas.openxmlformats.org/officeDocument/2006/relationships/image" Target="../media/image55.png"/><Relationship Id="rId4" Type="http://schemas.openxmlformats.org/officeDocument/2006/relationships/tags" Target="../tags/tag138.xml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42.xml"/><Relationship Id="rId18" Type="http://schemas.openxmlformats.org/officeDocument/2006/relationships/image" Target="../media/image540.png"/><Relationship Id="rId3" Type="http://schemas.openxmlformats.org/officeDocument/2006/relationships/tags" Target="../tags/tag144.xml"/><Relationship Id="rId21" Type="http://schemas.openxmlformats.org/officeDocument/2006/relationships/tags" Target="../tags/tag149.xml"/><Relationship Id="rId7" Type="http://schemas.openxmlformats.org/officeDocument/2006/relationships/tags" Target="../tags/tag148.xml"/><Relationship Id="rId12" Type="http://schemas.openxmlformats.org/officeDocument/2006/relationships/slideLayout" Target="../slideLayouts/slideLayout2.xml"/><Relationship Id="rId17" Type="http://schemas.openxmlformats.org/officeDocument/2006/relationships/tags" Target="../tags/tag147.xml"/><Relationship Id="rId2" Type="http://schemas.openxmlformats.org/officeDocument/2006/relationships/tags" Target="../tags/tag143.xml"/><Relationship Id="rId16" Type="http://schemas.openxmlformats.org/officeDocument/2006/relationships/image" Target="../media/image530.png"/><Relationship Id="rId20" Type="http://schemas.openxmlformats.org/officeDocument/2006/relationships/image" Target="../media/image550.png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image" Target="../media/image570.png"/><Relationship Id="rId5" Type="http://schemas.openxmlformats.org/officeDocument/2006/relationships/tags" Target="../tags/tag146.xml"/><Relationship Id="rId15" Type="http://schemas.openxmlformats.org/officeDocument/2006/relationships/tags" Target="../tags/tag143.xml"/><Relationship Id="rId23" Type="http://schemas.openxmlformats.org/officeDocument/2006/relationships/tags" Target="../tags/tag151.xml"/><Relationship Id="rId10" Type="http://schemas.openxmlformats.org/officeDocument/2006/relationships/tags" Target="../tags/tag151.xml"/><Relationship Id="rId19" Type="http://schemas.openxmlformats.org/officeDocument/2006/relationships/tags" Target="../tags/tag148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../media/image520.png"/><Relationship Id="rId22" Type="http://schemas.openxmlformats.org/officeDocument/2006/relationships/image" Target="../media/image5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5" Type="http://schemas.openxmlformats.org/officeDocument/2006/relationships/image" Target="../media/image460.png"/><Relationship Id="rId4" Type="http://schemas.openxmlformats.org/officeDocument/2006/relationships/image" Target="../media/image4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7.png"/><Relationship Id="rId5" Type="http://schemas.openxmlformats.org/officeDocument/2006/relationships/tags" Target="../tags/tag6.xml"/><Relationship Id="rId10" Type="http://schemas.openxmlformats.org/officeDocument/2006/relationships/image" Target="../media/image6.png"/><Relationship Id="rId4" Type="http://schemas.openxmlformats.org/officeDocument/2006/relationships/tags" Target="../tags/tag5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11.xml"/><Relationship Id="rId21" Type="http://schemas.openxmlformats.org/officeDocument/2006/relationships/image" Target="../media/image10.png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image" Target="../media/image9.jp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19" Type="http://schemas.openxmlformats.org/officeDocument/2006/relationships/image" Target="../media/image8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31.xml"/><Relationship Id="rId3" Type="http://schemas.openxmlformats.org/officeDocument/2006/relationships/tags" Target="../tags/tag28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image" Target="../media/image11.png"/><Relationship Id="rId33" Type="http://schemas.openxmlformats.org/officeDocument/2006/relationships/image" Target="../media/image16.png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image" Target="../media/image14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image" Target="../media/image12.png"/><Relationship Id="rId32" Type="http://schemas.openxmlformats.org/officeDocument/2006/relationships/tags" Target="../tags/tag44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27.xml"/><Relationship Id="rId28" Type="http://schemas.openxmlformats.org/officeDocument/2006/relationships/tags" Target="../tags/tag42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image" Target="../media/image15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chart" Target="../charts/chart1.xml"/><Relationship Id="rId27" Type="http://schemas.openxmlformats.org/officeDocument/2006/relationships/image" Target="../media/image13.png"/><Relationship Id="rId30" Type="http://schemas.openxmlformats.org/officeDocument/2006/relationships/tags" Target="../tags/tag4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8.xml"/><Relationship Id="rId7" Type="http://schemas.openxmlformats.org/officeDocument/2006/relationships/image" Target="../media/image18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10" Type="http://schemas.openxmlformats.org/officeDocument/2006/relationships/tags" Target="../tags/tag49.xml"/><Relationship Id="rId4" Type="http://schemas.openxmlformats.org/officeDocument/2006/relationships/tags" Target="../tags/tag49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image" Target="../media/image22.png"/><Relationship Id="rId3" Type="http://schemas.openxmlformats.org/officeDocument/2006/relationships/tags" Target="../tags/tag52.xml"/><Relationship Id="rId21" Type="http://schemas.openxmlformats.org/officeDocument/2006/relationships/tags" Target="../tags/tag58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51.xml"/><Relationship Id="rId2" Type="http://schemas.openxmlformats.org/officeDocument/2006/relationships/tags" Target="../tags/tag51.xml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5" Type="http://schemas.openxmlformats.org/officeDocument/2006/relationships/tags" Target="../tags/tag50.xml"/><Relationship Id="rId23" Type="http://schemas.openxmlformats.org/officeDocument/2006/relationships/image" Target="../media/image17.png"/><Relationship Id="rId10" Type="http://schemas.openxmlformats.org/officeDocument/2006/relationships/tags" Target="../tags/tag59.xml"/><Relationship Id="rId19" Type="http://schemas.openxmlformats.org/officeDocument/2006/relationships/tags" Target="../tags/tag56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slideLayout" Target="../slideLayouts/slideLayout3.xml"/><Relationship Id="rId2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image" Target="../media/image25.png"/><Relationship Id="rId26" Type="http://schemas.openxmlformats.org/officeDocument/2006/relationships/tags" Target="../tags/tag77.xml"/><Relationship Id="rId3" Type="http://schemas.openxmlformats.org/officeDocument/2006/relationships/tags" Target="../tags/tag65.xml"/><Relationship Id="rId21" Type="http://schemas.openxmlformats.org/officeDocument/2006/relationships/image" Target="../media/image220.png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slideLayout" Target="../slideLayouts/slideLayout3.xml"/><Relationship Id="rId25" Type="http://schemas.openxmlformats.org/officeDocument/2006/relationships/image" Target="../media/image27.png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tags" Target="../tags/tag64.xml"/><Relationship Id="rId29" Type="http://schemas.openxmlformats.org/officeDocument/2006/relationships/image" Target="../media/image28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tags" Target="../tags/tag67.xml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image" Target="../media/image29.png"/><Relationship Id="rId28" Type="http://schemas.openxmlformats.org/officeDocument/2006/relationships/image" Target="../media/image27.jpeg"/><Relationship Id="rId10" Type="http://schemas.openxmlformats.org/officeDocument/2006/relationships/tags" Target="../tags/tag72.xml"/><Relationship Id="rId19" Type="http://schemas.openxmlformats.org/officeDocument/2006/relationships/image" Target="../media/image26.pn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tags" Target="../tags/tag65.xml"/><Relationship Id="rId27" Type="http://schemas.openxmlformats.org/officeDocument/2006/relationships/image" Target="../media/image31.png"/><Relationship Id="rId30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image" Target="../media/image18.png"/><Relationship Id="rId3" Type="http://schemas.openxmlformats.org/officeDocument/2006/relationships/tags" Target="../tags/tag81.xml"/><Relationship Id="rId21" Type="http://schemas.openxmlformats.org/officeDocument/2006/relationships/tags" Target="../tags/tag85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image" Target="../media/image32.png"/><Relationship Id="rId2" Type="http://schemas.openxmlformats.org/officeDocument/2006/relationships/tags" Target="../tags/tag80.xml"/><Relationship Id="rId16" Type="http://schemas.openxmlformats.org/officeDocument/2006/relationships/tags" Target="../tags/tag79.xml"/><Relationship Id="rId20" Type="http://schemas.openxmlformats.org/officeDocument/2006/relationships/image" Target="../media/image34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5" Type="http://schemas.openxmlformats.org/officeDocument/2006/relationships/slideLayout" Target="../slideLayouts/slideLayout3.xml"/><Relationship Id="rId23" Type="http://schemas.openxmlformats.org/officeDocument/2006/relationships/image" Target="../media/image30.png"/><Relationship Id="rId10" Type="http://schemas.openxmlformats.org/officeDocument/2006/relationships/tags" Target="../tags/tag88.xml"/><Relationship Id="rId19" Type="http://schemas.openxmlformats.org/officeDocument/2006/relationships/tags" Target="../tags/tag82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B46A55D0-1560-2548-D447-9E9D92604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A1764533-22B5-B809-94FA-CC98AC8F67BC}"/>
              </a:ext>
            </a:extLst>
          </p:cNvPr>
          <p:cNvSpPr txBox="1"/>
          <p:nvPr/>
        </p:nvSpPr>
        <p:spPr>
          <a:xfrm>
            <a:off x="812800" y="3242863"/>
            <a:ext cx="8808088" cy="50251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lnSpcReduction="10000"/>
          </a:bodyPr>
          <a:lstStyle/>
          <a:p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 : </a:t>
            </a:r>
            <a:r>
              <a:rPr lang="en-GB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H.-D. Lenouvel</a:t>
            </a:r>
            <a:r>
              <a:rPr lang="en-GB" b="1" baseline="300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H. Paradis</a:t>
            </a:r>
            <a:r>
              <a:rPr lang="en-GB" baseline="300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Co-authors : A. de </a:t>
            </a:r>
            <a:r>
              <a:rPr lang="en-GB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Vismes</a:t>
            </a:r>
            <a:r>
              <a:rPr lang="en-GB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Ott</a:t>
            </a:r>
            <a:r>
              <a:rPr lang="en-GB" baseline="300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Gross</a:t>
            </a:r>
            <a:r>
              <a:rPr lang="en-GB" baseline="300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Topin</a:t>
            </a:r>
            <a:r>
              <a:rPr lang="en-GB" baseline="300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en-GB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B21AED0-F95A-564C-E4F0-DAB66D727FD1}"/>
              </a:ext>
            </a:extLst>
          </p:cNvPr>
          <p:cNvSpPr txBox="1"/>
          <p:nvPr/>
        </p:nvSpPr>
        <p:spPr>
          <a:xfrm>
            <a:off x="2632730" y="3835015"/>
            <a:ext cx="4720571" cy="61821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lnSpcReduction="10000"/>
          </a:bodyPr>
          <a:lstStyle>
            <a:defPPr>
              <a:defRPr lang="de-DE"/>
            </a:defPPr>
            <a:lvl1pPr>
              <a:defRPr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1400" baseline="30000" noProof="0" dirty="0"/>
              <a:t>1 </a:t>
            </a:r>
            <a:r>
              <a:rPr lang="en-GB" sz="1400" noProof="0" dirty="0"/>
              <a:t>CEA, DAM, DIF, F-91297 </a:t>
            </a:r>
            <a:r>
              <a:rPr lang="en-GB" sz="1400" noProof="0" dirty="0" err="1"/>
              <a:t>Arpajon</a:t>
            </a:r>
            <a:r>
              <a:rPr lang="en-GB" sz="1400" noProof="0" dirty="0"/>
              <a:t>, France</a:t>
            </a:r>
          </a:p>
          <a:p>
            <a:r>
              <a:rPr lang="en-GB" sz="1400" baseline="30000" dirty="0"/>
              <a:t>2</a:t>
            </a:r>
            <a:r>
              <a:rPr lang="en-GB" sz="1400" dirty="0"/>
              <a:t> CNAM, Analyse </a:t>
            </a:r>
            <a:r>
              <a:rPr lang="en-GB" sz="1400" dirty="0" err="1"/>
              <a:t>Chimique</a:t>
            </a:r>
            <a:r>
              <a:rPr lang="en-GB" sz="1400" dirty="0"/>
              <a:t> et </a:t>
            </a:r>
            <a:r>
              <a:rPr lang="en-GB" sz="1400" dirty="0" err="1"/>
              <a:t>Bioanalyse</a:t>
            </a:r>
            <a:r>
              <a:rPr lang="en-GB" sz="1400" dirty="0"/>
              <a:t>, EPN-7, 292 rue Saint Martin, 75003 Paris, France</a:t>
            </a:r>
            <a:endParaRPr lang="en-GB" sz="1400" baseline="30000" noProof="0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DBDEFE3-EB86-C691-EB18-BE02B46B0FD6}"/>
              </a:ext>
            </a:extLst>
          </p:cNvPr>
          <p:cNvSpPr txBox="1"/>
          <p:nvPr/>
        </p:nvSpPr>
        <p:spPr>
          <a:xfrm>
            <a:off x="2632730" y="4764720"/>
            <a:ext cx="69881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 </a:t>
            </a:r>
            <a:r>
              <a:rPr lang="en-GB" noProof="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en-GB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CB8FB0D-2BD9-3E2B-CF27-130FA014D816}"/>
              </a:ext>
            </a:extLst>
          </p:cNvPr>
          <p:cNvSpPr txBox="1"/>
          <p:nvPr/>
        </p:nvSpPr>
        <p:spPr>
          <a:xfrm>
            <a:off x="812799" y="2377325"/>
            <a:ext cx="8808088" cy="7465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22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Enhancements of FRL08 : metrological connection between simulation/experiment and utilization of AI tools for coincidence matrix analysis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4C91EA-B2E6-7A41-CA7D-C369541C97BD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O3.2-267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47" y="3849436"/>
            <a:ext cx="621802" cy="62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AI model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10</a:t>
            </a:fld>
            <a:endParaRPr lang="de-AT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779" y="4567236"/>
            <a:ext cx="3318558" cy="20131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514" y="4562475"/>
            <a:ext cx="4268107" cy="2017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>
                <p:custDataLst>
                  <p:tags r:id="rId3"/>
                </p:custDataLst>
              </p:nvPr>
            </p:nvSpPr>
            <p:spPr>
              <a:xfrm>
                <a:off x="4997812" y="4615025"/>
                <a:ext cx="6186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fr-FR" i="1" dirty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4997812" y="4615025"/>
                <a:ext cx="618696" cy="369332"/>
              </a:xfrm>
              <a:prstGeom prst="rect">
                <a:avLst/>
              </a:prstGeom>
              <a:blipFill>
                <a:blip r:embed="rId8"/>
                <a:stretch>
                  <a:fillRect l="-3960" b="-11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1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/>
          <a:srcRect t="420"/>
          <a:stretch/>
        </p:blipFill>
        <p:spPr>
          <a:xfrm>
            <a:off x="484205" y="3152213"/>
            <a:ext cx="6201957" cy="3479370"/>
          </a:xfrm>
          <a:prstGeom prst="rect">
            <a:avLst/>
          </a:prstGeom>
        </p:spPr>
      </p:pic>
      <p:sp>
        <p:nvSpPr>
          <p:cNvPr id="6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160019" y="1373279"/>
            <a:ext cx="11696096" cy="433315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/>
              <a:t>Memory-intensive 2D spectrum </a:t>
            </a:r>
            <a:r>
              <a:rPr lang="en-US" sz="1800" dirty="0">
                <a:sym typeface="Wingdings" panose="05000000000000000000" pitchFamily="2" charset="2"/>
              </a:rPr>
              <a:t> spectra size reduced by ~300x</a:t>
            </a:r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/>
              <a:t>Composition of simulated samples : ~130 000 spectra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~3% : spectral signature of each radionuclide of the relevant list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~18% : fission products from 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235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 (High Enriched Uranium) with fast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neutrons (14 MeV)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~79% : random distributions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 smtClean="0"/>
              <a:t>Convolutional </a:t>
            </a:r>
            <a:r>
              <a:rPr lang="en-US" sz="1800" dirty="0"/>
              <a:t>Neural Network (CNN):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039653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noProof="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fr-FR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CNN architecture</a:t>
            </a:r>
            <a:endParaRPr lang="en-GB" sz="2400" b="1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7655362" y="4470401"/>
            <a:ext cx="42007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è"/>
            </a:pP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Ensuring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both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physical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accuracy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sufficient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representation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each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radionuclide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è"/>
            </a:pP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Setting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thresholds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for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each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radionuclide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determine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their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presence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73611" y="6486284"/>
            <a:ext cx="5320441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Fig 14. Representation of the CNN architecture employed</a:t>
            </a:r>
            <a:endParaRPr lang="fr-FR" sz="105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>
            <p:custDataLst>
              <p:tags r:id="rId3"/>
            </p:custDataLst>
          </p:nvPr>
        </p:nvSpPr>
        <p:spPr bwMode="auto">
          <a:xfrm>
            <a:off x="513267" y="6486284"/>
            <a:ext cx="60343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8839" y="2321179"/>
            <a:ext cx="1077907" cy="78881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3772" y="2316013"/>
            <a:ext cx="1118208" cy="78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7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pPr/>
              <a:t>12</a:t>
            </a:fld>
            <a:endParaRPr lang="de-AT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039653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the spectral CNN</a:t>
            </a:r>
            <a:endParaRPr lang="en-GB" sz="2400" b="1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4">
                <a:extLst>
                  <a:ext uri="{FF2B5EF4-FFF2-40B4-BE49-F238E27FC236}">
                    <a16:creationId xmlns:a16="http://schemas.microsoft.com/office/drawing/2014/main" id="{F0D81D15-4E58-D3BB-CEFC-C87AF5F6832B}"/>
                  </a:ext>
                </a:extLst>
              </p:cNvPr>
              <p:cNvSpPr txBox="1"/>
              <p:nvPr/>
            </p:nvSpPr>
            <p:spPr>
              <a:xfrm>
                <a:off x="154941" y="1373279"/>
                <a:ext cx="6258560" cy="486009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>
                <a:defPPr>
                  <a:defRPr lang="de-DE"/>
                </a:defPPr>
                <a:lvl1pPr algn="just">
                  <a:defRPr sz="2000" b="0" i="0">
                    <a:effectLst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342900" indent="-342900" algn="l">
                  <a:buFont typeface="Wingdings" panose="05000000000000000000" pitchFamily="2" charset="2"/>
                  <a:buChar char="q"/>
                </a:pPr>
                <a:r>
                  <a:rPr lang="en-US" dirty="0">
                    <a:sym typeface="Wingdings" panose="05000000000000000000" pitchFamily="2" charset="2"/>
                  </a:rPr>
                  <a:t>Determine the model’s ability to discriminate between positive and negative classes : </a:t>
                </a:r>
              </a:p>
              <a:p>
                <a:pPr marL="342900" indent="-342900" algn="l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algn="l">
                  <a:lnSpc>
                    <a:spcPct val="150000"/>
                  </a:lnSpc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algn="l">
                  <a:lnSpc>
                    <a:spcPct val="150000"/>
                  </a:lnSpc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algn="l">
                  <a:lnSpc>
                    <a:spcPct val="150000"/>
                  </a:lnSpc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sym typeface="Wingdings" panose="05000000000000000000" pitchFamily="2" charset="2"/>
                  </a:rPr>
                  <a:t>Precision-Recall (PR) curve:</a:t>
                </a:r>
                <a:br>
                  <a:rPr lang="en-US" sz="2000" dirty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𝑃𝑟𝑒𝑐𝑖𝑠𝑖𝑜𝑛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=</m:t>
                    </m:r>
                    <m:f>
                      <m:fPr>
                        <m:ctrlPr>
                          <a:rPr lang="fr-FR" sz="20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FR" sz="20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𝑇𝑃</m:t>
                        </m:r>
                      </m:num>
                      <m:den>
                        <m:r>
                          <a:rPr lang="fr-FR" sz="20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𝑇𝑃</m:t>
                        </m:r>
                        <m:r>
                          <a:rPr lang="fr-FR" sz="20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a:rPr lang="fr-FR" sz="20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𝐹𝑃</m:t>
                        </m:r>
                      </m:den>
                    </m:f>
                  </m:oMath>
                </a14:m>
                <a:r>
                  <a:rPr lang="fr-FR" sz="2000" dirty="0">
                    <a:sym typeface="Wingdings" panose="05000000000000000000" pitchFamily="2" charset="2"/>
                  </a:rPr>
                  <a:t> </a:t>
                </a:r>
                <a:br>
                  <a:rPr lang="fr-FR" sz="2000" dirty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𝑅𝑒𝑐𝑎𝑙𝑙</m:t>
                    </m:r>
                    <m:r>
                      <a:rPr lang="fr-FR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𝑇𝑃</m:t>
                        </m:r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𝑇𝑃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𝐹𝑁</m:t>
                        </m:r>
                      </m:den>
                    </m:f>
                  </m:oMath>
                </a14:m>
                <a:r>
                  <a:rPr lang="fr-FR" sz="2000" b="0" dirty="0">
                    <a:sym typeface="Wingdings" panose="05000000000000000000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feld 4">
                <a:extLst>
                  <a:ext uri="{FF2B5EF4-FFF2-40B4-BE49-F238E27FC236}">
                    <a16:creationId xmlns:a16="http://schemas.microsoft.com/office/drawing/2014/main" id="{F0D81D15-4E58-D3BB-CEFC-C87AF5F68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41" y="1373279"/>
                <a:ext cx="6258560" cy="4860099"/>
              </a:xfrm>
              <a:prstGeom prst="rect">
                <a:avLst/>
              </a:prstGeom>
              <a:blipFill>
                <a:blip r:embed="rId8"/>
                <a:stretch>
                  <a:fillRect l="-2434" t="-182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Imag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7192" y="1474419"/>
            <a:ext cx="3067832" cy="2023652"/>
          </a:xfrm>
          <a:prstGeom prst="rect">
            <a:avLst/>
          </a:prstGeom>
        </p:spPr>
      </p:pic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5599760" y="5815519"/>
            <a:ext cx="5270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è"/>
            </a:pP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High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detection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accuracy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for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specific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classes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è"/>
            </a:pP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Exclusion of certain classes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treated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as noise</a:t>
            </a: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è"/>
            </a:pP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Determine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the best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threshold</a:t>
            </a:r>
            <a:endParaRPr lang="fr-FR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Accolade fermante 4"/>
          <p:cNvSpPr/>
          <p:nvPr/>
        </p:nvSpPr>
        <p:spPr>
          <a:xfrm>
            <a:off x="2759102" y="4186178"/>
            <a:ext cx="241813" cy="87664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3181368" y="4178242"/>
                <a:ext cx="5693410" cy="894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F1-score (harmonic mean of the precision and recall):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𝐹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2∗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𝑇𝑃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2∗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𝑇𝑃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𝐹𝑃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𝐹𝑁</m:t>
                          </m:r>
                        </m:den>
                      </m:f>
                      <m:r>
                        <a:rPr lang="fr-FR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→1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368" y="4178242"/>
                <a:ext cx="5693410" cy="894347"/>
              </a:xfrm>
              <a:prstGeom prst="rect">
                <a:avLst/>
              </a:prstGeom>
              <a:blipFill>
                <a:blip r:embed="rId10"/>
                <a:stretch>
                  <a:fillRect l="-891" t="-2778" r="-445" b="-13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81765" y="3569104"/>
            <a:ext cx="2319010" cy="1840484"/>
          </a:xfrm>
          <a:prstGeom prst="rect">
            <a:avLst/>
          </a:prstGeom>
        </p:spPr>
      </p:pic>
      <p:sp>
        <p:nvSpPr>
          <p:cNvPr id="15" name="Multiplication 14"/>
          <p:cNvSpPr/>
          <p:nvPr/>
        </p:nvSpPr>
        <p:spPr>
          <a:xfrm>
            <a:off x="8335011" y="1111733"/>
            <a:ext cx="4629150" cy="2963128"/>
          </a:xfrm>
          <a:prstGeom prst="mathMultiply">
            <a:avLst>
              <a:gd name="adj1" fmla="val 37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98448" y="1474419"/>
            <a:ext cx="3128291" cy="202924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35846" y="5259690"/>
            <a:ext cx="2647950" cy="1200329"/>
          </a:xfrm>
          <a:prstGeom prst="rect">
            <a:avLst/>
          </a:prstGeom>
          <a:noFill/>
          <a:ln w="19050"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this model: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Precision: 0.78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Recall: 0.84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F1-score: 0.79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553635" y="5436351"/>
            <a:ext cx="2149359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Fig </a:t>
            </a:r>
            <a:r>
              <a:rPr lang="en-US" sz="105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16. </a:t>
            </a:r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 curve for </a:t>
            </a:r>
            <a:r>
              <a:rPr lang="en-US" sz="1050" b="1" baseline="30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136</a:t>
            </a:r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Cs</a:t>
            </a:r>
          </a:p>
        </p:txBody>
      </p:sp>
      <p:sp>
        <p:nvSpPr>
          <p:cNvPr id="18" name="Rectangle 17"/>
          <p:cNvSpPr/>
          <p:nvPr>
            <p:custDataLst>
              <p:tags r:id="rId3"/>
            </p:custDataLst>
          </p:nvPr>
        </p:nvSpPr>
        <p:spPr bwMode="auto">
          <a:xfrm>
            <a:off x="9493291" y="5436351"/>
            <a:ext cx="59101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564701" y="2679610"/>
            <a:ext cx="2016949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Fig </a:t>
            </a:r>
            <a:r>
              <a:rPr lang="en-US" sz="105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15. </a:t>
            </a:r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Distribution of positives/negatives as a function of the raw output</a:t>
            </a:r>
          </a:p>
        </p:txBody>
      </p:sp>
      <p:sp>
        <p:nvSpPr>
          <p:cNvPr id="20" name="Rectangle 19"/>
          <p:cNvSpPr/>
          <p:nvPr>
            <p:custDataLst>
              <p:tags r:id="rId5"/>
            </p:custDataLst>
          </p:nvPr>
        </p:nvSpPr>
        <p:spPr bwMode="auto">
          <a:xfrm>
            <a:off x="3504357" y="2679610"/>
            <a:ext cx="59101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H="1" flipV="1">
            <a:off x="7800814" y="2207455"/>
            <a:ext cx="0" cy="103321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>
            <p:custDataLst>
              <p:tags r:id="rId6"/>
            </p:custDataLst>
          </p:nvPr>
        </p:nvSpPr>
        <p:spPr>
          <a:xfrm>
            <a:off x="7406765" y="2045633"/>
            <a:ext cx="747793" cy="2308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endParaRPr 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7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6" grpId="0"/>
      <p:bldP spid="15" grpId="0" animBg="1"/>
      <p:bldP spid="16" grpId="0" animBg="1"/>
      <p:bldP spid="17" grpId="0"/>
      <p:bldP spid="18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337505" y="1429397"/>
            <a:ext cx="11302046" cy="486009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fr-FR" sz="1800" dirty="0" err="1">
                <a:sym typeface="Wingdings" panose="05000000000000000000" pitchFamily="2" charset="2"/>
              </a:rPr>
              <a:t>Radionuclides</a:t>
            </a:r>
            <a:r>
              <a:rPr lang="fr-FR" sz="1800" dirty="0">
                <a:sym typeface="Wingdings" panose="05000000000000000000" pitchFamily="2" charset="2"/>
              </a:rPr>
              <a:t> in the source:</a:t>
            </a:r>
          </a:p>
          <a:p>
            <a:pPr marL="800100" lvl="1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Detectable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by the model : 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57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Co, 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60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Co, 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88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Y, and 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139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Ce</a:t>
            </a:r>
          </a:p>
          <a:p>
            <a:pPr marL="800100" lvl="1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Undetectable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by the model : 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54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Mn, 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65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Zn, 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109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Cd, 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113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Sn, 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137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Cs, and </a:t>
            </a: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241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Am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fr-FR" sz="1800" noProof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CNN </a:t>
            </a:r>
            <a:r>
              <a:rPr lang="fr-FR" sz="1800" noProof="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results</a:t>
            </a:r>
            <a:r>
              <a:rPr lang="fr-FR" sz="1800" noProof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800100" lvl="1" indent="-342900">
              <a:spcBef>
                <a:spcPts val="1200"/>
              </a:spcBef>
              <a:buFont typeface="Wingdings" pitchFamily="2" charset="2"/>
              <a:buChar char="Ø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>
              <a:spcBef>
                <a:spcPts val="1200"/>
              </a:spcBef>
              <a:buFont typeface="Wingdings" pitchFamily="2" charset="2"/>
              <a:buChar char="Ø"/>
            </a:pPr>
            <a:endParaRPr lang="fr-FR" noProof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>
              <a:spcBef>
                <a:spcPts val="1200"/>
              </a:spcBef>
              <a:buFont typeface="Wingdings" pitchFamily="2" charset="2"/>
              <a:buChar char="Ø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>
              <a:spcBef>
                <a:spcPts val="1200"/>
              </a:spcBef>
              <a:buFont typeface="Wingdings" pitchFamily="2" charset="2"/>
              <a:buChar char="Ø"/>
            </a:pPr>
            <a:endParaRPr lang="fr-FR" noProof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>
              <a:spcBef>
                <a:spcPts val="1200"/>
              </a:spcBef>
              <a:buFont typeface="Wingdings" pitchFamily="2" charset="2"/>
              <a:buChar char="Ø"/>
            </a:pPr>
            <a:r>
              <a:rPr lang="fr-FR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57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 :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only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visible at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low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energies</a:t>
            </a:r>
            <a:endParaRPr lang="fr-FR" sz="1800" baseline="30000" noProof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fr-FR" sz="1800" baseline="30000" noProof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pPr/>
              <a:t>13</a:t>
            </a:fld>
            <a:endParaRPr lang="de-AT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039653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noProof="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fr-FR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noProof="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standard source</a:t>
            </a:r>
            <a:endParaRPr lang="en-GB" sz="2400" b="1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433543"/>
              </p:ext>
            </p:extLst>
          </p:nvPr>
        </p:nvGraphicFramePr>
        <p:xfrm>
          <a:off x="880485" y="3526878"/>
          <a:ext cx="4948817" cy="1280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63625">
                  <a:extLst>
                    <a:ext uri="{9D8B030D-6E8A-4147-A177-3AD203B41FA5}">
                      <a16:colId xmlns:a16="http://schemas.microsoft.com/office/drawing/2014/main" val="893081857"/>
                    </a:ext>
                  </a:extLst>
                </a:gridCol>
                <a:gridCol w="1017856">
                  <a:extLst>
                    <a:ext uri="{9D8B030D-6E8A-4147-A177-3AD203B41FA5}">
                      <a16:colId xmlns:a16="http://schemas.microsoft.com/office/drawing/2014/main" val="1438681624"/>
                    </a:ext>
                  </a:extLst>
                </a:gridCol>
                <a:gridCol w="1261521">
                  <a:extLst>
                    <a:ext uri="{9D8B030D-6E8A-4147-A177-3AD203B41FA5}">
                      <a16:colId xmlns:a16="http://schemas.microsoft.com/office/drawing/2014/main" val="1926174837"/>
                    </a:ext>
                  </a:extLst>
                </a:gridCol>
                <a:gridCol w="1405815">
                  <a:extLst>
                    <a:ext uri="{9D8B030D-6E8A-4147-A177-3AD203B41FA5}">
                      <a16:colId xmlns:a16="http://schemas.microsoft.com/office/drawing/2014/main" val="3014945439"/>
                    </a:ext>
                  </a:extLst>
                </a:gridCol>
              </a:tblGrid>
              <a:tr h="349537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Radionuclide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(Bq)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</a:t>
                      </a:r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Predicted</a:t>
                      </a:r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probability</a:t>
                      </a:r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fr-FR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presence</a:t>
                      </a:r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897530"/>
                  </a:ext>
                </a:extLst>
              </a:tr>
              <a:tr h="143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spc="-10" baseline="30000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en-US" sz="1300" spc="-10" baseline="0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</a:t>
                      </a:r>
                      <a:endParaRPr lang="en-US" sz="13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0413715"/>
                  </a:ext>
                </a:extLst>
              </a:tr>
              <a:tr h="1439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-10" baseline="30000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</a:t>
                      </a:r>
                      <a:r>
                        <a:rPr lang="en-US" sz="1300" spc="-10" baseline="0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</a:t>
                      </a:r>
                      <a:endParaRPr lang="en-US" sz="13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919.5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3526965"/>
                  </a:ext>
                </a:extLst>
              </a:tr>
              <a:tr h="143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spc="-10" baseline="30000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</a:t>
                      </a:r>
                      <a:r>
                        <a:rPr lang="en-US" sz="1300" spc="-10" baseline="0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</a:t>
                      </a:r>
                      <a:endParaRPr lang="en-US" sz="13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0101843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6532995"/>
              </p:ext>
            </p:extLst>
          </p:nvPr>
        </p:nvGraphicFramePr>
        <p:xfrm>
          <a:off x="5829302" y="3526878"/>
          <a:ext cx="4948817" cy="883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54670">
                  <a:extLst>
                    <a:ext uri="{9D8B030D-6E8A-4147-A177-3AD203B41FA5}">
                      <a16:colId xmlns:a16="http://schemas.microsoft.com/office/drawing/2014/main" val="893081857"/>
                    </a:ext>
                  </a:extLst>
                </a:gridCol>
                <a:gridCol w="1026811">
                  <a:extLst>
                    <a:ext uri="{9D8B030D-6E8A-4147-A177-3AD203B41FA5}">
                      <a16:colId xmlns:a16="http://schemas.microsoft.com/office/drawing/2014/main" val="2452914214"/>
                    </a:ext>
                  </a:extLst>
                </a:gridCol>
                <a:gridCol w="1261521">
                  <a:extLst>
                    <a:ext uri="{9D8B030D-6E8A-4147-A177-3AD203B41FA5}">
                      <a16:colId xmlns:a16="http://schemas.microsoft.com/office/drawing/2014/main" val="1438681624"/>
                    </a:ext>
                  </a:extLst>
                </a:gridCol>
                <a:gridCol w="1405815">
                  <a:extLst>
                    <a:ext uri="{9D8B030D-6E8A-4147-A177-3AD203B41FA5}">
                      <a16:colId xmlns:a16="http://schemas.microsoft.com/office/drawing/2014/main" val="3014945439"/>
                    </a:ext>
                  </a:extLst>
                </a:gridCol>
              </a:tblGrid>
              <a:tr h="249512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Radionuclide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(Bq)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</a:t>
                      </a:r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Predicted</a:t>
                      </a:r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probability</a:t>
                      </a:r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fr-FR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presence</a:t>
                      </a:r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897530"/>
                  </a:ext>
                </a:extLst>
              </a:tr>
              <a:tr h="101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  <a:r>
                        <a:rPr lang="en-US" sz="13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</a:t>
                      </a:r>
                      <a:endParaRPr lang="en-US" sz="1300" baseline="30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1543829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0743477" y="2830064"/>
            <a:ext cx="1220645" cy="52322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Detected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detected</a:t>
            </a:r>
          </a:p>
        </p:txBody>
      </p:sp>
      <p:sp>
        <p:nvSpPr>
          <p:cNvPr id="11" name="Rectangle 10"/>
          <p:cNvSpPr/>
          <p:nvPr>
            <p:custDataLst>
              <p:tags r:id="rId3"/>
            </p:custDataLst>
          </p:nvPr>
        </p:nvSpPr>
        <p:spPr>
          <a:xfrm>
            <a:off x="3347010" y="6044054"/>
            <a:ext cx="7537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è"/>
            </a:pP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Most of the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elements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detectable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by the model are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correctly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classified</a:t>
            </a:r>
            <a:endParaRPr lang="fr-FR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è"/>
            </a:pP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 false positives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were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observed</a:t>
            </a:r>
            <a:endParaRPr lang="fr-FR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30420" y="3206108"/>
            <a:ext cx="4509162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Tab 4. Model results on a 10-element standard source</a:t>
            </a:r>
          </a:p>
        </p:txBody>
      </p:sp>
      <p:sp>
        <p:nvSpPr>
          <p:cNvPr id="13" name="Rectangle 12"/>
          <p:cNvSpPr/>
          <p:nvPr>
            <p:custDataLst>
              <p:tags r:id="rId5"/>
            </p:custDataLst>
          </p:nvPr>
        </p:nvSpPr>
        <p:spPr bwMode="auto">
          <a:xfrm>
            <a:off x="870077" y="3206108"/>
            <a:ext cx="56284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0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337505" y="1298771"/>
            <a:ext cx="5806621" cy="5003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fr-FR" noProof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CNN results: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fr-FR" baseline="30000" smtClean="0"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fr-FR" baseline="30000" noProof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fr-FR" baseline="30000" noProof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en-GB" noProof="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pPr/>
              <a:t>14</a:t>
            </a:fld>
            <a:endParaRPr lang="de-AT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039653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fr-FR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PTE 2023 (3M </a:t>
            </a:r>
            <a:r>
              <a:rPr lang="fr-FR" sz="2400" b="1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geometry</a:t>
            </a:r>
            <a:r>
              <a:rPr lang="fr-FR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b="1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0023021"/>
              </p:ext>
            </p:extLst>
          </p:nvPr>
        </p:nvGraphicFramePr>
        <p:xfrm>
          <a:off x="595411" y="2033335"/>
          <a:ext cx="5491796" cy="3855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49557">
                  <a:extLst>
                    <a:ext uri="{9D8B030D-6E8A-4147-A177-3AD203B41FA5}">
                      <a16:colId xmlns:a16="http://schemas.microsoft.com/office/drawing/2014/main" val="893081857"/>
                    </a:ext>
                  </a:extLst>
                </a:gridCol>
                <a:gridCol w="1124607">
                  <a:extLst>
                    <a:ext uri="{9D8B030D-6E8A-4147-A177-3AD203B41FA5}">
                      <a16:colId xmlns:a16="http://schemas.microsoft.com/office/drawing/2014/main" val="3513924285"/>
                    </a:ext>
                  </a:extLst>
                </a:gridCol>
                <a:gridCol w="777765">
                  <a:extLst>
                    <a:ext uri="{9D8B030D-6E8A-4147-A177-3AD203B41FA5}">
                      <a16:colId xmlns:a16="http://schemas.microsoft.com/office/drawing/2014/main" val="3937026190"/>
                    </a:ext>
                  </a:extLst>
                </a:gridCol>
                <a:gridCol w="1096706">
                  <a:extLst>
                    <a:ext uri="{9D8B030D-6E8A-4147-A177-3AD203B41FA5}">
                      <a16:colId xmlns:a16="http://schemas.microsoft.com/office/drawing/2014/main" val="1438681624"/>
                    </a:ext>
                  </a:extLst>
                </a:gridCol>
                <a:gridCol w="1243161">
                  <a:extLst>
                    <a:ext uri="{9D8B030D-6E8A-4147-A177-3AD203B41FA5}">
                      <a16:colId xmlns:a16="http://schemas.microsoft.com/office/drawing/2014/main" val="3014945439"/>
                    </a:ext>
                  </a:extLst>
                </a:gridCol>
              </a:tblGrid>
              <a:tr h="349537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Radionuclide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(Bq)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</a:t>
                      </a:r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Predicted</a:t>
                      </a:r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probability</a:t>
                      </a:r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fr-FR" sz="13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presence</a:t>
                      </a:r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897530"/>
                  </a:ext>
                </a:extLst>
              </a:tr>
              <a:tr h="1439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30000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r>
                        <a:rPr lang="en-US" sz="1300" baseline="0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</a:t>
                      </a:r>
                      <a:endParaRPr lang="en-US" sz="1300" baseline="300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0413715"/>
                  </a:ext>
                </a:extLst>
              </a:tr>
              <a:tr h="143927">
                <a:tc>
                  <a:txBody>
                    <a:bodyPr/>
                    <a:lstStyle/>
                    <a:p>
                      <a:pPr algn="ctr"/>
                      <a:r>
                        <a:rPr lang="en-US" sz="1300" baseline="30000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r>
                        <a:rPr lang="en-US" sz="1300" baseline="0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  <a:endParaRPr lang="en-US" sz="130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3526965"/>
                  </a:ext>
                </a:extLst>
              </a:tr>
              <a:tr h="143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spc="-10" baseline="30000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r>
                        <a:rPr lang="en-US" sz="1300" spc="-10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  <a:endParaRPr lang="en-US" sz="13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0101843"/>
                  </a:ext>
                </a:extLst>
              </a:tr>
              <a:tr h="1439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3000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  <a:r>
                        <a:rPr lang="en-US" sz="1300" baseline="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endParaRPr lang="en-US" sz="1300" baseline="3000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1543829"/>
                  </a:ext>
                </a:extLst>
              </a:tr>
              <a:tr h="143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spc="-10" baseline="30000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r>
                        <a:rPr lang="en-US" sz="1300" spc="-10" baseline="0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</a:t>
                      </a:r>
                      <a:endParaRPr lang="en-US" sz="13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9134787"/>
                  </a:ext>
                </a:extLst>
              </a:tr>
              <a:tr h="1439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spc="-10" baseline="30000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r>
                        <a:rPr lang="en-US" sz="1300" spc="-10" baseline="0" dirty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</a:t>
                      </a:r>
                      <a:endParaRPr lang="en-US" sz="13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6155977"/>
                  </a:ext>
                </a:extLst>
              </a:tr>
              <a:tr h="143927">
                <a:tc>
                  <a:txBody>
                    <a:bodyPr/>
                    <a:lstStyle/>
                    <a:p>
                      <a:pPr algn="ctr"/>
                      <a:r>
                        <a:rPr lang="en-US" sz="1300" baseline="3000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r>
                        <a:rPr lang="en-US" sz="1300" baseline="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</a:t>
                      </a:r>
                      <a:endParaRPr lang="en-US" sz="1300" baseline="3000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1752307"/>
                  </a:ext>
                </a:extLst>
              </a:tr>
              <a:tr h="1439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3000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r>
                        <a:rPr lang="en-US" sz="1300" baseline="0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endParaRPr lang="en-US" sz="1300" baseline="3000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8587537"/>
                  </a:ext>
                </a:extLst>
              </a:tr>
              <a:tr h="1439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30000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106</a:t>
                      </a:r>
                      <a:r>
                        <a:rPr lang="en-US" sz="1300" baseline="0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Ru</a:t>
                      </a:r>
                      <a:endParaRPr lang="en-US" sz="1300" baseline="30000" dirty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68580" marR="68580" marT="0" marB="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808150"/>
                  </a:ext>
                </a:extLst>
              </a:tr>
              <a:tr h="1439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r>
                        <a:rPr lang="en-US" sz="13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</a:t>
                      </a:r>
                      <a:endParaRPr lang="en-US" sz="1300" baseline="30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1158737"/>
                  </a:ext>
                </a:extLst>
              </a:tr>
              <a:tr h="1439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  <a:r>
                        <a:rPr lang="en-US" sz="13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endParaRPr lang="en-US" sz="1300" baseline="30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minor</a:t>
                      </a:r>
                    </a:p>
                  </a:txBody>
                  <a:tcPr marL="68580" marR="6858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68580" marR="6858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68580" marR="68580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68580" marR="68580" marT="0" marB="0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72918220"/>
                  </a:ext>
                </a:extLst>
              </a:tr>
              <a:tr h="1439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r>
                        <a:rPr lang="en-US" sz="13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</a:t>
                      </a:r>
                      <a:endParaRPr lang="en-US" sz="1300" baseline="30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3581763"/>
                  </a:ext>
                </a:extLst>
              </a:tr>
              <a:tr h="143927">
                <a:tc>
                  <a:txBody>
                    <a:bodyPr/>
                    <a:lstStyle/>
                    <a:p>
                      <a:pPr algn="ctr"/>
                      <a:r>
                        <a:rPr lang="en-US" sz="13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  <a:r>
                        <a:rPr lang="en-US" sz="13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</a:t>
                      </a:r>
                      <a:endParaRPr lang="en-US" sz="1300" baseline="30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6237390"/>
                  </a:ext>
                </a:extLst>
              </a:tr>
              <a:tr h="1439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  <a:r>
                        <a:rPr lang="en-US" sz="13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</a:t>
                      </a:r>
                      <a:endParaRPr lang="en-US" sz="1300" baseline="30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1089516"/>
                  </a:ext>
                </a:extLst>
              </a:tr>
              <a:tr h="143927">
                <a:tc>
                  <a:txBody>
                    <a:bodyPr/>
                    <a:lstStyle/>
                    <a:p>
                      <a:pPr algn="ctr"/>
                      <a:r>
                        <a:rPr lang="en-US" sz="1300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r>
                        <a:rPr lang="en-US" sz="13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3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3251084"/>
                  </a:ext>
                </a:extLst>
              </a:tr>
              <a:tr h="1439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30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  <a:r>
                        <a:rPr lang="en-US" sz="13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  <a:endParaRPr lang="en-US" sz="1300" baseline="30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8612148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0743477" y="1254306"/>
            <a:ext cx="1220645" cy="52322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Detected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detected</a:t>
            </a:r>
          </a:p>
        </p:txBody>
      </p:sp>
      <p:sp>
        <p:nvSpPr>
          <p:cNvPr id="11" name="Rectangle 10"/>
          <p:cNvSpPr/>
          <p:nvPr>
            <p:custDataLst>
              <p:tags r:id="rId2"/>
            </p:custDataLst>
          </p:nvPr>
        </p:nvSpPr>
        <p:spPr>
          <a:xfrm>
            <a:off x="6496526" y="5324826"/>
            <a:ext cx="43960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è"/>
            </a:pP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Most of the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elements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detectable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by the model are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correctly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classified</a:t>
            </a:r>
            <a:endParaRPr lang="fr-FR" sz="1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è"/>
            </a:pPr>
            <a:r>
              <a:rPr lang="fr-FR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Most </a:t>
            </a:r>
            <a:r>
              <a:rPr lang="fr-FR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undetected</a:t>
            </a:r>
            <a:r>
              <a:rPr lang="fr-FR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elements</a:t>
            </a:r>
            <a:r>
              <a:rPr lang="fr-FR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are due to </a:t>
            </a:r>
            <a:r>
              <a:rPr lang="fr-FR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low</a:t>
            </a:r>
            <a:r>
              <a:rPr lang="fr-FR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activity</a:t>
            </a:r>
            <a:r>
              <a:rPr lang="fr-FR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</a:t>
            </a:r>
            <a:r>
              <a:rPr lang="fr-FR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emission</a:t>
            </a:r>
            <a:r>
              <a:rPr lang="fr-FR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levels</a:t>
            </a:r>
            <a:r>
              <a:rPr lang="fr-FR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or </a:t>
            </a:r>
            <a:r>
              <a:rPr lang="fr-FR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insignificant</a:t>
            </a:r>
            <a:r>
              <a:rPr lang="fr-FR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coincidence</a:t>
            </a:r>
            <a:r>
              <a:rPr lang="fr-FR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signatures </a:t>
            </a:r>
            <a:endParaRPr lang="fr-FR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55754" y="1757187"/>
            <a:ext cx="3884334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Tab 5. Model results on a 25-element sample</a:t>
            </a:r>
          </a:p>
        </p:txBody>
      </p:sp>
      <p:sp>
        <p:nvSpPr>
          <p:cNvPr id="15" name="Rectangle 14"/>
          <p:cNvSpPr/>
          <p:nvPr>
            <p:custDataLst>
              <p:tags r:id="rId4"/>
            </p:custDataLst>
          </p:nvPr>
        </p:nvSpPr>
        <p:spPr bwMode="auto">
          <a:xfrm>
            <a:off x="595411" y="1757187"/>
            <a:ext cx="56284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93" y="1832810"/>
            <a:ext cx="2787060" cy="3080434"/>
          </a:xfrm>
          <a:prstGeom prst="rect">
            <a:avLst/>
          </a:prstGeom>
        </p:spPr>
      </p:pic>
      <p:sp>
        <p:nvSpPr>
          <p:cNvPr id="18" name="Rectangle 17"/>
          <p:cNvSpPr/>
          <p:nvPr>
            <p:custDataLst>
              <p:tags r:id="rId5"/>
            </p:custDataLst>
          </p:nvPr>
        </p:nvSpPr>
        <p:spPr>
          <a:xfrm>
            <a:off x="7756825" y="1968368"/>
            <a:ext cx="73449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fr-FR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076" y="1821991"/>
            <a:ext cx="2722903" cy="3098588"/>
          </a:xfrm>
          <a:prstGeom prst="rect">
            <a:avLst/>
          </a:prstGeom>
        </p:spPr>
      </p:pic>
      <p:sp>
        <p:nvSpPr>
          <p:cNvPr id="21" name="Rectangle 20"/>
          <p:cNvSpPr/>
          <p:nvPr>
            <p:custDataLst>
              <p:tags r:id="rId6"/>
            </p:custDataLst>
          </p:nvPr>
        </p:nvSpPr>
        <p:spPr>
          <a:xfrm>
            <a:off x="10836057" y="1968368"/>
            <a:ext cx="72167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134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endParaRPr lang="fr-FR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25037" y="4920579"/>
            <a:ext cx="5329552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Fig </a:t>
            </a:r>
            <a:r>
              <a:rPr lang="en-US" sz="105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17. </a:t>
            </a:r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Coincidence matrix with a zoom on </a:t>
            </a:r>
            <a:r>
              <a:rPr lang="en-US" sz="105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</a:t>
            </a:r>
            <a:r>
              <a:rPr lang="en-US" sz="1050" b="1" baseline="30000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106</a:t>
            </a:r>
            <a:r>
              <a:rPr lang="en-US" sz="105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Ru and </a:t>
            </a:r>
            <a:r>
              <a:rPr lang="en-US" sz="1050" b="1" baseline="30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134</a:t>
            </a:r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Cs </a:t>
            </a:r>
          </a:p>
        </p:txBody>
      </p:sp>
      <p:sp>
        <p:nvSpPr>
          <p:cNvPr id="20" name="Rectangle 19"/>
          <p:cNvSpPr/>
          <p:nvPr>
            <p:custDataLst>
              <p:tags r:id="rId8"/>
            </p:custDataLst>
          </p:nvPr>
        </p:nvSpPr>
        <p:spPr bwMode="auto">
          <a:xfrm>
            <a:off x="6264693" y="4920579"/>
            <a:ext cx="60343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animBg="1"/>
      <p:bldP spid="21" grpId="0" animBg="1"/>
      <p:bldP spid="16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&amp; Perspectives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9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pPr/>
              <a:t>16</a:t>
            </a:fld>
            <a:endParaRPr lang="de-AT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039653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sz="2400" b="1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1"/>
              <p:cNvSpPr txBox="1">
                <a:spLocks/>
              </p:cNvSpPr>
              <p:nvPr>
                <p:custDataLst>
                  <p:tags r:id="rId1"/>
                </p:custDataLst>
              </p:nvPr>
            </p:nvSpPr>
            <p:spPr>
              <a:xfrm>
                <a:off x="324692" y="1357960"/>
                <a:ext cx="11586156" cy="268240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5250" indent="-285750">
                  <a:buFont typeface="Wingdings" panose="05000000000000000000" pitchFamily="2" charset="2"/>
                  <a:buChar char="q"/>
                </a:pP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Metrological connection with Monte Carlo simulation :</a:t>
                </a: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2" indent="-373062">
                  <a:buClr>
                    <a:schemeClr val="tx2"/>
                  </a:buClr>
                  <a:buFont typeface="Wingdings" pitchFamily="2" charset="2"/>
                  <a:buChar char="Ø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Model optimization and validation with standard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sources</a:t>
                </a:r>
              </a:p>
              <a:p>
                <a:pPr marL="914400" lvl="2" indent="-373062">
                  <a:buClr>
                    <a:schemeClr val="tx2"/>
                  </a:buClr>
                  <a:buFont typeface="Wingdings" pitchFamily="2" charset="2"/>
                  <a:buChar char="Ø"/>
                </a:pP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Determination 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of detection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efficiencies :</a:t>
                </a: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84288" lvl="3" indent="-285750">
                  <a:buClr>
                    <a:schemeClr val="tx2"/>
                  </a:buClr>
                  <a:buFontTx/>
                  <a:buChar char="-"/>
                </a:pP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Validation with a </a:t>
                </a:r>
                <a:r>
                  <a:rPr lang="en-US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radioxenon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gaseous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sample 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fr-FR" sz="160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FR" sz="160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160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coincidence)</a:t>
                </a:r>
              </a:p>
              <a:p>
                <a:pPr marL="1284288" lvl="3" indent="-285750">
                  <a:buClr>
                    <a:schemeClr val="tx2"/>
                  </a:buClr>
                  <a:buFontTx/>
                  <a:buChar char="-"/>
                </a:pP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Validation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IAEA swipe intercomparison exercise (</a:t>
                </a:r>
                <a14:m>
                  <m:oMath xmlns:m="http://schemas.openxmlformats.org/officeDocument/2006/math">
                    <m:r>
                      <a:rPr lang="fr-FR" sz="160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fr-FR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16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coincidence)</a:t>
                </a:r>
              </a:p>
              <a:p>
                <a:pPr marL="0" indent="-373062">
                  <a:buClr>
                    <a:schemeClr val="tx2"/>
                  </a:buClr>
                  <a:buFont typeface="Wingdings" panose="05000000000000000000" pitchFamily="2" charset="2"/>
                  <a:buChar char="q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Implementation of a first AI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model for </a:t>
                </a:r>
                <a14:m>
                  <m:oMath xmlns:m="http://schemas.openxmlformats.org/officeDocument/2006/math">
                    <m:r>
                      <a:rPr lang="fr-FR" sz="1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fr-FR" sz="1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fr-FR" sz="1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matrix analysis :</a:t>
                </a: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2" indent="-373062">
                  <a:buClr>
                    <a:schemeClr val="tx2"/>
                  </a:buClr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Feature detection with a CNN</a:t>
                </a:r>
              </a:p>
              <a:p>
                <a:pPr marL="914400" lvl="2" indent="-373062">
                  <a:buClr>
                    <a:schemeClr val="tx2"/>
                  </a:buClr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Qualitative multi-label classification </a:t>
                </a:r>
              </a:p>
              <a:p>
                <a:pPr marL="827088" lvl="2" indent="-285750">
                  <a:buClr>
                    <a:schemeClr val="tx2"/>
                  </a:buClr>
                  <a:buFont typeface="Wingdings" panose="05000000000000000000" pitchFamily="2" charset="2"/>
                  <a:buChar char="Ø"/>
                </a:pP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Espace réservé du contenu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24692" y="1357960"/>
                <a:ext cx="11586156" cy="2682407"/>
              </a:xfrm>
              <a:prstGeom prst="rect">
                <a:avLst/>
              </a:prstGeom>
              <a:blipFill>
                <a:blip r:embed="rId6"/>
                <a:stretch>
                  <a:fillRect l="-316" t="-2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31506C15-42F0-AB94-323F-9FF654EACF89}"/>
              </a:ext>
            </a:extLst>
          </p:cNvPr>
          <p:cNvSpPr txBox="1"/>
          <p:nvPr/>
        </p:nvSpPr>
        <p:spPr>
          <a:xfrm>
            <a:off x="7230957" y="6179865"/>
            <a:ext cx="352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2F0D732-13EC-6E69-3113-F2164E1FEB22}"/>
                  </a:ext>
                </a:extLst>
              </p:cNvPr>
              <p:cNvSpPr txBox="1"/>
              <p:nvPr/>
            </p:nvSpPr>
            <p:spPr>
              <a:xfrm>
                <a:off x="324691" y="4300857"/>
                <a:ext cx="11707287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-373062">
                  <a:spcBef>
                    <a:spcPts val="18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q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Optimization of the AI tool:</a:t>
                </a:r>
              </a:p>
              <a:p>
                <a:pPr marL="914400" lvl="2" indent="-373062">
                  <a:buClr>
                    <a:schemeClr val="tx2"/>
                  </a:buClr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Refine the dataset, improve the network structure and the loss function, for radionuclides whose detection is challenging</a:t>
                </a:r>
              </a:p>
              <a:p>
                <a:pPr marL="914400" lvl="2" indent="-373062">
                  <a:buClr>
                    <a:schemeClr val="tx2"/>
                  </a:buClr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Include uncertainties to the predicted probabilities of presence</a:t>
                </a:r>
              </a:p>
              <a:p>
                <a:pPr marL="0" indent="-373062">
                  <a:buClr>
                    <a:schemeClr val="tx2"/>
                  </a:buClr>
                  <a:buFont typeface="Wingdings" panose="05000000000000000000" pitchFamily="2" charset="2"/>
                  <a:buChar char="q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Explore the use of spectral </a:t>
                </a:r>
                <a:r>
                  <a:rPr 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unmixing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method for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fr-FR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fr-FR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coincidence measurements</a:t>
                </a:r>
              </a:p>
              <a:p>
                <a:pPr marL="914400" lvl="2" indent="-373062">
                  <a:buClr>
                    <a:schemeClr val="tx2"/>
                  </a:buClr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Adapt the tools developed by 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C.-P. Mano (P3.2-263) 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to the context of HPGe applications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2F0D732-13EC-6E69-3113-F2164E1FE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91" y="4300857"/>
                <a:ext cx="11707287" cy="1754326"/>
              </a:xfrm>
              <a:prstGeom prst="rect">
                <a:avLst/>
              </a:prstGeom>
              <a:blipFill>
                <a:blip r:embed="rId7"/>
                <a:stretch>
                  <a:fillRect l="-312" t="-2091" b="-48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376C1068-07CD-2C04-6E7D-E08971CDC1B2}"/>
              </a:ext>
            </a:extLst>
          </p:cNvPr>
          <p:cNvSpPr txBox="1">
            <a:spLocks/>
          </p:cNvSpPr>
          <p:nvPr/>
        </p:nvSpPr>
        <p:spPr>
          <a:xfrm>
            <a:off x="160018" y="4039420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endParaRPr lang="en-GB" sz="2400" b="1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222" y="2922447"/>
            <a:ext cx="2926547" cy="13836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au 9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1646988559"/>
                  </p:ext>
                </p:extLst>
              </p:nvPr>
            </p:nvGraphicFramePr>
            <p:xfrm>
              <a:off x="8157412" y="1313361"/>
              <a:ext cx="3918109" cy="1508222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545916">
                      <a:extLst>
                        <a:ext uri="{9D8B030D-6E8A-4147-A177-3AD203B41FA5}">
                          <a16:colId xmlns:a16="http://schemas.microsoft.com/office/drawing/2014/main" val="442977152"/>
                        </a:ext>
                      </a:extLst>
                    </a:gridCol>
                    <a:gridCol w="558494">
                      <a:extLst>
                        <a:ext uri="{9D8B030D-6E8A-4147-A177-3AD203B41FA5}">
                          <a16:colId xmlns:a16="http://schemas.microsoft.com/office/drawing/2014/main" val="2957542909"/>
                        </a:ext>
                      </a:extLst>
                    </a:gridCol>
                    <a:gridCol w="741767">
                      <a:extLst>
                        <a:ext uri="{9D8B030D-6E8A-4147-A177-3AD203B41FA5}">
                          <a16:colId xmlns:a16="http://schemas.microsoft.com/office/drawing/2014/main" val="3637732575"/>
                        </a:ext>
                      </a:extLst>
                    </a:gridCol>
                    <a:gridCol w="665942">
                      <a:extLst>
                        <a:ext uri="{9D8B030D-6E8A-4147-A177-3AD203B41FA5}">
                          <a16:colId xmlns:a16="http://schemas.microsoft.com/office/drawing/2014/main" val="979882751"/>
                        </a:ext>
                      </a:extLst>
                    </a:gridCol>
                    <a:gridCol w="793823">
                      <a:extLst>
                        <a:ext uri="{9D8B030D-6E8A-4147-A177-3AD203B41FA5}">
                          <a16:colId xmlns:a16="http://schemas.microsoft.com/office/drawing/2014/main" val="1729684149"/>
                        </a:ext>
                      </a:extLst>
                    </a:gridCol>
                    <a:gridCol w="612167">
                      <a:extLst>
                        <a:ext uri="{9D8B030D-6E8A-4147-A177-3AD203B41FA5}">
                          <a16:colId xmlns:a16="http://schemas.microsoft.com/office/drawing/2014/main" val="102050482"/>
                        </a:ext>
                      </a:extLst>
                    </a:gridCol>
                  </a:tblGrid>
                  <a:tr h="598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RXe</a:t>
                          </a:r>
                          <a:endParaRPr 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100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fr-FR" sz="1100" smtClean="0">
                                      <a:latin typeface="Cambria Math" panose="02040503050406030204" pitchFamily="18" charset="0"/>
                                    </a:rPr>
                                    <m:t>𝒓𝒆𝒇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(Bq)</a:t>
                          </a:r>
                          <a:endParaRPr 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100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  <m:d>
                                <m:dPr>
                                  <m:ctrlPr>
                                    <a:rPr lang="fr-FR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1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100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fr-FR" sz="1100" smtClean="0">
                                          <a:latin typeface="Cambria Math" panose="02040503050406030204" pitchFamily="18" charset="0"/>
                                        </a:rPr>
                                        <m:t>𝒓𝒆𝒇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fr-FR" sz="1100" i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k</a:t>
                          </a:r>
                          <a:r>
                            <a:rPr lang="fr-FR" sz="11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=2</a:t>
                          </a:r>
                        </a:p>
                        <a:p>
                          <a:pPr algn="ctr"/>
                          <a:r>
                            <a:rPr lang="fr-FR" sz="11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(Bq)</a:t>
                          </a:r>
                          <a:endParaRPr 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100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fr-FR" sz="1100" smtClean="0">
                                      <a:latin typeface="Cambria Math" panose="02040503050406030204" pitchFamily="18" charset="0"/>
                                    </a:rPr>
                                    <m:t>𝒎𝒆</m:t>
                                  </m:r>
                                  <m:r>
                                    <a:rPr lang="fr-FR" sz="1100" b="1" i="0" smtClean="0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fr-FR" sz="1100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(Bq)</a:t>
                          </a:r>
                          <a:endParaRPr 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FR" sz="1100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  <m:r>
                                <a:rPr lang="fr-FR" sz="110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100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fr-FR" sz="1100" smtClean="0">
                                      <a:latin typeface="Cambria Math" panose="02040503050406030204" pitchFamily="18" charset="0"/>
                                    </a:rPr>
                                    <m:t>𝒎𝒆</m:t>
                                  </m:r>
                                  <m:r>
                                    <a:rPr lang="fr-FR" sz="1100" b="1" i="0" smtClean="0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fr-FR" sz="1100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  <m:r>
                                <a:rPr lang="fr-FR" sz="11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fr-FR" sz="1100" i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k</a:t>
                          </a:r>
                          <a:r>
                            <a:rPr lang="fr-FR" sz="11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=2</a:t>
                          </a:r>
                        </a:p>
                        <a:p>
                          <a:pPr algn="ctr"/>
                          <a:r>
                            <a:rPr lang="fr-FR" sz="11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(Bq)</a:t>
                          </a:r>
                          <a:endParaRPr 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100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fr-FR" sz="1100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score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3710935"/>
                      </a:ext>
                    </a:extLst>
                  </a:tr>
                  <a:tr h="24901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spc="-1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131m</a:t>
                          </a:r>
                          <a:r>
                            <a:rPr lang="en-US" sz="1100" spc="-1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  <a:tabLst>
                              <a:tab pos="393700" algn="l"/>
                            </a:tabLst>
                          </a:pPr>
                          <a:r>
                            <a:rPr lang="fr-FR" sz="11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94</a:t>
                          </a:r>
                          <a:endParaRPr lang="en-US" sz="1100" b="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en-US" sz="1100" b="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84</a:t>
                          </a:r>
                          <a:endParaRPr lang="en-US" sz="1100" b="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</a:t>
                          </a:r>
                          <a:endParaRPr lang="en-US" sz="1100" b="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b="1" spc="-20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-0.60</a:t>
                          </a:r>
                          <a:endParaRPr lang="en-US" sz="1100" b="1" dirty="0">
                            <a:solidFill>
                              <a:srgbClr val="00B050"/>
                            </a:solidFill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53814014"/>
                      </a:ext>
                    </a:extLst>
                  </a:tr>
                  <a:tr h="16135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spc="-1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133</a:t>
                          </a:r>
                          <a:r>
                            <a:rPr lang="en-US" sz="1100" spc="-1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204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205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b="1" spc="-20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</a:t>
                          </a:r>
                          <a:endParaRPr lang="en-US" sz="1100" b="1" dirty="0">
                            <a:solidFill>
                              <a:srgbClr val="00B050"/>
                            </a:solidFill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8929647"/>
                      </a:ext>
                    </a:extLst>
                  </a:tr>
                  <a:tr h="30169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spc="-1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133m</a:t>
                          </a:r>
                          <a:r>
                            <a:rPr lang="en-US" sz="1100" spc="-1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10.2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1.1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9.1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1.4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b="1" spc="-20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-0.63</a:t>
                          </a:r>
                          <a:endParaRPr lang="en-US" sz="1100" b="1" dirty="0">
                            <a:solidFill>
                              <a:srgbClr val="00B050"/>
                            </a:solidFill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56617043"/>
                      </a:ext>
                    </a:extLst>
                  </a:tr>
                  <a:tr h="16135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spc="-1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135</a:t>
                          </a:r>
                          <a:r>
                            <a:rPr lang="en-US" sz="1100" spc="-1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217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5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</a:t>
                          </a:r>
                          <a:endParaRPr lang="en-US" sz="110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226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b="1" spc="-20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0.29</a:t>
                          </a:r>
                          <a:endParaRPr lang="en-US" sz="1100" b="1" dirty="0">
                            <a:solidFill>
                              <a:srgbClr val="00B050"/>
                            </a:solidFill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134775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au 9"/>
              <p:cNvGraphicFramePr>
                <a:graphicFrameLocks noGrp="1"/>
              </p:cNvGraphicFramePr>
              <p:nvPr>
                <p:custDataLst>
                  <p:tags r:id="rId9"/>
                </p:custDataLst>
                <p:extLst>
                  <p:ext uri="{D42A27DB-BD31-4B8C-83A1-F6EECF244321}">
                    <p14:modId xmlns:p14="http://schemas.microsoft.com/office/powerpoint/2010/main" val="1646988559"/>
                  </p:ext>
                </p:extLst>
              </p:nvPr>
            </p:nvGraphicFramePr>
            <p:xfrm>
              <a:off x="8157412" y="1313361"/>
              <a:ext cx="3918109" cy="1508222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545916">
                      <a:extLst>
                        <a:ext uri="{9D8B030D-6E8A-4147-A177-3AD203B41FA5}">
                          <a16:colId xmlns:a16="http://schemas.microsoft.com/office/drawing/2014/main" val="442977152"/>
                        </a:ext>
                      </a:extLst>
                    </a:gridCol>
                    <a:gridCol w="558494">
                      <a:extLst>
                        <a:ext uri="{9D8B030D-6E8A-4147-A177-3AD203B41FA5}">
                          <a16:colId xmlns:a16="http://schemas.microsoft.com/office/drawing/2014/main" val="2957542909"/>
                        </a:ext>
                      </a:extLst>
                    </a:gridCol>
                    <a:gridCol w="741767">
                      <a:extLst>
                        <a:ext uri="{9D8B030D-6E8A-4147-A177-3AD203B41FA5}">
                          <a16:colId xmlns:a16="http://schemas.microsoft.com/office/drawing/2014/main" val="3637732575"/>
                        </a:ext>
                      </a:extLst>
                    </a:gridCol>
                    <a:gridCol w="665942">
                      <a:extLst>
                        <a:ext uri="{9D8B030D-6E8A-4147-A177-3AD203B41FA5}">
                          <a16:colId xmlns:a16="http://schemas.microsoft.com/office/drawing/2014/main" val="979882751"/>
                        </a:ext>
                      </a:extLst>
                    </a:gridCol>
                    <a:gridCol w="793823">
                      <a:extLst>
                        <a:ext uri="{9D8B030D-6E8A-4147-A177-3AD203B41FA5}">
                          <a16:colId xmlns:a16="http://schemas.microsoft.com/office/drawing/2014/main" val="1729684149"/>
                        </a:ext>
                      </a:extLst>
                    </a:gridCol>
                    <a:gridCol w="612167">
                      <a:extLst>
                        <a:ext uri="{9D8B030D-6E8A-4147-A177-3AD203B41FA5}">
                          <a16:colId xmlns:a16="http://schemas.microsoft.com/office/drawing/2014/main" val="102050482"/>
                        </a:ext>
                      </a:extLst>
                    </a:gridCol>
                  </a:tblGrid>
                  <a:tr h="6222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1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RXe</a:t>
                          </a:r>
                          <a:endParaRPr lang="en-US" sz="11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0"/>
                          <a:stretch>
                            <a:fillRect l="-98901" t="-980" r="-508791" b="-1568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0"/>
                          <a:stretch>
                            <a:fillRect l="-148361" t="-980" r="-279508" b="-1568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0"/>
                          <a:stretch>
                            <a:fillRect l="-277982" t="-980" r="-212844" b="-1568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0"/>
                          <a:stretch>
                            <a:fillRect l="-314504" t="-980" r="-77099" b="-1568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0"/>
                          <a:stretch>
                            <a:fillRect l="-543000" t="-980" r="-1000" b="-1568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3710935"/>
                      </a:ext>
                    </a:extLst>
                  </a:tr>
                  <a:tr h="24901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spc="-1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131m</a:t>
                          </a:r>
                          <a:r>
                            <a:rPr lang="en-US" sz="1100" spc="-1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  <a:tabLst>
                              <a:tab pos="393700" algn="l"/>
                            </a:tabLst>
                          </a:pPr>
                          <a:r>
                            <a:rPr lang="fr-FR" sz="11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94</a:t>
                          </a:r>
                          <a:endParaRPr lang="en-US" sz="1100" b="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en-US" sz="1100" b="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84</a:t>
                          </a:r>
                          <a:endParaRPr lang="en-US" sz="1100" b="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</a:t>
                          </a:r>
                          <a:endParaRPr lang="en-US" sz="1100" b="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b="1" spc="-20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-0.60</a:t>
                          </a:r>
                          <a:endParaRPr lang="en-US" sz="1100" b="1" dirty="0">
                            <a:solidFill>
                              <a:srgbClr val="00B050"/>
                            </a:solidFill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53814014"/>
                      </a:ext>
                    </a:extLst>
                  </a:tr>
                  <a:tr h="1676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spc="-1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133</a:t>
                          </a:r>
                          <a:r>
                            <a:rPr lang="en-US" sz="1100" spc="-1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204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205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b="1" spc="-20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</a:t>
                          </a:r>
                          <a:endParaRPr lang="en-US" sz="1100" b="1" dirty="0">
                            <a:solidFill>
                              <a:srgbClr val="00B050"/>
                            </a:solidFill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8929647"/>
                      </a:ext>
                    </a:extLst>
                  </a:tr>
                  <a:tr h="30169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spc="-1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133m</a:t>
                          </a:r>
                          <a:r>
                            <a:rPr lang="en-US" sz="1100" spc="-1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10.2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1.1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9.1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1.4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b="1" spc="-20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-0.63</a:t>
                          </a:r>
                          <a:endParaRPr lang="en-US" sz="1100" b="1" dirty="0">
                            <a:solidFill>
                              <a:srgbClr val="00B050"/>
                            </a:solidFill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56617043"/>
                      </a:ext>
                    </a:extLst>
                  </a:tr>
                  <a:tr h="1676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spc="-1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135</a:t>
                          </a:r>
                          <a:r>
                            <a:rPr lang="en-US" sz="1100" spc="-1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217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5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</a:t>
                          </a:r>
                          <a:endParaRPr lang="en-US" sz="110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226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100" b="1" spc="-20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0.29</a:t>
                          </a:r>
                          <a:endParaRPr lang="en-US" sz="1100" b="1" dirty="0">
                            <a:solidFill>
                              <a:srgbClr val="00B050"/>
                            </a:solidFill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134775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1193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Annexes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25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pPr/>
              <a:t>18</a:t>
            </a:fld>
            <a:endParaRPr lang="de-AT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039653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Gamma</a:t>
            </a:r>
            <a:r>
              <a:rPr lang="fr-FR" sz="2400" b="1" baseline="300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configuration for the </a:t>
            </a:r>
            <a:r>
              <a:rPr lang="fr-FR" sz="2400" b="1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fr-FR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400" b="1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gaseous</a:t>
            </a:r>
            <a:r>
              <a:rPr lang="fr-FR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endParaRPr lang="en-GB" sz="2400" b="1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461485" y="1525394"/>
                <a:ext cx="6981534" cy="1892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chemeClr val="tx2"/>
                  </a:buClr>
                  <a:buFont typeface="Wingdings" panose="05000000000000000000" pitchFamily="2" charset="2"/>
                  <a:buChar char="q"/>
                </a:pP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Configuration:</a:t>
                </a:r>
              </a:p>
              <a:p>
                <a:pPr marL="742950" lvl="1" indent="-285750">
                  <a:buClr>
                    <a:schemeClr val="tx2"/>
                  </a:buClr>
                  <a:buFont typeface="Wingdings" panose="05000000000000000000" pitchFamily="2" charset="2"/>
                  <a:buChar char="Ø"/>
                </a:pP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fr-F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HPGe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fr-F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detection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 of photons (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742950" lvl="1" indent="-285750">
                  <a:buClr>
                    <a:schemeClr val="tx2"/>
                  </a:buClr>
                  <a:buFont typeface="Wingdings" panose="05000000000000000000" pitchFamily="2" charset="2"/>
                  <a:buChar char="Ø"/>
                </a:pP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2 PIPS: </a:t>
                </a:r>
                <a:r>
                  <a:rPr lang="fr-F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detection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:r>
                  <a:rPr lang="fr-F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electrons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742950" lvl="1" indent="-285750">
                  <a:buClr>
                    <a:schemeClr val="tx2"/>
                  </a:buClr>
                  <a:buFont typeface="Wingdings" panose="05000000000000000000" pitchFamily="2" charset="2"/>
                  <a:buChar char="Ø"/>
                </a:pPr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buClr>
                    <a:schemeClr val="tx2"/>
                  </a:buClr>
                  <a:buFont typeface="Wingdings" panose="05000000000000000000" pitchFamily="2" charset="2"/>
                  <a:buChar char="Ø"/>
                </a:pP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fr-F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PIPSBox</a:t>
                </a:r>
                <a:r>
                  <a:rPr lang="fr-FR" baseline="30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TM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placed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between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 ATHOS and ARAMIS detectors  </a:t>
                </a: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6"/>
                </p:custDataLst>
              </p:nvPr>
            </p:nvSpPr>
            <p:spPr>
              <a:xfrm>
                <a:off x="461485" y="1525394"/>
                <a:ext cx="6981534" cy="1892826"/>
              </a:xfrm>
              <a:prstGeom prst="rect">
                <a:avLst/>
              </a:prstGeom>
              <a:blipFill>
                <a:blip r:embed="rId17"/>
                <a:stretch>
                  <a:fillRect l="-611" b="-4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>
                <p:custDataLst>
                  <p:tags r:id="rId2"/>
                </p:custDataLst>
              </p:nvPr>
            </p:nvSpPr>
            <p:spPr>
              <a:xfrm>
                <a:off x="502814" y="3407452"/>
                <a:ext cx="489712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chemeClr val="tx2"/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𝛽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𝛾</m:t>
                    </m:r>
                  </m:oMath>
                </a14:m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coincidences: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502814" y="3407452"/>
                <a:ext cx="4897121" cy="369332"/>
              </a:xfrm>
              <a:prstGeom prst="rect">
                <a:avLst/>
              </a:prstGeom>
              <a:blipFill>
                <a:blip r:embed="rId19"/>
                <a:stretch>
                  <a:fillRect l="-746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529" y="1855124"/>
            <a:ext cx="2523893" cy="1681177"/>
          </a:xfrm>
          <a:prstGeom prst="rect">
            <a:avLst/>
          </a:prstGeom>
        </p:spPr>
      </p:pic>
      <p:sp>
        <p:nvSpPr>
          <p:cNvPr id="9" name="Égal 8"/>
          <p:cNvSpPr/>
          <p:nvPr>
            <p:custDataLst>
              <p:tags r:id="rId4"/>
            </p:custDataLst>
          </p:nvPr>
        </p:nvSpPr>
        <p:spPr>
          <a:xfrm>
            <a:off x="7263386" y="2248180"/>
            <a:ext cx="770188" cy="896389"/>
          </a:xfrm>
          <a:prstGeom prst="mathEqual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133125" y="3596249"/>
            <a:ext cx="3866038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Fig 10. (</a:t>
            </a:r>
            <a:r>
              <a:rPr lang="fr-FR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ATHOS+ARAMIS)&amp;PIPSBox configuration</a:t>
            </a:r>
          </a:p>
        </p:txBody>
      </p:sp>
      <p:sp>
        <p:nvSpPr>
          <p:cNvPr id="11" name="Rectangle 10"/>
          <p:cNvSpPr/>
          <p:nvPr>
            <p:custDataLst>
              <p:tags r:id="rId6"/>
            </p:custDataLst>
          </p:nvPr>
        </p:nvSpPr>
        <p:spPr bwMode="auto">
          <a:xfrm>
            <a:off x="8072781" y="3596249"/>
            <a:ext cx="60343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179051" y="5903722"/>
            <a:ext cx="1806603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Fig 11. </a:t>
            </a:r>
            <a:r>
              <a:rPr lang="fr-FR" sz="105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Depiction</a:t>
            </a:r>
            <a:r>
              <a:rPr lang="fr-FR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of the </a:t>
            </a:r>
            <a:r>
              <a:rPr lang="fr-FR" sz="105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shape</a:t>
            </a:r>
            <a:r>
              <a:rPr lang="fr-FR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of the </a:t>
            </a:r>
            <a:r>
              <a:rPr lang="fr-FR" sz="105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fingerprints</a:t>
            </a:r>
            <a:endParaRPr lang="fr-FR" sz="105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>
            <p:custDataLst>
              <p:tags r:id="rId8"/>
            </p:custDataLst>
          </p:nvPr>
        </p:nvSpPr>
        <p:spPr bwMode="auto">
          <a:xfrm>
            <a:off x="8118707" y="5903722"/>
            <a:ext cx="60343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704" y="1148994"/>
            <a:ext cx="1183861" cy="1034108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688579" y="3367345"/>
            <a:ext cx="4270980" cy="3341430"/>
          </a:xfrm>
          <a:prstGeom prst="rect">
            <a:avLst/>
          </a:prstGeom>
        </p:spPr>
      </p:pic>
      <p:cxnSp>
        <p:nvCxnSpPr>
          <p:cNvPr id="16" name="Connecteur droit avec flèche 15"/>
          <p:cNvCxnSpPr>
            <a:endCxn id="14" idx="1"/>
          </p:cNvCxnSpPr>
          <p:nvPr>
            <p:custDataLst>
              <p:tags r:id="rId10"/>
            </p:custDataLst>
          </p:nvPr>
        </p:nvCxnSpPr>
        <p:spPr>
          <a:xfrm flipV="1">
            <a:off x="9468475" y="1666048"/>
            <a:ext cx="1021229" cy="751682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9836251" y="4576987"/>
                <a:ext cx="1612698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1pPr>
                <a:lvl2pPr marL="4572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2pPr>
                <a:lvl3pPr marL="9144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3pPr>
                <a:lvl4pPr marL="1371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4pPr>
                <a:lvl5pPr marL="18288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9pPr>
              </a:lstStyle>
              <a:p>
                <a:r>
                  <a:rPr lang="en-US" sz="105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Fig 13. </a:t>
                </a:r>
                <a14:m>
                  <m:oMath xmlns:m="http://schemas.openxmlformats.org/officeDocument/2006/math">
                    <m:r>
                      <a:rPr lang="en-US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105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particle emission energy spectrum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9836251" y="4576987"/>
                <a:ext cx="1612698" cy="577081"/>
              </a:xfrm>
              <a:prstGeom prst="rect">
                <a:avLst/>
              </a:prstGeom>
              <a:blipFill>
                <a:blip r:embed="rId2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>
            <p:custDataLst>
              <p:tags r:id="rId12"/>
            </p:custDataLst>
          </p:nvPr>
        </p:nvSpPr>
        <p:spPr bwMode="auto">
          <a:xfrm>
            <a:off x="9775906" y="4576987"/>
            <a:ext cx="60343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984959" y="3975219"/>
            <a:ext cx="1541057" cy="99234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917168" y="4724484"/>
            <a:ext cx="1667745" cy="158848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02581" y="5525830"/>
            <a:ext cx="16126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Fig 12. Energy spectrum of the electron emitted by internal conversion</a:t>
            </a:r>
          </a:p>
        </p:txBody>
      </p:sp>
      <p:sp>
        <p:nvSpPr>
          <p:cNvPr id="22" name="Rectangle 21"/>
          <p:cNvSpPr/>
          <p:nvPr>
            <p:custDataLst>
              <p:tags r:id="rId14"/>
            </p:custDataLst>
          </p:nvPr>
        </p:nvSpPr>
        <p:spPr bwMode="auto">
          <a:xfrm>
            <a:off x="242236" y="5525830"/>
            <a:ext cx="60343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 flipV="1">
            <a:off x="3613684" y="5826603"/>
            <a:ext cx="2398359" cy="169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34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 animBg="1"/>
      <p:bldP spid="17" grpId="0"/>
      <p:bldP spid="18" grpId="0" animBg="1"/>
      <p:bldP spid="21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pPr/>
              <a:t>19</a:t>
            </a:fld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68C931E5-7228-F990-F986-EF17D6CAAA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019" y="1039653"/>
                <a:ext cx="11871961" cy="3336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t">
                <a:normAutofit fontScale="85000" lnSpcReduction="200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FR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Benefit</a:t>
                </a:r>
                <a:r>
                  <a:rPr lang="fr-FR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:r>
                  <a:rPr lang="fr-FR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using</a:t>
                </a:r>
                <a:r>
                  <a:rPr lang="fr-FR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2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fr-FR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coincidence</a:t>
                </a:r>
                <a:r>
                  <a:rPr lang="fr-FR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detection</a:t>
                </a:r>
                <a:endParaRPr lang="en-GB" sz="2400" b="1" noProof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itle 1">
                <a:extLst>
                  <a:ext uri="{FF2B5EF4-FFF2-40B4-BE49-F238E27FC236}">
                    <a16:creationId xmlns:a16="http://schemas.microsoft.com/office/drawing/2014/main" id="{68C931E5-7228-F990-F986-EF17D6CAA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" y="1039653"/>
                <a:ext cx="11871961" cy="333626"/>
              </a:xfrm>
              <a:prstGeom prst="rect">
                <a:avLst/>
              </a:prstGeom>
              <a:blipFill>
                <a:blip r:embed="rId9"/>
                <a:stretch>
                  <a:fillRect t="-37037" b="-2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>
            <p:custDataLst>
              <p:tags r:id="rId1"/>
            </p:custDataLst>
          </p:nvPr>
        </p:nvSpPr>
        <p:spPr>
          <a:xfrm>
            <a:off x="373663" y="1320302"/>
            <a:ext cx="60387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benefit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coincidences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the X-ray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region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25" name="Rectangle 24"/>
          <p:cNvSpPr/>
          <p:nvPr>
            <p:custDataLst>
              <p:tags r:id="rId2"/>
            </p:custDataLst>
          </p:nvPr>
        </p:nvSpPr>
        <p:spPr>
          <a:xfrm>
            <a:off x="4866468" y="6132325"/>
            <a:ext cx="60202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Characteristic signatures of radionuclide (very low background)</a:t>
            </a:r>
          </a:p>
        </p:txBody>
      </p:sp>
      <p:pic>
        <p:nvPicPr>
          <p:cNvPr id="26" name="Image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308132" y="1796938"/>
            <a:ext cx="5575279" cy="37168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6748250" y="5525267"/>
                <a:ext cx="4389650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1pPr>
                <a:lvl2pPr marL="4572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2pPr>
                <a:lvl3pPr marL="9144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3pPr>
                <a:lvl4pPr marL="1371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4pPr>
                <a:lvl5pPr marL="18288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9pPr>
              </a:lstStyle>
              <a:p>
                <a:r>
                  <a:rPr lang="en-US" sz="105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Fig 15. </a:t>
                </a:r>
                <a14:m>
                  <m:oMath xmlns:m="http://schemas.openxmlformats.org/officeDocument/2006/math"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fr-FR" sz="105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-ray </a:t>
                </a:r>
                <a:r>
                  <a:rPr lang="fr-FR" sz="1050" b="1" dirty="0" err="1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spectrum</a:t>
                </a:r>
                <a:r>
                  <a:rPr lang="fr-FR" sz="105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050" b="1" dirty="0" err="1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fr-FR" sz="105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a zoom on the X-ray </a:t>
                </a:r>
                <a:r>
                  <a:rPr lang="fr-FR" sz="1050" b="1" dirty="0" err="1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region</a:t>
                </a:r>
                <a:endParaRPr lang="fr-FR" sz="1050" b="1" dirty="0"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6748250" y="5525267"/>
                <a:ext cx="4389650" cy="253916"/>
              </a:xfrm>
              <a:prstGeom prst="rect">
                <a:avLst/>
              </a:prstGeom>
              <a:blipFill>
                <a:blip r:embed="rId12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>
            <p:custDataLst>
              <p:tags r:id="rId5"/>
            </p:custDataLst>
          </p:nvPr>
        </p:nvSpPr>
        <p:spPr bwMode="auto">
          <a:xfrm>
            <a:off x="6687906" y="5525267"/>
            <a:ext cx="60343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36600" y="5537484"/>
            <a:ext cx="4534184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Fig 14. </a:t>
            </a:r>
            <a:r>
              <a:rPr lang="fr-FR" sz="105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Separation</a:t>
            </a:r>
            <a:r>
              <a:rPr lang="fr-FR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of the signatures of </a:t>
            </a:r>
            <a:r>
              <a:rPr lang="fr-FR" sz="105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metastable</a:t>
            </a:r>
            <a:r>
              <a:rPr lang="fr-FR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sz="105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radioxenon</a:t>
            </a:r>
            <a:r>
              <a:rPr lang="fr-FR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isotopes</a:t>
            </a:r>
          </a:p>
        </p:txBody>
      </p:sp>
      <p:sp>
        <p:nvSpPr>
          <p:cNvPr id="30" name="Rectangle 29"/>
          <p:cNvSpPr/>
          <p:nvPr>
            <p:custDataLst>
              <p:tags r:id="rId7"/>
            </p:custDataLst>
          </p:nvPr>
        </p:nvSpPr>
        <p:spPr bwMode="auto">
          <a:xfrm>
            <a:off x="676256" y="5537484"/>
            <a:ext cx="60343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9263" y="1867073"/>
            <a:ext cx="6193114" cy="357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From context to modeling : systems and methods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69" y="4652277"/>
            <a:ext cx="3410162" cy="175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20</a:t>
            </a:fld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1367620857"/>
                  </p:ext>
                </p:extLst>
              </p:nvPr>
            </p:nvGraphicFramePr>
            <p:xfrm>
              <a:off x="2791834" y="4724971"/>
              <a:ext cx="5402956" cy="1715953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924247">
                      <a:extLst>
                        <a:ext uri="{9D8B030D-6E8A-4147-A177-3AD203B41FA5}">
                          <a16:colId xmlns:a16="http://schemas.microsoft.com/office/drawing/2014/main" val="442977152"/>
                        </a:ext>
                      </a:extLst>
                    </a:gridCol>
                    <a:gridCol w="1727908">
                      <a:extLst>
                        <a:ext uri="{9D8B030D-6E8A-4147-A177-3AD203B41FA5}">
                          <a16:colId xmlns:a16="http://schemas.microsoft.com/office/drawing/2014/main" val="3637732575"/>
                        </a:ext>
                      </a:extLst>
                    </a:gridCol>
                    <a:gridCol w="1750801">
                      <a:extLst>
                        <a:ext uri="{9D8B030D-6E8A-4147-A177-3AD203B41FA5}">
                          <a16:colId xmlns:a16="http://schemas.microsoft.com/office/drawing/2014/main" val="1729684149"/>
                        </a:ext>
                      </a:extLst>
                    </a:gridCol>
                  </a:tblGrid>
                  <a:tr h="550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Radionuclide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400" baseline="0" smtClean="0"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spectrometry</a:t>
                          </a:r>
                        </a:p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: D</a:t>
                          </a:r>
                          <a:r>
                            <a:rPr lang="en-US" sz="14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(mBq)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FR" sz="1400" b="1" i="1" baseline="0" smtClean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fr-FR" sz="1400" baseline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sz="1400" baseline="0" smtClean="0"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spectrometry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: D</a:t>
                          </a:r>
                          <a:r>
                            <a:rPr lang="en-US" sz="14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(mBq)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3710935"/>
                      </a:ext>
                    </a:extLst>
                  </a:tr>
                  <a:tr h="29124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spc="-1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131m</a:t>
                          </a:r>
                          <a:r>
                            <a:rPr lang="en-US" sz="1400" spc="-1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73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13477509"/>
                      </a:ext>
                    </a:extLst>
                  </a:tr>
                  <a:tr h="29124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spc="-1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133</a:t>
                          </a:r>
                          <a:r>
                            <a:rPr lang="en-US" sz="1400" spc="-1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1.0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18497027"/>
                      </a:ext>
                    </a:extLst>
                  </a:tr>
                  <a:tr h="29124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spc="-1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133m</a:t>
                          </a:r>
                          <a:r>
                            <a:rPr lang="en-US" sz="1400" spc="-1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54022652"/>
                      </a:ext>
                    </a:extLst>
                  </a:tr>
                  <a:tr h="29124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spc="-1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135</a:t>
                          </a:r>
                          <a:r>
                            <a:rPr lang="en-US" sz="1400" spc="-1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18.3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4.3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5011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/>
              <p:cNvGraphicFramePr>
                <a:graphicFrameLocks noGrp="1"/>
              </p:cNvGraphicFramePr>
              <p:nvPr>
                <p:custDataLst>
                  <p:tags r:id="rId13"/>
                </p:custDataLst>
                <p:extLst>
                  <p:ext uri="{D42A27DB-BD31-4B8C-83A1-F6EECF244321}">
                    <p14:modId xmlns:p14="http://schemas.microsoft.com/office/powerpoint/2010/main" val="1367620857"/>
                  </p:ext>
                </p:extLst>
              </p:nvPr>
            </p:nvGraphicFramePr>
            <p:xfrm>
              <a:off x="2791834" y="4724971"/>
              <a:ext cx="5402956" cy="1715953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924247">
                      <a:extLst>
                        <a:ext uri="{9D8B030D-6E8A-4147-A177-3AD203B41FA5}">
                          <a16:colId xmlns:a16="http://schemas.microsoft.com/office/drawing/2014/main" val="442977152"/>
                        </a:ext>
                      </a:extLst>
                    </a:gridCol>
                    <a:gridCol w="1727908">
                      <a:extLst>
                        <a:ext uri="{9D8B030D-6E8A-4147-A177-3AD203B41FA5}">
                          <a16:colId xmlns:a16="http://schemas.microsoft.com/office/drawing/2014/main" val="3637732575"/>
                        </a:ext>
                      </a:extLst>
                    </a:gridCol>
                    <a:gridCol w="1750801">
                      <a:extLst>
                        <a:ext uri="{9D8B030D-6E8A-4147-A177-3AD203B41FA5}">
                          <a16:colId xmlns:a16="http://schemas.microsoft.com/office/drawing/2014/main" val="1729684149"/>
                        </a:ext>
                      </a:extLst>
                    </a:gridCol>
                  </a:tblGrid>
                  <a:tr h="550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Radionuclide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11268" t="-2198" r="-101761" b="-2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208333" t="-2198" r="-347" b="-2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3710935"/>
                      </a:ext>
                    </a:extLst>
                  </a:tr>
                  <a:tr h="29124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spc="-10" baseline="30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131m</a:t>
                          </a:r>
                          <a:r>
                            <a:rPr lang="en-US" sz="1400" spc="-1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1400" dirty="0" smtClean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73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13477509"/>
                      </a:ext>
                    </a:extLst>
                  </a:tr>
                  <a:tr h="29124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spc="-10" baseline="30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133</a:t>
                          </a:r>
                          <a:r>
                            <a:rPr lang="en-US" sz="1400" spc="-1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1400" dirty="0" smtClean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3.3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18497027"/>
                      </a:ext>
                    </a:extLst>
                  </a:tr>
                  <a:tr h="29124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spc="-10" baseline="30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133m</a:t>
                          </a:r>
                          <a:r>
                            <a:rPr lang="en-US" sz="1400" spc="-1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1400" dirty="0" smtClean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54022652"/>
                      </a:ext>
                    </a:extLst>
                  </a:tr>
                  <a:tr h="29124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spc="-10" baseline="30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135</a:t>
                          </a:r>
                          <a:r>
                            <a:rPr lang="en-US" sz="1400" spc="-1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1400" dirty="0" smtClean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18.3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4.3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50115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5"/>
              <p:cNvGraphicFramePr>
                <a:graphicFrameLocks noGrp="1"/>
              </p:cNvGraphicFramePr>
              <p:nvPr>
                <p:custDataLst>
                  <p:tags r:id="rId2"/>
                </p:custDataLst>
                <p:extLst>
                  <p:ext uri="{D42A27DB-BD31-4B8C-83A1-F6EECF244321}">
                    <p14:modId xmlns:p14="http://schemas.microsoft.com/office/powerpoint/2010/main" val="2283858439"/>
                  </p:ext>
                </p:extLst>
              </p:nvPr>
            </p:nvGraphicFramePr>
            <p:xfrm>
              <a:off x="2791834" y="2341359"/>
              <a:ext cx="5402956" cy="1903413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494537">
                      <a:extLst>
                        <a:ext uri="{9D8B030D-6E8A-4147-A177-3AD203B41FA5}">
                          <a16:colId xmlns:a16="http://schemas.microsoft.com/office/drawing/2014/main" val="893081857"/>
                        </a:ext>
                      </a:extLst>
                    </a:gridCol>
                    <a:gridCol w="1848494">
                      <a:extLst>
                        <a:ext uri="{9D8B030D-6E8A-4147-A177-3AD203B41FA5}">
                          <a16:colId xmlns:a16="http://schemas.microsoft.com/office/drawing/2014/main" val="1438681624"/>
                        </a:ext>
                      </a:extLst>
                    </a:gridCol>
                    <a:gridCol w="2059925">
                      <a:extLst>
                        <a:ext uri="{9D8B030D-6E8A-4147-A177-3AD203B41FA5}">
                          <a16:colId xmlns:a16="http://schemas.microsoft.com/office/drawing/2014/main" val="3014945439"/>
                        </a:ext>
                      </a:extLst>
                    </a:gridCol>
                  </a:tblGrid>
                  <a:tr h="5579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Radionuclide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400" baseline="0" smtClean="0"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spectrometry</a:t>
                          </a:r>
                        </a:p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: D</a:t>
                          </a:r>
                          <a:r>
                            <a:rPr lang="en-US" sz="14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/ D</a:t>
                          </a:r>
                          <a:r>
                            <a:rPr lang="en-US" sz="14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(mBq)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FR" sz="1400" baseline="0" smtClean="0"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  <m:r>
                                <a:rPr lang="fr-FR" sz="1400" baseline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fr-FR" sz="1400" baseline="0" smtClean="0"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spectrometry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:  D</a:t>
                          </a:r>
                          <a:r>
                            <a:rPr lang="en-US" sz="14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/ D</a:t>
                          </a:r>
                          <a:r>
                            <a:rPr lang="en-US" sz="14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(mBq)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02897530"/>
                      </a:ext>
                    </a:extLst>
                  </a:tr>
                  <a:tr h="26909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spc="-1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108m</a:t>
                          </a:r>
                          <a:r>
                            <a:rPr lang="en-US" sz="1400" spc="-1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Ag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2.03 / 4.2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0.39</a:t>
                          </a:r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/ 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2.9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80413715"/>
                      </a:ext>
                    </a:extLst>
                  </a:tr>
                  <a:tr h="2690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spc="-1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110m</a:t>
                          </a:r>
                          <a:r>
                            <a:rPr lang="en-US" sz="1400" spc="-1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Ag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2.44 / 5.0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3.67 / 26.4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23526965"/>
                      </a:ext>
                    </a:extLst>
                  </a:tr>
                  <a:tr h="2690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spc="-1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:r>
                            <a:rPr lang="en-US" sz="1400" spc="-10" baseline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1.81 / 3.8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0.60 / 4.3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00101843"/>
                      </a:ext>
                    </a:extLst>
                  </a:tr>
                  <a:tr h="2690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125</a:t>
                          </a:r>
                          <a:r>
                            <a:rPr lang="en-US" sz="1400" baseline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Sb</a:t>
                          </a:r>
                          <a:endParaRPr lang="en-US" sz="1400" baseline="300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5.31 / 10.9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5.39 / 19.0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49134787"/>
                      </a:ext>
                    </a:extLst>
                  </a:tr>
                  <a:tr h="269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134</a:t>
                          </a:r>
                          <a:r>
                            <a:rPr lang="en-US" sz="1400" baseline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1.75 / 3.6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0.71</a:t>
                          </a:r>
                          <a:r>
                            <a:rPr lang="en-US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/ </a:t>
                          </a: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861559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5"/>
              <p:cNvGraphicFramePr>
                <a:graphicFrameLocks noGrp="1"/>
              </p:cNvGraphicFramePr>
              <p:nvPr>
                <p:custDataLst>
                  <p:tags r:id="rId15"/>
                </p:custDataLst>
                <p:extLst>
                  <p:ext uri="{D42A27DB-BD31-4B8C-83A1-F6EECF244321}">
                    <p14:modId xmlns:p14="http://schemas.microsoft.com/office/powerpoint/2010/main" val="2283858439"/>
                  </p:ext>
                </p:extLst>
              </p:nvPr>
            </p:nvGraphicFramePr>
            <p:xfrm>
              <a:off x="2791834" y="2341359"/>
              <a:ext cx="5402956" cy="1903413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494537">
                      <a:extLst>
                        <a:ext uri="{9D8B030D-6E8A-4147-A177-3AD203B41FA5}">
                          <a16:colId xmlns:a16="http://schemas.microsoft.com/office/drawing/2014/main" val="893081857"/>
                        </a:ext>
                      </a:extLst>
                    </a:gridCol>
                    <a:gridCol w="1848494">
                      <a:extLst>
                        <a:ext uri="{9D8B030D-6E8A-4147-A177-3AD203B41FA5}">
                          <a16:colId xmlns:a16="http://schemas.microsoft.com/office/drawing/2014/main" val="1438681624"/>
                        </a:ext>
                      </a:extLst>
                    </a:gridCol>
                    <a:gridCol w="2059925">
                      <a:extLst>
                        <a:ext uri="{9D8B030D-6E8A-4147-A177-3AD203B41FA5}">
                          <a16:colId xmlns:a16="http://schemas.microsoft.com/office/drawing/2014/main" val="3014945439"/>
                        </a:ext>
                      </a:extLst>
                    </a:gridCol>
                  </a:tblGrid>
                  <a:tr h="5579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Radionuclide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81188" t="-2174" r="-112211" b="-248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161947" t="-2174" r="-295" b="-248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2897530"/>
                      </a:ext>
                    </a:extLst>
                  </a:tr>
                  <a:tr h="26909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spc="-10" baseline="30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108m</a:t>
                          </a:r>
                          <a:r>
                            <a:rPr lang="en-US" sz="1400" spc="-1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Ag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2.03 / 4.2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0.39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/ </a:t>
                          </a:r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2.9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80413715"/>
                      </a:ext>
                    </a:extLst>
                  </a:tr>
                  <a:tr h="2690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spc="-10" baseline="30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110m</a:t>
                          </a:r>
                          <a:r>
                            <a:rPr lang="en-US" sz="1400" spc="-1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Ag</a:t>
                          </a:r>
                          <a:endParaRPr lang="en-US" sz="1400" dirty="0" smtClean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2.44 / 5.0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3.67 / 26.4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23526965"/>
                      </a:ext>
                    </a:extLst>
                  </a:tr>
                  <a:tr h="2690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spc="-10" baseline="30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</a:t>
                          </a:r>
                          <a:r>
                            <a:rPr lang="en-US" sz="1400" spc="-10" baseline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</a:t>
                          </a:r>
                          <a:endParaRPr lang="en-US" sz="1400" dirty="0" smtClean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1.81 / 3.8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0.60 / 4.3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00101843"/>
                      </a:ext>
                    </a:extLst>
                  </a:tr>
                  <a:tr h="26909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aseline="30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125</a:t>
                          </a:r>
                          <a:r>
                            <a:rPr lang="en-US" sz="1400" baseline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Sb</a:t>
                          </a:r>
                          <a:endParaRPr lang="en-US" sz="1400" baseline="300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5.31 / 10.9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5.39 / 19.0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49134787"/>
                      </a:ext>
                    </a:extLst>
                  </a:tr>
                  <a:tr h="269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aseline="3000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134</a:t>
                          </a:r>
                          <a:r>
                            <a:rPr lang="en-US" sz="1400" baseline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1.75 / 3.6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0.71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/ </a:t>
                          </a:r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861559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362499" y="926102"/>
            <a:ext cx="100518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Calculation of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thresholds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(D</a:t>
            </a:r>
            <a:r>
              <a:rPr lang="fr-FR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limits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(D</a:t>
            </a:r>
            <a:r>
              <a:rPr lang="fr-FR" baseline="-25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 on a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blank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ISO standard 11929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classical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coincidence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spectrometry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370173" y="1929863"/>
            <a:ext cx="693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Particulate radionuclides: </a:t>
            </a:r>
          </a:p>
        </p:txBody>
      </p:sp>
      <p:sp>
        <p:nvSpPr>
          <p:cNvPr id="9" name="ZoneTexte 8"/>
          <p:cNvSpPr txBox="1"/>
          <p:nvPr>
            <p:custDataLst>
              <p:tags r:id="rId5"/>
            </p:custDataLst>
          </p:nvPr>
        </p:nvSpPr>
        <p:spPr>
          <a:xfrm>
            <a:off x="370174" y="4341766"/>
            <a:ext cx="3746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Noble gas sample: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>
                <p:custDataLst>
                  <p:tags r:id="rId6"/>
                </p:custDataLst>
              </p:nvPr>
            </p:nvSpPr>
            <p:spPr>
              <a:xfrm>
                <a:off x="8444391" y="3101166"/>
                <a:ext cx="3678253" cy="988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chemeClr val="tx2"/>
                  </a:buClr>
                  <a:buFont typeface="Wingdings" panose="05000000000000000000" pitchFamily="2" charset="2"/>
                  <a:buChar char="è"/>
                </a:pPr>
                <a:r>
                  <a:rPr lang="fr-FR" sz="1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Regarding</a:t>
                </a:r>
                <a:r>
                  <a:rPr lang="fr-FR" sz="1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certain </a:t>
                </a:r>
                <a:r>
                  <a:rPr lang="fr-FR" sz="1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radionuclides</a:t>
                </a:r>
                <a:r>
                  <a:rPr lang="fr-FR" sz="1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: </a:t>
                </a:r>
              </a:p>
              <a:p>
                <a:pPr>
                  <a:buClr>
                    <a:srgbClr val="FF0000"/>
                  </a:buClr>
                </a:pPr>
                <a:r>
                  <a:rPr lang="fr-FR" sz="1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fr-FR" sz="1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𝐏</m:t>
                    </m:r>
                    <m:r>
                      <a:rPr lang="fr-FR" sz="1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FR" sz="1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𝛆</m:t>
                    </m:r>
                  </m:oMath>
                </a14:m>
                <a:r>
                  <a:rPr lang="fr-FR" sz="1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very</a:t>
                </a:r>
                <a:r>
                  <a:rPr lang="fr-FR" sz="1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low</a:t>
                </a:r>
                <a:r>
                  <a:rPr lang="fr-FR" sz="1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r>
                      <a:rPr lang="fr-FR" sz="1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𝐋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1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𝐃</m:t>
                        </m:r>
                      </m:e>
                      <m:sub>
                        <m:r>
                          <a:rPr lang="fr-FR" sz="1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𝛄𝛄</m:t>
                        </m:r>
                      </m:sub>
                    </m:sSub>
                    <m:r>
                      <a:rPr lang="fr-FR" sz="1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</m:t>
                    </m:r>
                    <m:r>
                      <a:rPr lang="fr-FR" sz="1400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𝐋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1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𝐃</m:t>
                        </m:r>
                      </m:e>
                      <m:sub>
                        <m:r>
                          <a:rPr lang="fr-FR" sz="1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𝛄</m:t>
                        </m:r>
                      </m:sub>
                    </m:sSub>
                  </m:oMath>
                </a14:m>
                <a:endParaRPr lang="fr-FR" sz="14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>
                  <a:buClr>
                    <a:srgbClr val="FF0000"/>
                  </a:buClr>
                </a:pPr>
                <a:r>
                  <a:rPr lang="fr-FR" sz="1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𝑺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𝑫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𝜸𝜸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often</a:t>
                </a:r>
                <a:r>
                  <a:rPr lang="fr-FR" sz="1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highly</a:t>
                </a:r>
                <a:r>
                  <a:rPr lang="fr-FR" sz="1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favorable </a:t>
                </a:r>
                <a:r>
                  <a:rPr lang="fr-FR" sz="1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better</a:t>
                </a:r>
                <a:r>
                  <a:rPr lang="fr-FR" sz="1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sample</a:t>
                </a:r>
                <a:r>
                  <a:rPr lang="fr-FR" sz="1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characterization</a:t>
                </a:r>
                <a:r>
                  <a:rPr lang="fr-FR" sz="1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8444391" y="3101166"/>
                <a:ext cx="3678253" cy="988989"/>
              </a:xfrm>
              <a:prstGeom prst="rect">
                <a:avLst/>
              </a:prstGeom>
              <a:blipFill>
                <a:blip r:embed="rId18"/>
                <a:stretch>
                  <a:fillRect l="-497" t="-1235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>
                <p:custDataLst>
                  <p:tags r:id="rId7"/>
                </p:custDataLst>
              </p:nvPr>
            </p:nvSpPr>
            <p:spPr>
              <a:xfrm>
                <a:off x="8449249" y="5560136"/>
                <a:ext cx="367339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chemeClr val="tx2"/>
                  </a:buClr>
                  <a:buFont typeface="Wingdings" panose="05000000000000000000" pitchFamily="2" charset="2"/>
                  <a:buChar char="è"/>
                </a:pP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𝜷</m:t>
                    </m:r>
                    <m:r>
                      <a:rPr lang="fr-FR" sz="1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r>
                      <a:rPr lang="fr-FR" sz="1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𝜸</m:t>
                    </m:r>
                  </m:oMath>
                </a14:m>
                <a:r>
                  <a:rPr lang="fr-FR" sz="1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spectrometry</a:t>
                </a:r>
                <a:r>
                  <a:rPr lang="fr-FR" sz="1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highly</a:t>
                </a:r>
                <a:r>
                  <a:rPr lang="fr-FR" sz="1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favorable for </a:t>
                </a:r>
                <a:r>
                  <a:rPr lang="fr-FR" sz="1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metastable</a:t>
                </a:r>
                <a:r>
                  <a:rPr lang="fr-FR" sz="1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1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radioxenon</a:t>
                </a:r>
                <a:r>
                  <a:rPr lang="fr-FR" sz="14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isotopes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8449249" y="5560136"/>
                <a:ext cx="3673396" cy="523220"/>
              </a:xfrm>
              <a:prstGeom prst="rect">
                <a:avLst/>
              </a:prstGeom>
              <a:blipFill>
                <a:blip r:embed="rId20"/>
                <a:stretch>
                  <a:fillRect l="-166" t="-2326" r="-1161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271203" y="3512692"/>
                <a:ext cx="2466522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1pPr>
                <a:lvl2pPr marL="4572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2pPr>
                <a:lvl3pPr marL="9144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3pPr>
                <a:lvl4pPr marL="1371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4pPr>
                <a:lvl5pPr marL="18288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9pPr>
              </a:lstStyle>
              <a:p>
                <a:r>
                  <a:rPr lang="en-US" sz="105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Tab 6. Comparison of D</a:t>
                </a:r>
                <a:r>
                  <a:rPr lang="en-US" sz="1050" b="1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105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/D</a:t>
                </a:r>
                <a:r>
                  <a:rPr lang="en-US" sz="1050" b="1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105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between </a:t>
                </a:r>
                <a14:m>
                  <m:oMath xmlns:m="http://schemas.openxmlformats.org/officeDocument/2006/math"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sz="105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sz="105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spectrometry for particulate measurements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271203" y="3512692"/>
                <a:ext cx="2466522" cy="577081"/>
              </a:xfrm>
              <a:prstGeom prst="rect">
                <a:avLst/>
              </a:prstGeom>
              <a:blipFill>
                <a:blip r:embed="rId22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>
            <p:custDataLst>
              <p:tags r:id="rId9"/>
            </p:custDataLst>
          </p:nvPr>
        </p:nvSpPr>
        <p:spPr bwMode="auto">
          <a:xfrm>
            <a:off x="210860" y="3512692"/>
            <a:ext cx="60343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271203" y="5474839"/>
                <a:ext cx="2466522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1pPr>
                <a:lvl2pPr marL="4572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2pPr>
                <a:lvl3pPr marL="9144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3pPr>
                <a:lvl4pPr marL="1371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4pPr>
                <a:lvl5pPr marL="18288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9pPr>
              </a:lstStyle>
              <a:p>
                <a:r>
                  <a:rPr lang="en-US" sz="105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Tab 7. Comparison of D</a:t>
                </a:r>
                <a:r>
                  <a:rPr lang="en-US" sz="1050" b="1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105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/D</a:t>
                </a:r>
                <a:r>
                  <a:rPr lang="en-US" sz="1050" b="1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105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between </a:t>
                </a:r>
                <a14:m>
                  <m:oMath xmlns:m="http://schemas.openxmlformats.org/officeDocument/2006/math">
                    <m:r>
                      <a:rPr lang="fr-FR" sz="1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sz="105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fr-FR" sz="1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105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sz="105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spectrometry for noble gas measurements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271203" y="5474839"/>
                <a:ext cx="2466522" cy="577081"/>
              </a:xfrm>
              <a:prstGeom prst="rect">
                <a:avLst/>
              </a:prstGeom>
              <a:blipFill>
                <a:blip r:embed="rId2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>
            <p:custDataLst>
              <p:tags r:id="rId11"/>
            </p:custDataLst>
          </p:nvPr>
        </p:nvSpPr>
        <p:spPr bwMode="auto">
          <a:xfrm>
            <a:off x="210860" y="5474839"/>
            <a:ext cx="60343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pPr/>
              <a:t>21</a:t>
            </a:fld>
            <a:endParaRPr lang="de-AT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039653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of </a:t>
            </a:r>
            <a:r>
              <a:rPr lang="fr-FR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</a:t>
            </a:r>
            <a:r>
              <a:rPr lang="fr-FR" sz="2400" b="1" noProof="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pectral</a:t>
            </a:r>
            <a:r>
              <a:rPr lang="fr-FR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CNN</a:t>
            </a:r>
            <a:endParaRPr lang="en-GB" sz="2400" b="1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4">
                <a:extLst>
                  <a:ext uri="{FF2B5EF4-FFF2-40B4-BE49-F238E27FC236}">
                    <a16:creationId xmlns:a16="http://schemas.microsoft.com/office/drawing/2014/main" id="{F0D81D15-4E58-D3BB-CEFC-C87AF5F6832B}"/>
                  </a:ext>
                </a:extLst>
              </p:cNvPr>
              <p:cNvSpPr txBox="1"/>
              <p:nvPr/>
            </p:nvSpPr>
            <p:spPr>
              <a:xfrm>
                <a:off x="161291" y="1375386"/>
                <a:ext cx="11877039" cy="486009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>
                <a:defPPr>
                  <a:defRPr lang="de-DE"/>
                </a:defPPr>
                <a:lvl1pPr algn="just">
                  <a:defRPr sz="2000" b="0" i="0">
                    <a:effectLst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342900" indent="-342900" algn="l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000" dirty="0">
                    <a:sym typeface="Wingdings" panose="05000000000000000000" pitchFamily="2" charset="2"/>
                  </a:rPr>
                  <a:t>Activation function : sigmoid </a:t>
                </a:r>
                <a:r>
                  <a:rPr lang="en-US" dirty="0"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sym typeface="Wingdings" panose="05000000000000000000" pitchFamily="2" charset="2"/>
                  </a:rPr>
                </a:br>
                <a:r>
                  <a:rPr lang="en-US" dirty="0">
                    <a:sym typeface="Wingdings" panose="05000000000000000000" pitchFamily="2" charset="2"/>
                  </a:rPr>
                  <a:t> raw outputs  probabilities of presence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multi-labels classification</a:t>
                </a:r>
              </a:p>
              <a:p>
                <a:pPr marL="342900" indent="-342900" algn="l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>
                    <a:sym typeface="Wingdings" panose="05000000000000000000" pitchFamily="2" charset="2"/>
                  </a:rPr>
                  <a:t>Loss function : Custom </a:t>
                </a:r>
                <a:r>
                  <a:rPr lang="en-US" dirty="0" err="1">
                    <a:sym typeface="Wingdings" panose="05000000000000000000" pitchFamily="2" charset="2"/>
                  </a:rPr>
                  <a:t>FocalLoss</a:t>
                </a:r>
                <a:r>
                  <a:rPr lang="en-US" dirty="0">
                    <a:sym typeface="Wingdings" panose="05000000000000000000" pitchFamily="2" charset="2"/>
                  </a:rPr>
                  <a:t> [5] with </a:t>
                </a:r>
                <a:r>
                  <a:rPr lang="en-US" dirty="0" err="1">
                    <a:sym typeface="Wingdings" panose="05000000000000000000" pitchFamily="2" charset="2"/>
                  </a:rPr>
                  <a:t>BCEWithLogit</a:t>
                </a:r>
                <a:r>
                  <a:rPr lang="en-US" dirty="0">
                    <a:sym typeface="Wingdings" panose="05000000000000000000" pitchFamily="2" charset="2"/>
                  </a:rPr>
                  <a:t> 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dirty="0">
                    <a:sym typeface="Wingdings" panose="05000000000000000000" pitchFamily="2" charset="2"/>
                  </a:rPr>
                  <a:t>	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𝐹𝐿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fr-FR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fr-FR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FR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</m:sup>
                    </m:sSup>
                    <m:r>
                      <a:rPr lang="fr-FR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𝐵𝐶𝐸𝑊𝑖𝑡h𝐿𝑜𝑔𝑖𝑡𝑠</m:t>
                    </m:r>
                  </m:oMath>
                </a14:m>
                <a:endParaRPr lang="en-US" dirty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balances positive vs. </a:t>
                </a:r>
                <a:r>
                  <a:rPr lang="en-GB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negative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classes 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𝜸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focuses on hard vs. easy examples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000" dirty="0">
                    <a:sym typeface="Wingdings" panose="05000000000000000000" pitchFamily="2" charset="2"/>
                  </a:rPr>
                  <a:t>Optimizer : Adam (step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  <m:r>
                          <a:rPr lang="fr-FR" sz="20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e>
                      <m:sup>
                        <m:r>
                          <a:rPr lang="fr-FR" sz="20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feld 4">
                <a:extLst>
                  <a:ext uri="{FF2B5EF4-FFF2-40B4-BE49-F238E27FC236}">
                    <a16:creationId xmlns:a16="http://schemas.microsoft.com/office/drawing/2014/main" id="{F0D81D15-4E58-D3BB-CEFC-C87AF5F68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91" y="1375386"/>
                <a:ext cx="11877039" cy="4860099"/>
              </a:xfrm>
              <a:prstGeom prst="rect">
                <a:avLst/>
              </a:prstGeom>
              <a:blipFill>
                <a:blip r:embed="rId4"/>
                <a:stretch>
                  <a:fillRect l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>
            <p:custDataLst>
              <p:tags r:id="rId1"/>
            </p:custDataLst>
          </p:nvPr>
        </p:nvSpPr>
        <p:spPr>
          <a:xfrm>
            <a:off x="175261" y="6403286"/>
            <a:ext cx="74890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[5]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T.-Y. Lin et al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Facebook AI Research (FAIR), 2017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1157046" y="5035156"/>
                <a:ext cx="2647950" cy="1200329"/>
              </a:xfrm>
              <a:prstGeom prst="rect">
                <a:avLst/>
              </a:prstGeom>
              <a:noFill/>
              <a:ln w="19050">
                <a:solidFill>
                  <a:srgbClr val="00206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Here : 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Epochs : 15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Batch : 128 spectra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=0.9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/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=2.5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046" y="5035156"/>
                <a:ext cx="2647950" cy="1200329"/>
              </a:xfrm>
              <a:prstGeom prst="rect">
                <a:avLst/>
              </a:prstGeom>
              <a:blipFill>
                <a:blip r:embed="rId5"/>
                <a:stretch>
                  <a:fillRect l="-1831" t="-2500" b="-6000"/>
                </a:stretch>
              </a:blipFill>
              <a:ln w="19050">
                <a:solidFill>
                  <a:srgbClr val="00206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4070351" y="5832086"/>
            <a:ext cx="69723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2060"/>
              </a:buClr>
              <a:buFont typeface="Wingdings" panose="05000000000000000000" pitchFamily="2" charset="2"/>
              <a:buChar char="è"/>
            </a:pP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Strong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class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imbalance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avoiding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underfitting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</a:t>
            </a:r>
            <a:r>
              <a:rPr lang="fr-FR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difficult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classes</a:t>
            </a:r>
          </a:p>
        </p:txBody>
      </p:sp>
    </p:spTree>
    <p:extLst>
      <p:ext uri="{BB962C8B-B14F-4D97-AF65-F5344CB8AC3E}">
        <p14:creationId xmlns:p14="http://schemas.microsoft.com/office/powerpoint/2010/main" val="41579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3</a:t>
            </a:fld>
            <a:endParaRPr lang="de-AT" dirty="0"/>
          </a:p>
        </p:txBody>
      </p:sp>
      <p:sp>
        <p:nvSpPr>
          <p:cNvPr id="3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154941" y="1514869"/>
            <a:ext cx="5960109" cy="378565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Resources deployed by the CEA as part of the CTBT framework:</a:t>
            </a:r>
          </a:p>
          <a:p>
            <a:pPr marL="5524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Stations: SPALAX  and SPALAX-NG [1]</a:t>
            </a:r>
            <a:endParaRPr lang="en-US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 lvl="1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Certified Laboratory: FRL08 (Gamma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[2]</a:t>
            </a:r>
          </a:p>
          <a:p>
            <a:pPr marL="552450" lvl="1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National Data Center (NDC)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6700"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ym typeface="Wingdings" panose="05000000000000000000" pitchFamily="2" charset="2"/>
              </a:rPr>
              <a:t>Research for radionuclide measurements:</a:t>
            </a:r>
          </a:p>
          <a:p>
            <a:pPr marL="552450" lvl="1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Coincidence measurements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(with the SPALAX-NG and Gamma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552450" lvl="1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Data analysis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AI and spectral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unmixing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methods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(P3.2-263)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GB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039653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Radionuclide technology : context and stakes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098" y="1459112"/>
            <a:ext cx="2521915" cy="18073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>
            <p:custDataLst>
              <p:tags r:id="rId2"/>
            </p:custDataLst>
          </p:nvPr>
        </p:nvSpPr>
        <p:spPr bwMode="auto">
          <a:xfrm>
            <a:off x="8809026" y="3306477"/>
            <a:ext cx="60343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869369" y="3296892"/>
            <a:ext cx="2922581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Fig 1. </a:t>
            </a:r>
            <a:r>
              <a:rPr lang="fr-FR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SPALAX-NG</a:t>
            </a:r>
            <a:endParaRPr lang="en-US" sz="105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 bwMode="auto">
          <a:xfrm>
            <a:off x="5927489" y="6066144"/>
            <a:ext cx="60343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Times New Roman" pitchFamily="-106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349FE11-D7C4-90BD-1F74-1EA03585829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0"/>
          <a:srcRect t="60209"/>
          <a:stretch/>
        </p:blipFill>
        <p:spPr>
          <a:xfrm>
            <a:off x="8917961" y="4076164"/>
            <a:ext cx="3150441" cy="16739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987832" y="6054668"/>
            <a:ext cx="3978257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Fig 2. Gamma</a:t>
            </a:r>
            <a:r>
              <a:rPr lang="en-US" sz="1050" b="1" baseline="30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 </a:t>
            </a:r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(left) &amp; PIPSBox (right)</a:t>
            </a: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>
            <a:off x="188643" y="6237350"/>
            <a:ext cx="55358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Topin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et al., J. Environ.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Radioact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225 (2020) 106442</a:t>
            </a:r>
          </a:p>
          <a:p>
            <a:pPr>
              <a:buClr>
                <a:schemeClr val="tx2"/>
              </a:buClr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Cagniant</a:t>
            </a:r>
            <a:r>
              <a:rPr lang="fr-FR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Applied Radiation and Isotopes 98 (2015) 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7489" y="3672505"/>
            <a:ext cx="2895289" cy="22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7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pPr/>
              <a:t>4</a:t>
            </a:fld>
            <a:endParaRPr lang="de-AT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03448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creation with MCNP</a:t>
            </a:r>
            <a:endParaRPr lang="en-GB" sz="2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96794" y="2355668"/>
            <a:ext cx="1413245" cy="1675404"/>
          </a:xfrm>
          <a:prstGeom prst="rect">
            <a:avLst/>
          </a:prstGeom>
        </p:spPr>
      </p:pic>
      <p:sp>
        <p:nvSpPr>
          <p:cNvPr id="6" name="Flèche droite 5"/>
          <p:cNvSpPr/>
          <p:nvPr>
            <p:custDataLst>
              <p:tags r:id="rId2"/>
            </p:custDataLst>
          </p:nvPr>
        </p:nvSpPr>
        <p:spPr>
          <a:xfrm>
            <a:off x="5966142" y="2771359"/>
            <a:ext cx="468000" cy="43200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2410039" y="6272591"/>
            <a:ext cx="85511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U</a:t>
            </a:r>
            <a:r>
              <a:rPr lang="fr-FR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of sources of </a:t>
            </a: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sizes and compositions to provide a general calibration</a:t>
            </a:r>
            <a:endParaRPr lang="fr-FR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373662" y="4088980"/>
            <a:ext cx="57998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Standard sources:</a:t>
            </a: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Energy range covered: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[22 - 2505 keV]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Geometries: </a:t>
            </a:r>
          </a:p>
          <a:p>
            <a:pPr marL="742950" lvl="1" indent="-285750">
              <a:buClr>
                <a:schemeClr val="tx2"/>
              </a:buClr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compressed or uncompressed particle filters (diameter of 110 mm)</a:t>
            </a:r>
          </a:p>
          <a:p>
            <a:pPr marL="742950" lvl="1" indent="-285750">
              <a:buClr>
                <a:schemeClr val="tx2"/>
              </a:buClr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volumetric geometries (from 20 mL to 500 mL)</a:t>
            </a:r>
            <a:endParaRPr lang="en-US" sz="1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38" y="4396018"/>
            <a:ext cx="5548471" cy="1198577"/>
          </a:xfrm>
          <a:prstGeom prst="rect">
            <a:avLst/>
          </a:prstGeom>
        </p:spPr>
      </p:pic>
      <p:sp>
        <p:nvSpPr>
          <p:cNvPr id="10" name="ZoneTexte 9"/>
          <p:cNvSpPr txBox="1"/>
          <p:nvPr>
            <p:custDataLst>
              <p:tags r:id="rId6"/>
            </p:custDataLst>
          </p:nvPr>
        </p:nvSpPr>
        <p:spPr>
          <a:xfrm>
            <a:off x="373662" y="1415323"/>
            <a:ext cx="6311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Modeling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drawings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by the manufacturer 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Radiographies of detectors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514015" y="3588754"/>
            <a:ext cx="2843232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Fig 3. Radiography of a HPGe detector (BEGe5030P)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33911" y="1400433"/>
            <a:ext cx="4868218" cy="2451261"/>
          </a:xfrm>
          <a:prstGeom prst="rect">
            <a:avLst/>
          </a:prstGeom>
        </p:spPr>
      </p:pic>
      <p:sp>
        <p:nvSpPr>
          <p:cNvPr id="13" name="Rectangle 12"/>
          <p:cNvSpPr/>
          <p:nvPr>
            <p:custDataLst>
              <p:tags r:id="rId8"/>
            </p:custDataLst>
          </p:nvPr>
        </p:nvSpPr>
        <p:spPr bwMode="auto">
          <a:xfrm>
            <a:off x="2453671" y="3588754"/>
            <a:ext cx="60343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194254" y="3883951"/>
            <a:ext cx="4997745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Fig 4. Display of a cross-sectional view of a detector modeled under MCNP.</a:t>
            </a:r>
            <a:endParaRPr lang="fr-FR" sz="105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10"/>
            </p:custDataLst>
          </p:nvPr>
        </p:nvSpPr>
        <p:spPr bwMode="auto">
          <a:xfrm>
            <a:off x="7133911" y="3883951"/>
            <a:ext cx="60343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238930" y="5668242"/>
            <a:ext cx="5823032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Fig 5. C</a:t>
            </a:r>
            <a:r>
              <a:rPr lang="fr-FR" sz="105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ommon</a:t>
            </a:r>
            <a:r>
              <a:rPr lang="fr-FR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sources </a:t>
            </a:r>
            <a:r>
              <a:rPr lang="fr-FR" sz="105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geometry</a:t>
            </a:r>
            <a:r>
              <a:rPr lang="fr-FR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sz="105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used</a:t>
            </a:r>
            <a:r>
              <a:rPr lang="fr-FR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by the </a:t>
            </a:r>
            <a:r>
              <a:rPr lang="fr-FR" sz="105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laboratory</a:t>
            </a:r>
            <a:r>
              <a:rPr lang="fr-FR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 16"/>
          <p:cNvSpPr/>
          <p:nvPr>
            <p:custDataLst>
              <p:tags r:id="rId12"/>
            </p:custDataLst>
          </p:nvPr>
        </p:nvSpPr>
        <p:spPr bwMode="auto">
          <a:xfrm>
            <a:off x="6178586" y="5668242"/>
            <a:ext cx="60343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>
            <p:custDataLst>
              <p:tags r:id="rId13"/>
            </p:custDataLst>
          </p:nvPr>
        </p:nvSpPr>
        <p:spPr>
          <a:xfrm>
            <a:off x="6206916" y="5315790"/>
            <a:ext cx="552770" cy="26161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BP20</a:t>
            </a:r>
          </a:p>
        </p:txBody>
      </p:sp>
      <p:sp>
        <p:nvSpPr>
          <p:cNvPr id="19" name="ZoneTexte 18"/>
          <p:cNvSpPr txBox="1"/>
          <p:nvPr>
            <p:custDataLst>
              <p:tags r:id="rId14"/>
            </p:custDataLst>
          </p:nvPr>
        </p:nvSpPr>
        <p:spPr>
          <a:xfrm>
            <a:off x="7140366" y="5315790"/>
            <a:ext cx="400370" cy="261610"/>
          </a:xfrm>
          <a:prstGeom prst="rect">
            <a:avLst/>
          </a:prstGeom>
          <a:solidFill>
            <a:srgbClr val="002060">
              <a:alpha val="50196"/>
            </a:srgb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3M</a:t>
            </a:r>
          </a:p>
        </p:txBody>
      </p:sp>
      <p:sp>
        <p:nvSpPr>
          <p:cNvPr id="20" name="ZoneTexte 19"/>
          <p:cNvSpPr txBox="1"/>
          <p:nvPr>
            <p:custDataLst>
              <p:tags r:id="rId15"/>
            </p:custDataLst>
          </p:nvPr>
        </p:nvSpPr>
        <p:spPr>
          <a:xfrm>
            <a:off x="8137166" y="5310228"/>
            <a:ext cx="610069" cy="261610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RASA</a:t>
            </a:r>
          </a:p>
        </p:txBody>
      </p:sp>
      <p:sp>
        <p:nvSpPr>
          <p:cNvPr id="21" name="ZoneTexte 20"/>
          <p:cNvSpPr txBox="1"/>
          <p:nvPr>
            <p:custDataLst>
              <p:tags r:id="rId16"/>
            </p:custDataLst>
          </p:nvPr>
        </p:nvSpPr>
        <p:spPr>
          <a:xfrm>
            <a:off x="8882865" y="5308677"/>
            <a:ext cx="1463561" cy="261610"/>
          </a:xfrm>
          <a:prstGeom prst="rect">
            <a:avLst/>
          </a:prstGeom>
          <a:solidFill>
            <a:srgbClr val="7030A0">
              <a:alpha val="50196"/>
            </a:srgb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PIPSBox geometry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>
            <p:custDataLst>
              <p:tags r:id="rId17"/>
            </p:custDataLst>
          </p:nvPr>
        </p:nvSpPr>
        <p:spPr>
          <a:xfrm>
            <a:off x="10373801" y="5307948"/>
            <a:ext cx="1343014" cy="261610"/>
          </a:xfrm>
          <a:prstGeom prst="rect">
            <a:avLst/>
          </a:prstGeom>
          <a:solidFill>
            <a:srgbClr val="92D050">
              <a:alpha val="50196"/>
            </a:srgb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Double Face</a:t>
            </a:r>
          </a:p>
        </p:txBody>
      </p:sp>
    </p:spTree>
    <p:extLst>
      <p:ext uri="{BB962C8B-B14F-4D97-AF65-F5344CB8AC3E}">
        <p14:creationId xmlns:p14="http://schemas.microsoft.com/office/powerpoint/2010/main" val="366352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pPr/>
              <a:t>5</a:t>
            </a:fld>
            <a:endParaRPr lang="de-AT" dirty="0"/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9798796"/>
              </p:ext>
            </p:extLst>
          </p:nvPr>
        </p:nvGraphicFramePr>
        <p:xfrm>
          <a:off x="6916595" y="2258565"/>
          <a:ext cx="5138979" cy="299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>
                <p:custDataLst>
                  <p:tags r:id="rId2"/>
                </p:custDataLst>
              </p:nvPr>
            </p:nvSpPr>
            <p:spPr>
              <a:xfrm>
                <a:off x="3896261" y="1399255"/>
                <a:ext cx="6821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number</m:t>
                      </m:r>
                      <m: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of</m:t>
                      </m:r>
                      <m: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particles</m:t>
                      </m:r>
                      <m: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detected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)/(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number</m:t>
                      </m:r>
                      <m:r>
                        <a:rPr lang="fr-F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of</m:t>
                      </m:r>
                      <m:r>
                        <a:rPr lang="fr-F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particles</m:t>
                      </m:r>
                      <m:r>
                        <a:rPr lang="fr-F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emitted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3"/>
                </p:custDataLst>
              </p:nvPr>
            </p:nvSpPr>
            <p:spPr>
              <a:xfrm>
                <a:off x="3896261" y="1399255"/>
                <a:ext cx="6821996" cy="369332"/>
              </a:xfrm>
              <a:prstGeom prst="rect">
                <a:avLst/>
              </a:prstGeom>
              <a:blipFill>
                <a:blip r:embed="rId2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188096" y="2652242"/>
            <a:ext cx="3638329" cy="1324208"/>
          </a:xfrm>
          <a:prstGeom prst="rect">
            <a:avLst/>
          </a:prstGeom>
        </p:spPr>
      </p:pic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1238957" y="2330969"/>
            <a:ext cx="3500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1° Modeling of detectors</a:t>
            </a:r>
          </a:p>
        </p:txBody>
      </p:sp>
      <p:sp>
        <p:nvSpPr>
          <p:cNvPr id="8" name="Flèche droite 7"/>
          <p:cNvSpPr/>
          <p:nvPr>
            <p:custDataLst>
              <p:tags r:id="rId5"/>
            </p:custDataLst>
          </p:nvPr>
        </p:nvSpPr>
        <p:spPr>
          <a:xfrm>
            <a:off x="5454112" y="3536412"/>
            <a:ext cx="1071966" cy="292239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950093" y="2951725"/>
                <a:ext cx="1866592" cy="57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2° Optimization: </a:t>
                </a:r>
              </a:p>
              <a:p>
                <a:pPr algn="ctr"/>
                <a:r>
                  <a:rPr lang="fr-FR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Mean</a:t>
                </a:r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ratio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𝐸𝑋𝑃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𝑀𝐶𝑁𝑃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4950093" y="2951725"/>
                <a:ext cx="1866592" cy="571888"/>
              </a:xfrm>
              <a:prstGeom prst="rect">
                <a:avLst/>
              </a:prstGeom>
              <a:blipFill>
                <a:blip r:embed="rId27"/>
                <a:stretch>
                  <a:fillRect t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/>
          <p:cNvSpPr txBox="1"/>
          <p:nvPr>
            <p:custDataLst>
              <p:tags r:id="rId7"/>
            </p:custDataLst>
          </p:nvPr>
        </p:nvSpPr>
        <p:spPr>
          <a:xfrm>
            <a:off x="6809887" y="1954245"/>
            <a:ext cx="3952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3° Validation of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>
            <p:custDataLst>
              <p:tags r:id="rId8"/>
            </p:custDataLst>
          </p:nvPr>
        </p:nvSpPr>
        <p:spPr>
          <a:xfrm>
            <a:off x="7995374" y="4976824"/>
            <a:ext cx="716423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keV</a:t>
            </a:r>
            <a:endParaRPr lang="en-US" sz="105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373662" y="4324736"/>
            <a:ext cx="6542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Parameters to optimize: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Thickness of materials (dead layers, carbon window…)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Position of the source relative to the crystal detector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Crystal size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>
            <p:custDataLst>
              <p:tags r:id="rId10"/>
            </p:custDataLst>
          </p:nvPr>
        </p:nvSpPr>
        <p:spPr>
          <a:xfrm>
            <a:off x="5380423" y="5726036"/>
            <a:ext cx="5904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Model validation enables simulation for calculating new detection efficiencies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>
            <p:custDataLst>
              <p:tags r:id="rId11"/>
            </p:custDataLst>
          </p:nvPr>
        </p:nvSpPr>
        <p:spPr>
          <a:xfrm>
            <a:off x="373663" y="1386456"/>
            <a:ext cx="536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ZoneTexte 15"/>
          <p:cNvSpPr txBox="1"/>
          <p:nvPr>
            <p:custDataLst>
              <p:tags r:id="rId12"/>
            </p:custDataLst>
          </p:nvPr>
        </p:nvSpPr>
        <p:spPr>
          <a:xfrm>
            <a:off x="373663" y="1815147"/>
            <a:ext cx="511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Validation of the digital model: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983754" y="5310437"/>
            <a:ext cx="4939607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Fig 7. </a:t>
            </a:r>
            <a:r>
              <a:rPr lang="fr-FR" sz="105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Detection</a:t>
            </a:r>
            <a:r>
              <a:rPr lang="fr-FR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FR" sz="105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efficiency</a:t>
            </a:r>
            <a:r>
              <a:rPr lang="fr-FR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ratio (EXP/MCNP) versus </a:t>
            </a:r>
            <a:r>
              <a:rPr lang="fr-FR" sz="105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energy</a:t>
            </a:r>
            <a:endParaRPr lang="fr-FR" sz="105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>
            <p:custDataLst>
              <p:tags r:id="rId14"/>
            </p:custDataLst>
          </p:nvPr>
        </p:nvSpPr>
        <p:spPr bwMode="auto">
          <a:xfrm>
            <a:off x="6923410" y="5310437"/>
            <a:ext cx="60343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ysClr val="windowText" lastClr="000000"/>
              </a:solidFill>
              <a:effectLst/>
              <a:latin typeface="Times New Roman" pitchFamily="-10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26989" y="4019530"/>
            <a:ext cx="5159411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Fig 6. Modeling of the configuration (ATHOS + ARAMIS) &amp; PIPSBox</a:t>
            </a:r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 bwMode="auto">
          <a:xfrm>
            <a:off x="266645" y="4019530"/>
            <a:ext cx="60343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ysClr val="windowText" lastClr="000000"/>
              </a:solidFill>
              <a:effectLst/>
              <a:latin typeface="Times New Roman" pitchFamily="-10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>
                <p:custDataLst>
                  <p:tags r:id="rId17"/>
                </p:custDataLst>
              </p:nvPr>
            </p:nvSpPr>
            <p:spPr>
              <a:xfrm>
                <a:off x="8679883" y="4105779"/>
                <a:ext cx="3085790" cy="7848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2 conditions must </a:t>
                </a:r>
                <a:r>
                  <a:rPr lang="fr-FR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</a:t>
                </a:r>
                <a:r>
                  <a:rPr lang="fr-F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met for the model: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1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0.99&lt;</a:t>
                </a:r>
                <a:r>
                  <a:rPr lang="fr-FR" sz="1100" b="1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fr-FR" sz="1100" b="1" baseline="-25000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mean</a:t>
                </a:r>
                <a:r>
                  <a:rPr lang="fr-FR" sz="11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&lt;1.01</a:t>
                </a:r>
                <a:endParaRPr lang="en-US" sz="11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1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fr-FR" sz="1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&lt;20% </a:t>
                </a:r>
                <a:r>
                  <a:rPr lang="fr-FR" sz="11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below</a:t>
                </a:r>
                <a:r>
                  <a:rPr lang="fr-FR" sz="1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60 keV</a:t>
                </a:r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fr-FR" sz="11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1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fr-FR" sz="1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&lt;10% </a:t>
                </a:r>
                <a:r>
                  <a:rPr lang="fr-FR" sz="11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above</a:t>
                </a:r>
                <a:r>
                  <a:rPr lang="fr-FR" sz="11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60 keV</a:t>
                </a:r>
                <a:endParaRPr lang="en-US" sz="1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8"/>
                </p:custDataLst>
              </p:nvPr>
            </p:nvSpPr>
            <p:spPr>
              <a:xfrm>
                <a:off x="8679883" y="4105779"/>
                <a:ext cx="3085790" cy="784830"/>
              </a:xfrm>
              <a:prstGeom prst="rect">
                <a:avLst/>
              </a:prstGeom>
              <a:blipFill>
                <a:blip r:embed="rId29"/>
                <a:stretch>
                  <a:fillRect t="-769" b="-3846"/>
                </a:stretch>
              </a:blipFill>
              <a:ln>
                <a:solidFill>
                  <a:schemeClr val="tx2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>
                <p:custDataLst>
                  <p:tags r:id="rId18"/>
                </p:custDataLst>
              </p:nvPr>
            </p:nvSpPr>
            <p:spPr>
              <a:xfrm>
                <a:off x="576449" y="5583461"/>
                <a:ext cx="3053656" cy="764568"/>
              </a:xfrm>
              <a:prstGeom prst="rect">
                <a:avLst/>
              </a:prstGeom>
              <a:ln w="19050">
                <a:solidFill>
                  <a:schemeClr val="tx2"/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𝑛𝑒𝑡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nary>
                        <m:naryPr>
                          <m:chr m:val="∏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0"/>
                </p:custDataLst>
              </p:nvPr>
            </p:nvSpPr>
            <p:spPr>
              <a:xfrm>
                <a:off x="576449" y="5583461"/>
                <a:ext cx="3053656" cy="764568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19050">
                <a:solidFill>
                  <a:schemeClr val="tx2"/>
                </a:solidFill>
                <a:prstDash val="dash"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>
                <p:custDataLst>
                  <p:tags r:id="rId19"/>
                </p:custDataLst>
              </p:nvPr>
            </p:nvSpPr>
            <p:spPr>
              <a:xfrm>
                <a:off x="175260" y="6457014"/>
                <a:ext cx="9281159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2"/>
                  </a:buClr>
                </a:pPr>
                <a14:m>
                  <m:oMath xmlns:m="http://schemas.openxmlformats.org/officeDocument/2006/math">
                    <m:r>
                      <a:rPr lang="en-US" sz="1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n-US" sz="1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A. </a:t>
                </a:r>
                <a:r>
                  <a:rPr lang="en-US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Berlizov</a:t>
                </a: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, MCNP-CP Upgrade Patch Version 3.2, Institute for Nuclear Research National Academy of Sciences of Ukraine, 2012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2"/>
                </p:custDataLst>
              </p:nvPr>
            </p:nvSpPr>
            <p:spPr>
              <a:xfrm>
                <a:off x="175260" y="6457014"/>
                <a:ext cx="9281159" cy="261610"/>
              </a:xfrm>
              <a:prstGeom prst="rect">
                <a:avLst/>
              </a:prstGeom>
              <a:blipFill>
                <a:blip r:embed="rId33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03448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of models</a:t>
            </a:r>
            <a:endParaRPr lang="en-GB" sz="2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necteur droit 24"/>
          <p:cNvCxnSpPr/>
          <p:nvPr>
            <p:custDataLst>
              <p:tags r:id="rId20"/>
            </p:custDataLst>
          </p:nvPr>
        </p:nvCxnSpPr>
        <p:spPr>
          <a:xfrm flipH="1">
            <a:off x="8345036" y="2652242"/>
            <a:ext cx="8550" cy="2301614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8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/>
      <p:bldP spid="8" grpId="0" animBg="1"/>
      <p:bldP spid="9" grpId="0"/>
      <p:bldP spid="10" grpId="0"/>
      <p:bldP spid="12" grpId="0" animBg="1"/>
      <p:bldP spid="13" grpId="0"/>
      <p:bldP spid="14" grpId="0"/>
      <p:bldP spid="16" grpId="0"/>
      <p:bldP spid="17" grpId="0"/>
      <p:bldP spid="18" grpId="0" animBg="1"/>
      <p:bldP spid="19" grpId="0"/>
      <p:bldP spid="20" grpId="0" animBg="1"/>
      <p:bldP spid="21" grpId="0" animBg="1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Quantification through coincidence measurements</a:t>
            </a:r>
            <a:endParaRPr lang="en-US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14" y="4644346"/>
            <a:ext cx="4090755" cy="202245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415" y="4644346"/>
            <a:ext cx="4268107" cy="2017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>
                <p:custDataLst>
                  <p:tags r:id="rId3"/>
                </p:custDataLst>
              </p:nvPr>
            </p:nvSpPr>
            <p:spPr>
              <a:xfrm>
                <a:off x="4904073" y="4696896"/>
                <a:ext cx="6370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4904073" y="4696896"/>
                <a:ext cx="637097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>
                <p:custDataLst>
                  <p:tags r:id="rId4"/>
                </p:custDataLst>
              </p:nvPr>
            </p:nvSpPr>
            <p:spPr>
              <a:xfrm>
                <a:off x="9529713" y="4696896"/>
                <a:ext cx="6186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fr-FR" i="1" dirty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9529713" y="4696896"/>
                <a:ext cx="618696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91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pPr/>
              <a:t>7</a:t>
            </a:fld>
            <a:endParaRPr lang="de-A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>
                <p:custDataLst>
                  <p:tags r:id="rId1"/>
                </p:custDataLst>
              </p:nvPr>
            </p:nvSpPr>
            <p:spPr>
              <a:xfrm>
                <a:off x="7850352" y="4076255"/>
                <a:ext cx="4090755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002060"/>
                  </a:buClr>
                  <a:buFont typeface="Wingdings" panose="05000000000000000000" pitchFamily="2" charset="2"/>
                  <a:buChar char="è"/>
                </a:pPr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Validation for 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𝜸</m:t>
                    </m:r>
                  </m:oMath>
                </a14:m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-ray </a:t>
                </a:r>
                <a:r>
                  <a:rPr lang="fr-FR" sz="16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spectrometry</a:t>
                </a:r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and for 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𝜷</m:t>
                    </m:r>
                    <m:r>
                      <a:rPr lang="fr-FR" sz="16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r>
                      <a:rPr lang="fr-FR" sz="16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𝜸</m:t>
                    </m:r>
                  </m:oMath>
                </a14:m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16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coincidence</a:t>
                </a:r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16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spectrometry</a:t>
                </a:r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. Very good agreement </a:t>
                </a:r>
                <a:r>
                  <a:rPr lang="fr-FR" sz="16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with</a:t>
                </a:r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16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reference</a:t>
                </a:r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values.</a:t>
                </a:r>
              </a:p>
              <a:p>
                <a:pPr marL="285750" indent="-285750">
                  <a:buClr>
                    <a:srgbClr val="002060"/>
                  </a:buClr>
                  <a:buFont typeface="Wingdings" panose="05000000000000000000" pitchFamily="2" charset="2"/>
                  <a:buChar char="è"/>
                </a:pPr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H.-D. </a:t>
                </a:r>
                <a:r>
                  <a:rPr lang="fr-FR" sz="16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Lenouvel</a:t>
                </a:r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, et al., </a:t>
                </a:r>
                <a:r>
                  <a:rPr lang="fr-FR" sz="1600" b="1" i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Measurement</a:t>
                </a:r>
                <a:r>
                  <a:rPr lang="fr-FR" sz="1600" b="1" i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of </a:t>
                </a:r>
                <a:r>
                  <a:rPr lang="fr-FR" sz="1600" b="1" i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radioxenon</a:t>
                </a:r>
                <a:r>
                  <a:rPr lang="fr-FR" sz="1600" b="1" i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isotopes for </a:t>
                </a:r>
                <a:r>
                  <a:rPr lang="fr-FR" sz="1600" b="1" i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nuclear</a:t>
                </a:r>
                <a:r>
                  <a:rPr lang="fr-FR" sz="1600" b="1" i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explosion </a:t>
                </a:r>
                <a:r>
                  <a:rPr lang="fr-FR" sz="1600" b="1" i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detection</a:t>
                </a:r>
                <a:r>
                  <a:rPr lang="fr-FR" sz="1600" b="1" i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1600" b="1" i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using</a:t>
                </a:r>
                <a:r>
                  <a:rPr lang="fr-FR" sz="1600" b="1" i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1600" b="1" i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coincident</a:t>
                </a:r>
                <a:r>
                  <a:rPr lang="fr-FR" sz="1600" b="1" i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𝜷</m:t>
                    </m:r>
                    <m:r>
                      <a:rPr lang="fr-FR" sz="16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r>
                      <a:rPr lang="fr-FR" sz="16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𝜸</m:t>
                    </m:r>
                  </m:oMath>
                </a14:m>
                <a:r>
                  <a:rPr lang="fr-FR" sz="1600" b="1" i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detector </a:t>
                </a:r>
                <a:r>
                  <a:rPr lang="fr-FR" sz="1600" b="1" i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calibrated</a:t>
                </a:r>
                <a:r>
                  <a:rPr lang="fr-FR" sz="1600" b="1" i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by simulation</a:t>
                </a:r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, ARI. DOI: ARI 111886</a:t>
                </a:r>
                <a:endParaRPr lang="fr-FR" sz="1600" b="1" i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7850352" y="4076255"/>
                <a:ext cx="4090755" cy="2308324"/>
              </a:xfrm>
              <a:prstGeom prst="rect">
                <a:avLst/>
              </a:prstGeom>
              <a:blipFill>
                <a:blip r:embed="rId16"/>
                <a:stretch>
                  <a:fillRect l="-619" t="-1099" r="-1548" b="-27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custDataLst>
                  <p:tags r:id="rId2"/>
                </p:custDataLst>
                <p:extLst>
                  <p:ext uri="{D42A27DB-BD31-4B8C-83A1-F6EECF244321}">
                    <p14:modId xmlns:p14="http://schemas.microsoft.com/office/powerpoint/2010/main" val="3033085866"/>
                  </p:ext>
                </p:extLst>
              </p:nvPr>
            </p:nvGraphicFramePr>
            <p:xfrm>
              <a:off x="408121" y="5060035"/>
              <a:ext cx="7142028" cy="1407033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785248">
                      <a:extLst>
                        <a:ext uri="{9D8B030D-6E8A-4147-A177-3AD203B41FA5}">
                          <a16:colId xmlns:a16="http://schemas.microsoft.com/office/drawing/2014/main" val="442977152"/>
                        </a:ext>
                      </a:extLst>
                    </a:gridCol>
                    <a:gridCol w="945397">
                      <a:extLst>
                        <a:ext uri="{9D8B030D-6E8A-4147-A177-3AD203B41FA5}">
                          <a16:colId xmlns:a16="http://schemas.microsoft.com/office/drawing/2014/main" val="2957542909"/>
                        </a:ext>
                      </a:extLst>
                    </a:gridCol>
                    <a:gridCol w="1162373">
                      <a:extLst>
                        <a:ext uri="{9D8B030D-6E8A-4147-A177-3AD203B41FA5}">
                          <a16:colId xmlns:a16="http://schemas.microsoft.com/office/drawing/2014/main" val="3637732575"/>
                        </a:ext>
                      </a:extLst>
                    </a:gridCol>
                    <a:gridCol w="1043553">
                      <a:extLst>
                        <a:ext uri="{9D8B030D-6E8A-4147-A177-3AD203B41FA5}">
                          <a16:colId xmlns:a16="http://schemas.microsoft.com/office/drawing/2014/main" val="979882751"/>
                        </a:ext>
                      </a:extLst>
                    </a:gridCol>
                    <a:gridCol w="1265694">
                      <a:extLst>
                        <a:ext uri="{9D8B030D-6E8A-4147-A177-3AD203B41FA5}">
                          <a16:colId xmlns:a16="http://schemas.microsoft.com/office/drawing/2014/main" val="1729684149"/>
                        </a:ext>
                      </a:extLst>
                    </a:gridCol>
                    <a:gridCol w="1002224">
                      <a:extLst>
                        <a:ext uri="{9D8B030D-6E8A-4147-A177-3AD203B41FA5}">
                          <a16:colId xmlns:a16="http://schemas.microsoft.com/office/drawing/2014/main" val="1561582545"/>
                        </a:ext>
                      </a:extLst>
                    </a:gridCol>
                    <a:gridCol w="937539">
                      <a:extLst>
                        <a:ext uri="{9D8B030D-6E8A-4147-A177-3AD203B41FA5}">
                          <a16:colId xmlns:a16="http://schemas.microsoft.com/office/drawing/2014/main" val="102050482"/>
                        </a:ext>
                      </a:extLst>
                    </a:gridCol>
                  </a:tblGrid>
                  <a:tr h="5003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RXe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fr-FR" sz="1400" smtClean="0">
                                      <a:latin typeface="Cambria Math" panose="02040503050406030204" pitchFamily="18" charset="0"/>
                                    </a:rPr>
                                    <m:t>𝒓𝒆𝒇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(Bq)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400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  <m:d>
                                <m:dPr>
                                  <m:ctrlPr>
                                    <a:rPr lang="fr-F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fr-FR" sz="1400" smtClean="0">
                                          <a:latin typeface="Cambria Math" panose="02040503050406030204" pitchFamily="18" charset="0"/>
                                        </a:rPr>
                                        <m:t>𝒓𝒆𝒇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fr-FR" sz="1400" i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k</a:t>
                          </a:r>
                          <a:r>
                            <a:rPr lang="fr-FR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=2</a:t>
                          </a:r>
                        </a:p>
                        <a:p>
                          <a:pPr algn="ctr"/>
                          <a:r>
                            <a:rPr lang="fr-FR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(Bq)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fr-FR" sz="1400" smtClean="0">
                                      <a:latin typeface="Cambria Math" panose="02040503050406030204" pitchFamily="18" charset="0"/>
                                    </a:rPr>
                                    <m:t>𝒎𝒆</m:t>
                                  </m:r>
                                  <m:r>
                                    <a:rPr lang="fr-FR" sz="1400" b="1" i="0" smtClean="0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fr-FR" sz="1400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(Bq)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FR" sz="1400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  <m:r>
                                <a:rPr lang="fr-FR" sz="140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fr-FR" sz="1400" smtClean="0">
                                      <a:latin typeface="Cambria Math" panose="02040503050406030204" pitchFamily="18" charset="0"/>
                                    </a:rPr>
                                    <m:t>𝒎𝒆</m:t>
                                  </m:r>
                                  <m:r>
                                    <a:rPr lang="fr-FR" sz="1400" b="1" i="0" smtClean="0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fr-FR" sz="1400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  <m:r>
                                <a:rPr lang="fr-FR" sz="140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fr-FR" sz="1400" i="1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k</a:t>
                          </a:r>
                          <a:r>
                            <a:rPr lang="fr-FR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=2</a:t>
                          </a:r>
                        </a:p>
                        <a:p>
                          <a:pPr algn="ctr"/>
                          <a:r>
                            <a:rPr lang="fr-FR" sz="14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(Bq)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Deviation</a:t>
                          </a:r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(%)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fr-FR" sz="1400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score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3710935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spc="-1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131m</a:t>
                          </a:r>
                          <a:r>
                            <a:rPr lang="en-US" sz="1400" spc="-1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  <a:tabLst>
                              <a:tab pos="393700" algn="l"/>
                            </a:tabLs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94</a:t>
                          </a:r>
                          <a:endParaRPr lang="en-US" sz="1400" b="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en-US" sz="1400" b="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84</a:t>
                          </a:r>
                          <a:endParaRPr lang="en-US" sz="1400" b="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</a:t>
                          </a:r>
                          <a:endParaRPr lang="en-US" sz="1400" b="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-10.6</a:t>
                          </a:r>
                          <a:endParaRPr lang="en-US" sz="1400" b="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1" spc="-20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-0.60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53814014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spc="-1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133</a:t>
                          </a:r>
                          <a:r>
                            <a:rPr lang="en-US" sz="1400" spc="-1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204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205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0.8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1" spc="-20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8929647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spc="-1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133m</a:t>
                          </a:r>
                          <a:r>
                            <a:rPr lang="en-US" sz="1400" spc="-1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10.2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1.1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9.1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1.4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-11.3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1" spc="-20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-0.63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56617043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spc="-1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135</a:t>
                          </a:r>
                          <a:r>
                            <a:rPr lang="en-US" sz="1400" spc="-1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217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226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1" spc="-20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0.29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134775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/>
              <p:cNvGraphicFramePr>
                <a:graphicFrameLocks noGrp="1"/>
              </p:cNvGraphicFramePr>
              <p:nvPr>
                <p:custDataLst>
                  <p:tags r:id="rId17"/>
                </p:custDataLst>
                <p:extLst>
                  <p:ext uri="{D42A27DB-BD31-4B8C-83A1-F6EECF244321}">
                    <p14:modId xmlns:p14="http://schemas.microsoft.com/office/powerpoint/2010/main" val="3033085866"/>
                  </p:ext>
                </p:extLst>
              </p:nvPr>
            </p:nvGraphicFramePr>
            <p:xfrm>
              <a:off x="408121" y="5060035"/>
              <a:ext cx="7142028" cy="1407033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785248">
                      <a:extLst>
                        <a:ext uri="{9D8B030D-6E8A-4147-A177-3AD203B41FA5}">
                          <a16:colId xmlns:a16="http://schemas.microsoft.com/office/drawing/2014/main" val="442977152"/>
                        </a:ext>
                      </a:extLst>
                    </a:gridCol>
                    <a:gridCol w="945397">
                      <a:extLst>
                        <a:ext uri="{9D8B030D-6E8A-4147-A177-3AD203B41FA5}">
                          <a16:colId xmlns:a16="http://schemas.microsoft.com/office/drawing/2014/main" val="2957542909"/>
                        </a:ext>
                      </a:extLst>
                    </a:gridCol>
                    <a:gridCol w="1162373">
                      <a:extLst>
                        <a:ext uri="{9D8B030D-6E8A-4147-A177-3AD203B41FA5}">
                          <a16:colId xmlns:a16="http://schemas.microsoft.com/office/drawing/2014/main" val="3637732575"/>
                        </a:ext>
                      </a:extLst>
                    </a:gridCol>
                    <a:gridCol w="1043553">
                      <a:extLst>
                        <a:ext uri="{9D8B030D-6E8A-4147-A177-3AD203B41FA5}">
                          <a16:colId xmlns:a16="http://schemas.microsoft.com/office/drawing/2014/main" val="979882751"/>
                        </a:ext>
                      </a:extLst>
                    </a:gridCol>
                    <a:gridCol w="1265694">
                      <a:extLst>
                        <a:ext uri="{9D8B030D-6E8A-4147-A177-3AD203B41FA5}">
                          <a16:colId xmlns:a16="http://schemas.microsoft.com/office/drawing/2014/main" val="1729684149"/>
                        </a:ext>
                      </a:extLst>
                    </a:gridCol>
                    <a:gridCol w="1002224">
                      <a:extLst>
                        <a:ext uri="{9D8B030D-6E8A-4147-A177-3AD203B41FA5}">
                          <a16:colId xmlns:a16="http://schemas.microsoft.com/office/drawing/2014/main" val="1561582545"/>
                        </a:ext>
                      </a:extLst>
                    </a:gridCol>
                    <a:gridCol w="937539">
                      <a:extLst>
                        <a:ext uri="{9D8B030D-6E8A-4147-A177-3AD203B41FA5}">
                          <a16:colId xmlns:a16="http://schemas.microsoft.com/office/drawing/2014/main" val="102050482"/>
                        </a:ext>
                      </a:extLst>
                    </a:gridCol>
                  </a:tblGrid>
                  <a:tr h="5535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RXe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83226" t="-2198" r="-574194" b="-173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148691" t="-2198" r="-365969" b="-173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276163" t="-2198" r="-306395" b="-173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312560" t="-2198" r="-154589" b="-173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4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Deviation</a:t>
                          </a:r>
                          <a:endParaRPr lang="fr-FR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algn="ctr"/>
                          <a:r>
                            <a:rPr lang="fr-FR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(%)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8"/>
                          <a:stretch>
                            <a:fillRect l="-661688" t="-2198" r="-649" b="-1736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3710935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spc="-1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131m</a:t>
                          </a:r>
                          <a:r>
                            <a:rPr lang="en-US" sz="1400" spc="-1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  <a:tabLst>
                              <a:tab pos="393700" algn="l"/>
                            </a:tabLs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94</a:t>
                          </a:r>
                          <a:endParaRPr lang="en-US" sz="1400" b="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en-US" sz="1400" b="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84</a:t>
                          </a:r>
                          <a:endParaRPr lang="en-US" sz="1400" b="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</a:t>
                          </a:r>
                          <a:endParaRPr lang="en-US" sz="1400" b="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-10.6</a:t>
                          </a:r>
                          <a:endParaRPr lang="en-US" sz="1400" b="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1" spc="-20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-0.60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53814014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spc="-1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133</a:t>
                          </a:r>
                          <a:r>
                            <a:rPr lang="en-US" sz="1400" spc="-1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204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205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0.8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1" spc="-20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8929647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spc="-1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133m</a:t>
                          </a:r>
                          <a:r>
                            <a:rPr lang="en-US" sz="1400" spc="-1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10.2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1.1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9.1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1.4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-11.3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1" spc="-20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-0.63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56617043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spc="-1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135</a:t>
                          </a:r>
                          <a:r>
                            <a:rPr lang="en-US" sz="1400" spc="-1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Xe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217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</a:t>
                          </a:r>
                          <a:endParaRPr lang="en-US" sz="140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226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</a:t>
                          </a:r>
                          <a:endParaRPr lang="en-US" sz="14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400" b="1" spc="-20" dirty="0">
                              <a:solidFill>
                                <a:srgbClr val="00B05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0.29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134775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370173" y="1447586"/>
            <a:ext cx="6640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Measurement: 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(ATHOS+ARAMIS)&amp;PIPSBox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Duration: 57600 s</a:t>
            </a: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370173" y="4396935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Analysis: </a:t>
            </a:r>
          </a:p>
        </p:txBody>
      </p:sp>
      <p:sp>
        <p:nvSpPr>
          <p:cNvPr id="9" name="ZoneTexte 8"/>
          <p:cNvSpPr txBox="1"/>
          <p:nvPr>
            <p:custDataLst>
              <p:tags r:id="rId5"/>
            </p:custDataLst>
          </p:nvPr>
        </p:nvSpPr>
        <p:spPr>
          <a:xfrm>
            <a:off x="370173" y="2950429"/>
            <a:ext cx="6640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Efficiency calculation: 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MCNP-CP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974412936"/>
              </p:ext>
            </p:extLst>
          </p:nvPr>
        </p:nvGraphicFramePr>
        <p:xfrm>
          <a:off x="3368301" y="3489814"/>
          <a:ext cx="3440217" cy="106553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986724">
                  <a:extLst>
                    <a:ext uri="{9D8B030D-6E8A-4147-A177-3AD203B41FA5}">
                      <a16:colId xmlns:a16="http://schemas.microsoft.com/office/drawing/2014/main" val="2090281498"/>
                    </a:ext>
                  </a:extLst>
                </a:gridCol>
                <a:gridCol w="2453493">
                  <a:extLst>
                    <a:ext uri="{9D8B030D-6E8A-4147-A177-3AD203B41FA5}">
                      <a16:colId xmlns:a16="http://schemas.microsoft.com/office/drawing/2014/main" val="341324104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4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β/γ coincidence </a:t>
                      </a:r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spectrometry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1488749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spc="-1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131m</a:t>
                      </a:r>
                      <a:r>
                        <a:rPr lang="en-US" sz="1200" b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  <a:r>
                        <a:rPr lang="en-US" sz="1200" spc="-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sz="1200" spc="-9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4439494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spc="-1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r>
                        <a:rPr lang="en-US" sz="1200" b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sz="1200" spc="-8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5861331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spc="-1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133m</a:t>
                      </a:r>
                      <a:r>
                        <a:rPr lang="en-US" sz="1200" b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0.147</a:t>
                      </a:r>
                      <a:r>
                        <a:rPr lang="en-US" sz="1200" spc="4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sz="1200" spc="-5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4263026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spc="-1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r>
                        <a:rPr lang="en-US" sz="1200" b="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Xe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0.176</a:t>
                      </a:r>
                      <a:r>
                        <a:rPr lang="en-US" sz="1200" spc="2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sz="1200" spc="-4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88158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7560492" y="3440419"/>
                <a:ext cx="4030412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1pPr>
                <a:lvl2pPr marL="4572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2pPr>
                <a:lvl3pPr marL="9144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3pPr>
                <a:lvl4pPr marL="1371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4pPr>
                <a:lvl5pPr marL="18288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9pPr>
              </a:lstStyle>
              <a:p>
                <a:r>
                  <a:rPr lang="en-US" sz="105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Fig 8. </a:t>
                </a:r>
                <a14:m>
                  <m:oMath xmlns:m="http://schemas.openxmlformats.org/officeDocument/2006/math"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fr-FR" sz="105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matrix </a:t>
                </a:r>
                <a:r>
                  <a:rPr lang="fr-FR" sz="1050" b="1" dirty="0" err="1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obtained</a:t>
                </a:r>
                <a:r>
                  <a:rPr lang="fr-FR" sz="105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050" b="1" dirty="0" err="1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from</a:t>
                </a:r>
                <a:r>
                  <a:rPr lang="fr-FR" sz="105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the </a:t>
                </a:r>
                <a:r>
                  <a:rPr lang="fr-FR" sz="1050" b="1" dirty="0" err="1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measurement</a:t>
                </a:r>
                <a:r>
                  <a:rPr lang="fr-FR" sz="105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7560492" y="3440419"/>
                <a:ext cx="4030412" cy="253916"/>
              </a:xfrm>
              <a:prstGeom prst="rect">
                <a:avLst/>
              </a:prstGeom>
              <a:blipFill>
                <a:blip r:embed="rId20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>
            <p:custDataLst>
              <p:tags r:id="rId8"/>
            </p:custDataLst>
          </p:nvPr>
        </p:nvSpPr>
        <p:spPr bwMode="auto">
          <a:xfrm>
            <a:off x="7500148" y="3440419"/>
            <a:ext cx="60343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3428644" y="3065123"/>
                <a:ext cx="3823536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1pPr>
                <a:lvl2pPr marL="4572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2pPr>
                <a:lvl3pPr marL="9144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3pPr>
                <a:lvl4pPr marL="1371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4pPr>
                <a:lvl5pPr marL="18288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9pPr>
              </a:lstStyle>
              <a:p>
                <a:r>
                  <a:rPr lang="en-US" sz="105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Tab 1. </a:t>
                </a:r>
                <a14:m>
                  <m:oMath xmlns:m="http://schemas.openxmlformats.org/officeDocument/2006/math"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fr-FR" sz="105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050" b="1" dirty="0" err="1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detection</a:t>
                </a:r>
                <a:r>
                  <a:rPr lang="fr-FR" sz="105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050" b="1" dirty="0" err="1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efficiencies</a:t>
                </a:r>
                <a:r>
                  <a:rPr lang="fr-FR" sz="105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for the 4 </a:t>
                </a:r>
                <a:r>
                  <a:rPr lang="fr-FR" sz="1050" b="1" dirty="0" err="1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radioxenon</a:t>
                </a:r>
                <a:r>
                  <a:rPr lang="fr-FR" sz="105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isotopes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3428644" y="3065123"/>
                <a:ext cx="3823536" cy="415498"/>
              </a:xfrm>
              <a:prstGeom prst="rect">
                <a:avLst/>
              </a:prstGeom>
              <a:blipFill>
                <a:blip r:embed="rId22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>
            <p:custDataLst>
              <p:tags r:id="rId10"/>
            </p:custDataLst>
          </p:nvPr>
        </p:nvSpPr>
        <p:spPr bwMode="auto">
          <a:xfrm>
            <a:off x="3368301" y="3065123"/>
            <a:ext cx="60343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68464" y="4797290"/>
            <a:ext cx="5901339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Tab 2. Comparison between reference activities and measured activities</a:t>
            </a:r>
          </a:p>
        </p:txBody>
      </p:sp>
      <p:sp>
        <p:nvSpPr>
          <p:cNvPr id="16" name="Rectangle 15"/>
          <p:cNvSpPr/>
          <p:nvPr>
            <p:custDataLst>
              <p:tags r:id="rId12"/>
            </p:custDataLst>
          </p:nvPr>
        </p:nvSpPr>
        <p:spPr bwMode="auto">
          <a:xfrm>
            <a:off x="408121" y="4797290"/>
            <a:ext cx="60343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039653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of the method on a gaseous sample 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48" y="1370077"/>
            <a:ext cx="4090755" cy="20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1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pPr/>
              <a:t>8</a:t>
            </a:fld>
            <a:endParaRPr lang="de-AT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267898" y="4364559"/>
            <a:ext cx="3989354" cy="18997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99352" y="4370526"/>
            <a:ext cx="4741578" cy="1893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837658" y="5698403"/>
                <a:ext cx="833093" cy="2616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b="0" i="1" dirty="0" smtClean="0"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fr-FR" sz="1100" b="0" i="1" dirty="0" smtClean="0">
                          <a:latin typeface="Cambria Math" panose="02040503050406030204" pitchFamily="18" charset="0"/>
                        </a:rPr>
                        <m:t>~10</m:t>
                      </m:r>
                    </m:oMath>
                  </m:oMathPara>
                </a14:m>
                <a:endParaRPr lang="fr-F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8837658" y="5698403"/>
                <a:ext cx="833093" cy="2616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002111" y="4619578"/>
                <a:ext cx="902370" cy="2462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000" b="0" i="1" dirty="0" smtClean="0"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fr-FR" sz="1000" b="0" i="1" dirty="0" smtClean="0">
                          <a:latin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fr-FR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>
              <a:xfrm>
                <a:off x="5002111" y="4619578"/>
                <a:ext cx="902370" cy="24622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309037" y="1275734"/>
            <a:ext cx="664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Identification of 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134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Cs using coincidences: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08181" y="3525072"/>
                <a:ext cx="727943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tx2"/>
                  </a:buClr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Measurement of a fresh fission products sample from CTBTO:</a:t>
                </a:r>
              </a:p>
              <a:p>
                <a:pPr marL="742950" lvl="1" indent="-285750">
                  <a:buClr>
                    <a:schemeClr val="tx2"/>
                  </a:buClr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Classic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-ray spectrometry: complex spectra (~300 peaks)</a:t>
                </a:r>
              </a:p>
              <a:p>
                <a:pPr marL="742950" lvl="1" indent="-285750">
                  <a:buClr>
                    <a:schemeClr val="tx2"/>
                  </a:buClr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Coincidence spectrometry: characteristic signatures  </a:t>
                </a: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308181" y="3525072"/>
                <a:ext cx="7279436" cy="923330"/>
              </a:xfrm>
              <a:prstGeom prst="rect">
                <a:avLst/>
              </a:prstGeom>
              <a:blipFill>
                <a:blip r:embed="rId25"/>
                <a:stretch>
                  <a:fillRect l="-523" t="-2703" b="-945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2738034" y="6373477"/>
            <a:ext cx="81607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High SNR values make it easier to qualify and quantify certain radionuclides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150819" y="3114740"/>
            <a:ext cx="1826872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Fig 9. Decay scheme of </a:t>
            </a:r>
            <a:r>
              <a:rPr lang="en-US" sz="1050" b="1" baseline="30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134</a:t>
            </a:r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Cs</a:t>
            </a:r>
            <a:endParaRPr lang="en-US" sz="1050" b="1" baseline="300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 bwMode="auto">
          <a:xfrm>
            <a:off x="3090475" y="3114740"/>
            <a:ext cx="60344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505200" y="2877336"/>
            <a:ext cx="3464788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Fig 10. Particulate filter placed between two HPGe detectors with expected coincidence matrix signatures</a:t>
            </a:r>
          </a:p>
        </p:txBody>
      </p:sp>
      <p:sp>
        <p:nvSpPr>
          <p:cNvPr id="13" name="Rectangle 12"/>
          <p:cNvSpPr/>
          <p:nvPr>
            <p:custDataLst>
              <p:tags r:id="rId10"/>
            </p:custDataLst>
          </p:nvPr>
        </p:nvSpPr>
        <p:spPr bwMode="auto">
          <a:xfrm>
            <a:off x="8444856" y="2877336"/>
            <a:ext cx="60343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28426" y="5461240"/>
            <a:ext cx="1366313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Fig 11. Classic 𝛾-ray with zoom around 605 keV</a:t>
            </a:r>
          </a:p>
        </p:txBody>
      </p:sp>
      <p:sp>
        <p:nvSpPr>
          <p:cNvPr id="15" name="Rectangle 14"/>
          <p:cNvSpPr/>
          <p:nvPr>
            <p:custDataLst>
              <p:tags r:id="rId12"/>
            </p:custDataLst>
          </p:nvPr>
        </p:nvSpPr>
        <p:spPr bwMode="auto">
          <a:xfrm>
            <a:off x="68083" y="5461240"/>
            <a:ext cx="60343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0353205" y="5560213"/>
            <a:ext cx="1746358" cy="5770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Fig 12. Coincidence matrix with a zoom on the </a:t>
            </a:r>
            <a:r>
              <a:rPr lang="en-US" sz="1050" b="1" baseline="30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134</a:t>
            </a:r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Cs </a:t>
            </a:r>
          </a:p>
        </p:txBody>
      </p:sp>
      <p:sp>
        <p:nvSpPr>
          <p:cNvPr id="17" name="Rectangle 16"/>
          <p:cNvSpPr/>
          <p:nvPr>
            <p:custDataLst>
              <p:tags r:id="rId14"/>
            </p:custDataLst>
          </p:nvPr>
        </p:nvSpPr>
        <p:spPr bwMode="auto">
          <a:xfrm>
            <a:off x="10292861" y="5560213"/>
            <a:ext cx="60343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>
                <p:custDataLst>
                  <p:tags r:id="rId15"/>
                </p:custDataLst>
              </p:nvPr>
            </p:nvSpPr>
            <p:spPr>
              <a:xfrm>
                <a:off x="9303460" y="3918337"/>
                <a:ext cx="2376900" cy="307777"/>
              </a:xfrm>
              <a:prstGeom prst="rect">
                <a:avLst/>
              </a:prstGeom>
              <a:ln>
                <a:solidFill>
                  <a:schemeClr val="tx2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𝑆𝑁𝑅</m:t>
                    </m:r>
                  </m:oMath>
                </a14:m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: Signal-to-Noise Ratio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6"/>
                </p:custDataLst>
              </p:nvPr>
            </p:nvSpPr>
            <p:spPr>
              <a:xfrm>
                <a:off x="9303460" y="3918337"/>
                <a:ext cx="2376900" cy="307777"/>
              </a:xfrm>
              <a:prstGeom prst="rect">
                <a:avLst/>
              </a:prstGeom>
              <a:blipFill>
                <a:blip r:embed="rId27"/>
                <a:stretch>
                  <a:fillRect t="-1923" b="-17308"/>
                </a:stretch>
              </a:blipFill>
              <a:ln>
                <a:solidFill>
                  <a:schemeClr val="tx2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avec flèche 18"/>
          <p:cNvCxnSpPr/>
          <p:nvPr>
            <p:custDataLst>
              <p:tags r:id="rId16"/>
            </p:custDataLst>
          </p:nvPr>
        </p:nvCxnSpPr>
        <p:spPr>
          <a:xfrm flipV="1">
            <a:off x="3661717" y="5430910"/>
            <a:ext cx="4022415" cy="258846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68" y="1636683"/>
            <a:ext cx="2091701" cy="156877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27839" y="1589197"/>
            <a:ext cx="1993978" cy="19410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68C931E5-7228-F990-F986-EF17D6CAAA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019" y="1039653"/>
                <a:ext cx="11871961" cy="3336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t">
                <a:normAutofit fontScale="85000" lnSpcReduction="200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sz="2400" b="1" noProof="0" dirty="0">
                    <a:solidFill>
                      <a:srgbClr val="1A3A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Benefits of using </a:t>
                </a:r>
                <a14:m>
                  <m:oMath xmlns:m="http://schemas.openxmlformats.org/officeDocument/2006/math">
                    <m:r>
                      <a:rPr lang="fr-FR" sz="2400" b="1" i="1" noProof="0" smtClean="0">
                        <a:solidFill>
                          <a:srgbClr val="1A3A6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𝜸</m:t>
                    </m:r>
                    <m:r>
                      <a:rPr lang="fr-FR" sz="2400" b="1" i="1" noProof="0" smtClean="0">
                        <a:solidFill>
                          <a:srgbClr val="1A3A6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fr-FR" sz="2400" b="1" i="1" noProof="0" smtClean="0">
                        <a:solidFill>
                          <a:srgbClr val="1A3A64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𝜸</m:t>
                    </m:r>
                  </m:oMath>
                </a14:m>
                <a:r>
                  <a:rPr lang="en-GB" sz="2400" b="1" noProof="0" dirty="0">
                    <a:solidFill>
                      <a:srgbClr val="1A3A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coincidence detection (example with </a:t>
                </a:r>
                <a:r>
                  <a:rPr lang="en-GB" sz="2400" b="1" baseline="30000" noProof="0" dirty="0">
                    <a:solidFill>
                      <a:srgbClr val="1A3A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134</a:t>
                </a:r>
                <a:r>
                  <a:rPr lang="en-GB" sz="2400" b="1" noProof="0" dirty="0">
                    <a:solidFill>
                      <a:srgbClr val="1A3A6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Cs) </a:t>
                </a:r>
              </a:p>
            </p:txBody>
          </p:sp>
        </mc:Choice>
        <mc:Fallback xmlns="">
          <p:sp>
            <p:nvSpPr>
              <p:cNvPr id="22" name="Title 1">
                <a:extLst>
                  <a:ext uri="{FF2B5EF4-FFF2-40B4-BE49-F238E27FC236}">
                    <a16:creationId xmlns:a16="http://schemas.microsoft.com/office/drawing/2014/main" id="{68C931E5-7228-F990-F986-EF17D6CAA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" y="1039653"/>
                <a:ext cx="11871961" cy="333626"/>
              </a:xfrm>
              <a:prstGeom prst="rect">
                <a:avLst/>
              </a:prstGeom>
              <a:blipFill>
                <a:blip r:embed="rId30"/>
                <a:stretch>
                  <a:fillRect t="-37037" b="-2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80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4" grpId="0"/>
      <p:bldP spid="15" grpId="0" animBg="1"/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pPr/>
              <a:t>9</a:t>
            </a:fld>
            <a:endParaRPr lang="de-AT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039653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of the </a:t>
            </a:r>
            <a:r>
              <a:rPr lang="fr-FR" sz="2400" b="1" noProof="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fr-FR" sz="2400" b="1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 IAEA </a:t>
            </a:r>
            <a:r>
              <a:rPr lang="fr-FR" sz="2400" b="1" noProof="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  <a:endParaRPr lang="en-GB" sz="2400" b="1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au 17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3769628601"/>
                  </p:ext>
                </p:extLst>
              </p:nvPr>
            </p:nvGraphicFramePr>
            <p:xfrm>
              <a:off x="2062469" y="4241114"/>
              <a:ext cx="7062323" cy="1552735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156012">
                      <a:extLst>
                        <a:ext uri="{9D8B030D-6E8A-4147-A177-3AD203B41FA5}">
                          <a16:colId xmlns:a16="http://schemas.microsoft.com/office/drawing/2014/main" val="442977152"/>
                        </a:ext>
                      </a:extLst>
                    </a:gridCol>
                    <a:gridCol w="964920">
                      <a:extLst>
                        <a:ext uri="{9D8B030D-6E8A-4147-A177-3AD203B41FA5}">
                          <a16:colId xmlns:a16="http://schemas.microsoft.com/office/drawing/2014/main" val="2957542909"/>
                        </a:ext>
                      </a:extLst>
                    </a:gridCol>
                    <a:gridCol w="1064010">
                      <a:extLst>
                        <a:ext uri="{9D8B030D-6E8A-4147-A177-3AD203B41FA5}">
                          <a16:colId xmlns:a16="http://schemas.microsoft.com/office/drawing/2014/main" val="3637732575"/>
                        </a:ext>
                      </a:extLst>
                    </a:gridCol>
                    <a:gridCol w="920914">
                      <a:extLst>
                        <a:ext uri="{9D8B030D-6E8A-4147-A177-3AD203B41FA5}">
                          <a16:colId xmlns:a16="http://schemas.microsoft.com/office/drawing/2014/main" val="979882751"/>
                        </a:ext>
                      </a:extLst>
                    </a:gridCol>
                    <a:gridCol w="1112098">
                      <a:extLst>
                        <a:ext uri="{9D8B030D-6E8A-4147-A177-3AD203B41FA5}">
                          <a16:colId xmlns:a16="http://schemas.microsoft.com/office/drawing/2014/main" val="1729684149"/>
                        </a:ext>
                      </a:extLst>
                    </a:gridCol>
                    <a:gridCol w="924097">
                      <a:extLst>
                        <a:ext uri="{9D8B030D-6E8A-4147-A177-3AD203B41FA5}">
                          <a16:colId xmlns:a16="http://schemas.microsoft.com/office/drawing/2014/main" val="1561582545"/>
                        </a:ext>
                      </a:extLst>
                    </a:gridCol>
                    <a:gridCol w="920272">
                      <a:extLst>
                        <a:ext uri="{9D8B030D-6E8A-4147-A177-3AD203B41FA5}">
                          <a16:colId xmlns:a16="http://schemas.microsoft.com/office/drawing/2014/main" val="102050482"/>
                        </a:ext>
                      </a:extLst>
                    </a:gridCol>
                  </a:tblGrid>
                  <a:tr h="4874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Radionuclide</a:t>
                          </a:r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fr-FR" sz="1200" smtClean="0">
                                      <a:latin typeface="Cambria Math" panose="02040503050406030204" pitchFamily="18" charset="0"/>
                                    </a:rPr>
                                    <m:t>𝒓𝒆𝒇</m:t>
                                  </m:r>
                                </m:sub>
                              </m:sSub>
                              <m:r>
                                <a:rPr lang="fr-FR" sz="12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FR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(Bq)</a:t>
                          </a:r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fr-FR" sz="1200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  <m:d>
                                <m:dPr>
                                  <m:ctrlPr>
                                    <a:rPr lang="fr-F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200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fr-FR" sz="1200" smtClean="0">
                                          <a:latin typeface="Cambria Math" panose="02040503050406030204" pitchFamily="18" charset="0"/>
                                        </a:rPr>
                                        <m:t>𝒓𝒆𝒇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12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FR" sz="1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k=2</a:t>
                          </a:r>
                        </a:p>
                        <a:p>
                          <a:pPr algn="ctr"/>
                          <a:r>
                            <a:rPr lang="fr-FR" sz="1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(Bq)</a:t>
                          </a:r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fr-FR" sz="1200" smtClean="0">
                                      <a:latin typeface="Cambria Math" panose="02040503050406030204" pitchFamily="18" charset="0"/>
                                    </a:rPr>
                                    <m:t>𝒎𝒆</m:t>
                                  </m:r>
                                  <m:r>
                                    <a:rPr lang="fr-FR" sz="1200" b="1" i="0" smtClean="0"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  <m:r>
                                    <a:rPr lang="fr-FR" sz="1200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  <m:r>
                                <a:rPr lang="fr-FR" sz="12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FR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(Bq)</a:t>
                          </a:r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fr-FR" sz="1200" smtClean="0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  <m:d>
                                <m:dPr>
                                  <m:ctrlPr>
                                    <a:rPr lang="fr-F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200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  <m:sub>
                                      <m:r>
                                        <a:rPr lang="fr-FR" sz="1200" smtClean="0">
                                          <a:latin typeface="Cambria Math" panose="02040503050406030204" pitchFamily="18" charset="0"/>
                                        </a:rPr>
                                        <m:t>𝒎𝒆</m:t>
                                      </m:r>
                                      <m:r>
                                        <a:rPr lang="fr-FR" sz="1200" b="1" i="0" smtClean="0">
                                          <a:latin typeface="Cambria Math" panose="02040503050406030204" pitchFamily="18" charset="0"/>
                                        </a:rPr>
                                        <m:t>𝐚</m:t>
                                      </m:r>
                                      <m:r>
                                        <a:rPr lang="fr-FR" sz="1200" smtClean="0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120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fr-FR" sz="1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k=2</a:t>
                          </a:r>
                        </a:p>
                        <a:p>
                          <a:pPr algn="ctr"/>
                          <a:r>
                            <a:rPr lang="fr-FR" sz="1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(Bq)</a:t>
                          </a:r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Deviation</a:t>
                          </a:r>
                          <a:r>
                            <a:rPr lang="fr-FR" sz="1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fr-FR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(%)</a:t>
                          </a:r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fr-FR" sz="1200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score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3710935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spc="-1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110m</a:t>
                          </a:r>
                          <a:r>
                            <a:rPr lang="en-US" sz="1200" spc="-10" baseline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Ag</a:t>
                          </a:r>
                          <a:endParaRPr lang="en-US" sz="1200" baseline="300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  <a:tabLst>
                              <a:tab pos="393700" algn="l"/>
                            </a:tabLst>
                          </a:pPr>
                          <a:r>
                            <a:rPr lang="fr-FR" sz="12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7.51</a:t>
                          </a:r>
                          <a:endParaRPr lang="en-US" sz="1200" b="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7.36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-2.0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-0.21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53814014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139</a:t>
                          </a:r>
                          <a:r>
                            <a:rPr lang="en-US" sz="1200" baseline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Ce</a:t>
                          </a:r>
                          <a:endParaRPr lang="en-US" sz="1200" baseline="300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2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7.51</a:t>
                          </a:r>
                          <a:endParaRPr lang="en-US" sz="12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-11.0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-0.78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8929647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spc="-1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134</a:t>
                          </a:r>
                          <a:r>
                            <a:rPr lang="en-US" sz="1200" spc="-10" baseline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Cs</a:t>
                          </a:r>
                          <a:endParaRPr lang="en-US" sz="1200" baseline="300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200" spc="-2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7.56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7.75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0.24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56617043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152</a:t>
                          </a:r>
                          <a:r>
                            <a:rPr lang="en-US" sz="1200" baseline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Eu</a:t>
                          </a:r>
                          <a:endParaRPr lang="en-US" sz="1200" baseline="300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2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7.55</a:t>
                          </a:r>
                          <a:endParaRPr lang="en-US" sz="12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0.55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13477509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235</a:t>
                          </a:r>
                          <a:r>
                            <a:rPr lang="en-US" sz="1200" baseline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</a:t>
                          </a:r>
                          <a:endParaRPr lang="en-US" sz="1200" baseline="300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0.0747</a:t>
                          </a:r>
                          <a:endParaRPr lang="en-US" sz="12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0.0009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0.027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-16.2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-0.46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361938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au 17"/>
              <p:cNvGraphicFramePr>
                <a:graphicFrameLocks noGrp="1"/>
              </p:cNvGraphicFramePr>
              <p:nvPr>
                <p:custDataLst>
                  <p:tags r:id="rId16"/>
                </p:custDataLst>
                <p:extLst>
                  <p:ext uri="{D42A27DB-BD31-4B8C-83A1-F6EECF244321}">
                    <p14:modId xmlns:p14="http://schemas.microsoft.com/office/powerpoint/2010/main" val="3769628601"/>
                  </p:ext>
                </p:extLst>
              </p:nvPr>
            </p:nvGraphicFramePr>
            <p:xfrm>
              <a:off x="2062469" y="4241114"/>
              <a:ext cx="7062323" cy="1552735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156012">
                      <a:extLst>
                        <a:ext uri="{9D8B030D-6E8A-4147-A177-3AD203B41FA5}">
                          <a16:colId xmlns:a16="http://schemas.microsoft.com/office/drawing/2014/main" val="442977152"/>
                        </a:ext>
                      </a:extLst>
                    </a:gridCol>
                    <a:gridCol w="964920">
                      <a:extLst>
                        <a:ext uri="{9D8B030D-6E8A-4147-A177-3AD203B41FA5}">
                          <a16:colId xmlns:a16="http://schemas.microsoft.com/office/drawing/2014/main" val="2957542909"/>
                        </a:ext>
                      </a:extLst>
                    </a:gridCol>
                    <a:gridCol w="1064010">
                      <a:extLst>
                        <a:ext uri="{9D8B030D-6E8A-4147-A177-3AD203B41FA5}">
                          <a16:colId xmlns:a16="http://schemas.microsoft.com/office/drawing/2014/main" val="3637732575"/>
                        </a:ext>
                      </a:extLst>
                    </a:gridCol>
                    <a:gridCol w="920914">
                      <a:extLst>
                        <a:ext uri="{9D8B030D-6E8A-4147-A177-3AD203B41FA5}">
                          <a16:colId xmlns:a16="http://schemas.microsoft.com/office/drawing/2014/main" val="979882751"/>
                        </a:ext>
                      </a:extLst>
                    </a:gridCol>
                    <a:gridCol w="1112098">
                      <a:extLst>
                        <a:ext uri="{9D8B030D-6E8A-4147-A177-3AD203B41FA5}">
                          <a16:colId xmlns:a16="http://schemas.microsoft.com/office/drawing/2014/main" val="1729684149"/>
                        </a:ext>
                      </a:extLst>
                    </a:gridCol>
                    <a:gridCol w="924097">
                      <a:extLst>
                        <a:ext uri="{9D8B030D-6E8A-4147-A177-3AD203B41FA5}">
                          <a16:colId xmlns:a16="http://schemas.microsoft.com/office/drawing/2014/main" val="1561582545"/>
                        </a:ext>
                      </a:extLst>
                    </a:gridCol>
                    <a:gridCol w="920272">
                      <a:extLst>
                        <a:ext uri="{9D8B030D-6E8A-4147-A177-3AD203B41FA5}">
                          <a16:colId xmlns:a16="http://schemas.microsoft.com/office/drawing/2014/main" val="102050482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Radionuclide</a:t>
                          </a:r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120253" t="-1250" r="-513924" b="-2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198857" t="-1250" r="-364000" b="-2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346358" t="-1250" r="-321854" b="-2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370330" t="-1250" r="-167033" b="-2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Deviation</a:t>
                          </a:r>
                          <a:r>
                            <a:rPr lang="fr-FR" sz="12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fr-FR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(%)</a:t>
                          </a:r>
                          <a:endParaRPr lang="en-US" sz="12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667550" t="-1250" r="-662" b="-23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3710935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spc="-1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110m</a:t>
                          </a:r>
                          <a:r>
                            <a:rPr lang="en-US" sz="1200" spc="-10" baseline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Ag</a:t>
                          </a:r>
                          <a:endParaRPr lang="en-US" sz="1200" baseline="300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  <a:tabLst>
                              <a:tab pos="393700" algn="l"/>
                            </a:tabLst>
                          </a:pPr>
                          <a:r>
                            <a:rPr lang="fr-FR" sz="12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7.51</a:t>
                          </a:r>
                          <a:endParaRPr lang="en-US" sz="1200" b="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7.36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-2.0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-0.21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53814014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139</a:t>
                          </a:r>
                          <a:r>
                            <a:rPr lang="en-US" sz="1200" baseline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Ce</a:t>
                          </a:r>
                          <a:endParaRPr lang="en-US" sz="1200" baseline="300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2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7.51</a:t>
                          </a:r>
                          <a:endParaRPr lang="en-US" sz="12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1.1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-11.0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-0.78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8929647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spc="-1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134</a:t>
                          </a:r>
                          <a:r>
                            <a:rPr lang="en-US" sz="1200" spc="-10" baseline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Cs</a:t>
                          </a:r>
                          <a:endParaRPr lang="en-US" sz="1200" baseline="300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200" spc="-2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7.56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7.75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2.5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0.24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56617043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152</a:t>
                          </a:r>
                          <a:r>
                            <a:rPr lang="en-US" sz="1200" baseline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Eu</a:t>
                          </a:r>
                          <a:endParaRPr lang="en-US" sz="1200" baseline="300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fr-FR" sz="1200" spc="-25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7.55</a:t>
                          </a:r>
                          <a:endParaRPr lang="en-US" sz="12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0.8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5.7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0.55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13477509"/>
                      </a:ext>
                    </a:extLst>
                  </a:tr>
                  <a:tr h="21301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aseline="30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235</a:t>
                          </a:r>
                          <a:r>
                            <a:rPr lang="en-US" sz="1200" baseline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</a:t>
                          </a:r>
                          <a:endParaRPr lang="en-US" sz="1200" baseline="300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5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0.0747</a:t>
                          </a:r>
                          <a:endParaRPr lang="en-US" sz="1200" dirty="0">
                            <a:effectLst/>
                            <a:latin typeface="Arial" panose="020B0604020202020204" pitchFamily="34" charset="0"/>
                            <a:ea typeface="Georgia" panose="02040502050405020303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0.0009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0.027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-16.2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b="1" dirty="0">
                              <a:solidFill>
                                <a:srgbClr val="00B05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-0.46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361938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Rectangle 18"/>
          <p:cNvSpPr/>
          <p:nvPr>
            <p:custDataLst>
              <p:tags r:id="rId2"/>
            </p:custDataLst>
          </p:nvPr>
        </p:nvSpPr>
        <p:spPr>
          <a:xfrm>
            <a:off x="342797" y="3888276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Analysis: </a:t>
            </a:r>
          </a:p>
        </p:txBody>
      </p:sp>
      <p:pic>
        <p:nvPicPr>
          <p:cNvPr id="20" name="Imag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516" y="1329441"/>
            <a:ext cx="4573295" cy="2162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>
                <p:custDataLst>
                  <p:tags r:id="rId4"/>
                </p:custDataLst>
              </p:nvPr>
            </p:nvSpPr>
            <p:spPr>
              <a:xfrm>
                <a:off x="3372911" y="5921072"/>
                <a:ext cx="75257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002060"/>
                  </a:buClr>
                  <a:buFont typeface="Wingdings" panose="05000000000000000000" pitchFamily="2" charset="2"/>
                  <a:buChar char="è"/>
                </a:pPr>
                <a:r>
                  <a:rPr lang="fr-FR" sz="16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Detecting</a:t>
                </a:r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16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radionuclides</a:t>
                </a:r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(</a:t>
                </a:r>
                <a:r>
                  <a:rPr lang="fr-FR" sz="1600" b="1" baseline="300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134</a:t>
                </a:r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Cs) </a:t>
                </a:r>
                <a:r>
                  <a:rPr lang="fr-FR" sz="16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with</a:t>
                </a:r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16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poor</a:t>
                </a:r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16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visibility</a:t>
                </a:r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in </a:t>
                </a:r>
                <a14:m>
                  <m:oMath xmlns:m="http://schemas.openxmlformats.org/officeDocument/2006/math">
                    <m:r>
                      <a:rPr lang="fr-FR" sz="16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𝜸</m:t>
                    </m:r>
                  </m:oMath>
                </a14:m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-ray </a:t>
                </a:r>
                <a:r>
                  <a:rPr lang="fr-FR" sz="16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spectrometry</a:t>
                </a:r>
                <a:endParaRPr lang="fr-FR" sz="16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285750" indent="-285750">
                  <a:buClr>
                    <a:srgbClr val="002060"/>
                  </a:buClr>
                  <a:buFont typeface="Wingdings" panose="05000000000000000000" pitchFamily="2" charset="2"/>
                  <a:buChar char="è"/>
                </a:pPr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Validation for </a:t>
                </a:r>
                <a14:m>
                  <m:oMath xmlns:m="http://schemas.openxmlformats.org/officeDocument/2006/math">
                    <m:r>
                      <a:rPr lang="fr-FR" sz="16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𝜸</m:t>
                    </m:r>
                  </m:oMath>
                </a14:m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-ray </a:t>
                </a:r>
                <a:r>
                  <a:rPr lang="fr-FR" sz="16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spectrometry</a:t>
                </a:r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and for </a:t>
                </a:r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𝜸</m:t>
                    </m:r>
                    <m:r>
                      <a:rPr lang="fr-FR" sz="16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r>
                      <a:rPr lang="fr-FR" sz="16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𝜸</m:t>
                    </m:r>
                  </m:oMath>
                </a14:m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16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coincidence</a:t>
                </a:r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16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spectrometry</a:t>
                </a:r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. Very good agreement </a:t>
                </a:r>
                <a:r>
                  <a:rPr lang="fr-FR" sz="16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with</a:t>
                </a:r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16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reference</a:t>
                </a:r>
                <a:r>
                  <a:rPr lang="fr-FR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values.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3372911" y="5921072"/>
                <a:ext cx="7525719" cy="830997"/>
              </a:xfrm>
              <a:prstGeom prst="rect">
                <a:avLst/>
              </a:prstGeom>
              <a:blipFill>
                <a:blip r:embed="rId20"/>
                <a:stretch>
                  <a:fillRect l="-324" t="-2190" b="-8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310124B9-23E9-E088-7C17-4CD509A82B3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128432" y="3965449"/>
            <a:ext cx="6996360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r>
              <a:rPr lang="en-US" sz="105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Tab 3. Comparison between reference activities and measured activities</a:t>
            </a:r>
          </a:p>
        </p:txBody>
      </p:sp>
      <p:sp>
        <p:nvSpPr>
          <p:cNvPr id="23" name="Rectangle 22"/>
          <p:cNvSpPr/>
          <p:nvPr>
            <p:custDataLst>
              <p:tags r:id="rId6"/>
            </p:custDataLst>
          </p:nvPr>
        </p:nvSpPr>
        <p:spPr bwMode="auto">
          <a:xfrm>
            <a:off x="2068089" y="3965449"/>
            <a:ext cx="54524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5593632" y="3587951"/>
                <a:ext cx="6449124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GB"/>
                </a:defPPr>
                <a:lvl1pPr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1pPr>
                <a:lvl2pPr marL="4572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2pPr>
                <a:lvl3pPr marL="9144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3pPr>
                <a:lvl4pPr marL="13716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4pPr>
                <a:lvl5pPr marL="1828800" algn="l" defTabSz="449263" rtl="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8" charset="0"/>
                    <a:ea typeface="DejaVu Sans"/>
                    <a:cs typeface="DejaVu Sans"/>
                  </a:defRPr>
                </a:lvl9pPr>
              </a:lstStyle>
              <a:p>
                <a:r>
                  <a:rPr lang="en-US" sz="105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Fig 13. </a:t>
                </a:r>
                <a14:m>
                  <m:oMath xmlns:m="http://schemas.openxmlformats.org/officeDocument/2006/math"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105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fr-FR" sz="105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matrix </a:t>
                </a:r>
                <a:r>
                  <a:rPr lang="fr-FR" sz="1050" b="1" dirty="0" err="1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obtained</a:t>
                </a:r>
                <a:r>
                  <a:rPr lang="fr-FR" sz="105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050" b="1" dirty="0" err="1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from</a:t>
                </a:r>
                <a:r>
                  <a:rPr lang="fr-FR" sz="105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the </a:t>
                </a:r>
                <a:r>
                  <a:rPr lang="fr-FR" sz="1050" b="1" dirty="0" err="1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measurement</a:t>
                </a:r>
                <a:r>
                  <a:rPr lang="fr-FR" sz="105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05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with a zoom on the </a:t>
                </a:r>
                <a:r>
                  <a:rPr lang="en-US" sz="1050" b="1" baseline="30000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134</a:t>
                </a:r>
                <a:r>
                  <a:rPr lang="en-US" sz="105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Cs</a:t>
                </a:r>
                <a:r>
                  <a:rPr lang="fr-FR" sz="105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10124B9-23E9-E088-7C17-4CD509A82B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1"/>
                </p:custDataLst>
              </p:nvPr>
            </p:nvSpPr>
            <p:spPr>
              <a:xfrm>
                <a:off x="5593632" y="3587951"/>
                <a:ext cx="6449124" cy="253916"/>
              </a:xfrm>
              <a:prstGeom prst="rect">
                <a:avLst/>
              </a:prstGeom>
              <a:blipFill>
                <a:blip r:embed="rId22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>
            <p:custDataLst>
              <p:tags r:id="rId8"/>
            </p:custDataLst>
          </p:nvPr>
        </p:nvSpPr>
        <p:spPr bwMode="auto">
          <a:xfrm>
            <a:off x="5533288" y="3587951"/>
            <a:ext cx="60343" cy="24244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1pPr>
            <a:lvl2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2pPr>
            <a:lvl3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3pPr>
            <a:lvl4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4pPr>
            <a:lvl5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DejaVu Sans"/>
                <a:cs typeface="DejaVu Sans"/>
              </a:defRPr>
            </a:lvl9pPr>
          </a:lstStyle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buNone/>
              <a:tabLst/>
            </a:pPr>
            <a:endParaRPr kumimoji="0" lang="en-US" sz="1000" b="0" i="0" u="none" strike="noStrike" cap="none" normalizeH="0" baseline="0" dirty="0">
              <a:solidFill>
                <a:srgbClr val="E500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/>
          <p:cNvSpPr txBox="1"/>
          <p:nvPr>
            <p:custDataLst>
              <p:tags r:id="rId9"/>
            </p:custDataLst>
          </p:nvPr>
        </p:nvSpPr>
        <p:spPr>
          <a:xfrm>
            <a:off x="362499" y="1460994"/>
            <a:ext cx="490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 IAEA swipe sample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/>
          <p:cNvSpPr txBox="1"/>
          <p:nvPr>
            <p:custDataLst>
              <p:tags r:id="rId10"/>
            </p:custDataLst>
          </p:nvPr>
        </p:nvSpPr>
        <p:spPr>
          <a:xfrm>
            <a:off x="370173" y="1971361"/>
            <a:ext cx="6939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Measurement: 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ATHOS&amp;ARAMIS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Duration: 316800 s</a:t>
            </a:r>
          </a:p>
        </p:txBody>
      </p:sp>
      <p:pic>
        <p:nvPicPr>
          <p:cNvPr id="28" name="Image 2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0013964" y="1329441"/>
            <a:ext cx="1970740" cy="2285829"/>
          </a:xfrm>
          <a:prstGeom prst="rect">
            <a:avLst/>
          </a:prstGeom>
        </p:spPr>
      </p:pic>
      <p:sp>
        <p:nvSpPr>
          <p:cNvPr id="29" name="ZoneTexte 28"/>
          <p:cNvSpPr txBox="1"/>
          <p:nvPr>
            <p:custDataLst>
              <p:tags r:id="rId12"/>
            </p:custDataLst>
          </p:nvPr>
        </p:nvSpPr>
        <p:spPr>
          <a:xfrm>
            <a:off x="10471694" y="2758277"/>
            <a:ext cx="53376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ROI</a:t>
            </a:r>
            <a:endParaRPr lang="fr-FR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>
            <p:custDataLst>
              <p:tags r:id="rId13"/>
            </p:custDataLst>
          </p:nvPr>
        </p:nvSpPr>
        <p:spPr>
          <a:xfrm>
            <a:off x="11005456" y="1440640"/>
            <a:ext cx="59112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Bkgd</a:t>
            </a:r>
            <a:endParaRPr lang="fr-FR" sz="1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>
            <p:custDataLst>
              <p:tags r:id="rId14"/>
            </p:custDataLst>
          </p:nvPr>
        </p:nvSpPr>
        <p:spPr>
          <a:xfrm>
            <a:off x="370173" y="3019887"/>
            <a:ext cx="4464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Efficiency calculation: 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MCNP-CP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062469" y="5573721"/>
            <a:ext cx="7062323" cy="21506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6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2025_Oral Presentation Template_CLEAN" id="{F9ED4FD5-2E55-4D95-94FD-83F849DCE760}" vid="{91127B50-358A-435B-B8A9-D8D234154EB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SnT2025_Oral Presentation Template_CLEAN_250702</Template>
  <TotalTime>4353</TotalTime>
  <Words>2268</Words>
  <Application>Microsoft Office PowerPoint</Application>
  <PresentationFormat>Grand écran</PresentationFormat>
  <Paragraphs>513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Aptos</vt:lpstr>
      <vt:lpstr>Aptos Display</vt:lpstr>
      <vt:lpstr>Arial</vt:lpstr>
      <vt:lpstr>Arial Black</vt:lpstr>
      <vt:lpstr>Calibri</vt:lpstr>
      <vt:lpstr>Cambria Math</vt:lpstr>
      <vt:lpstr>DejaVu Sans</vt:lpstr>
      <vt:lpstr>Georgia</vt:lpstr>
      <vt:lpstr>Times New Roman</vt:lpstr>
      <vt:lpstr>Wingdings</vt:lpstr>
      <vt:lpstr>Office</vt:lpstr>
      <vt:lpstr>Présentation PowerPoint</vt:lpstr>
      <vt:lpstr>From context to modeling : systems and methods</vt:lpstr>
      <vt:lpstr>Présentation PowerPoint</vt:lpstr>
      <vt:lpstr>Présentation PowerPoint</vt:lpstr>
      <vt:lpstr>Présentation PowerPoint</vt:lpstr>
      <vt:lpstr>Quantification through coincidence measurements</vt:lpstr>
      <vt:lpstr>Présentation PowerPoint</vt:lpstr>
      <vt:lpstr>Présentation PowerPoint</vt:lpstr>
      <vt:lpstr>Présentation PowerPoint</vt:lpstr>
      <vt:lpstr>Qualitative AI model</vt:lpstr>
      <vt:lpstr>Présentation PowerPoint</vt:lpstr>
      <vt:lpstr>Présentation PowerPoint</vt:lpstr>
      <vt:lpstr>Présentation PowerPoint</vt:lpstr>
      <vt:lpstr>Présentation PowerPoint</vt:lpstr>
      <vt:lpstr>Conclusion &amp; Perspectives</vt:lpstr>
      <vt:lpstr>Présentation PowerPoint</vt:lpstr>
      <vt:lpstr>Annexes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LENOUVEL Hugo-dev DIF/DASE/SRCE/LRBN</dc:creator>
  <cp:lastModifiedBy>LENOUVEL Hugo-Dev 612133</cp:lastModifiedBy>
  <cp:revision>156</cp:revision>
  <cp:lastPrinted>2025-08-25T16:58:46Z</cp:lastPrinted>
  <dcterms:created xsi:type="dcterms:W3CDTF">2025-08-04T09:11:36Z</dcterms:created>
  <dcterms:modified xsi:type="dcterms:W3CDTF">2025-08-29T13:27:19Z</dcterms:modified>
</cp:coreProperties>
</file>