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3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22.08.2025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22.08.2025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22.08.2025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22.08.2025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22.08.2025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22.08.2025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22.08.2025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22.08.2025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22.08.2025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22.08.2025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22.08.2025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22.08.2025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jpg"/><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400" b="1" dirty="0">
                <a:solidFill>
                  <a:srgbClr val="1A3A64"/>
                </a:solidFill>
                <a:latin typeface="Arial" panose="020B0604020202020204" pitchFamily="34" charset="0"/>
                <a:cs typeface="Arial" panose="020B0604020202020204" pitchFamily="34" charset="0"/>
              </a:rPr>
              <a:t>Challenges in seismometer electrical calibration:  A case study preparing for a station recapitalization</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John Merchant, Doug </a:t>
            </a:r>
            <a:r>
              <a:rPr lang="en-GB" noProof="0" dirty="0" err="1">
                <a:solidFill>
                  <a:srgbClr val="1A3A64"/>
                </a:solidFill>
                <a:latin typeface="Arial" panose="020B0604020202020204" pitchFamily="34" charset="0"/>
                <a:cs typeface="Arial" panose="020B0604020202020204" pitchFamily="34" charset="0"/>
              </a:rPr>
              <a:t>Bloomquist</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Sandia National Laboratories</a:t>
            </a:r>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721589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1">
                    <a:lumMod val="65000"/>
                  </a:schemeClr>
                </a:solidFill>
              </a:rPr>
              <a:t>Sandia National Laboratories is a </a:t>
            </a:r>
            <a:r>
              <a:rPr lang="en-GB" sz="800" dirty="0" err="1">
                <a:solidFill>
                  <a:schemeClr val="bg1">
                    <a:lumMod val="65000"/>
                  </a:schemeClr>
                </a:solidFill>
              </a:rPr>
              <a:t>multimission</a:t>
            </a:r>
            <a:r>
              <a:rPr lang="en-GB" sz="800" dirty="0">
                <a:solidFill>
                  <a:schemeClr val="bg1">
                    <a:lumMod val="65000"/>
                  </a:schemeClr>
                </a:solidFill>
              </a:rPr>
              <a:t> laboratory managed and operated by National Technology &amp; Engineering Solutions of Sandia, LLC, a wholly owned subsidiary of Honeywell International Inc., for the U.S. Department of Energy’s National Nuclear Security Administration under contract DE-NA0003525.</a:t>
            </a:r>
            <a:br>
              <a:rPr lang="en-GB" sz="800" dirty="0">
                <a:solidFill>
                  <a:schemeClr val="bg1">
                    <a:lumMod val="65000"/>
                  </a:schemeClr>
                </a:solidFill>
              </a:rPr>
            </a:br>
            <a:r>
              <a:rPr lang="en-GB" sz="800" dirty="0">
                <a:solidFill>
                  <a:schemeClr val="bg1">
                    <a:lumMod val="65000"/>
                  </a:schemeClr>
                </a:solidFill>
              </a:rPr>
              <a:t>Cleared for release.</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Electrical calibration is relied upon to ensure accurate seismometer responses. At best, this provides confidence that the response has not changed. However, electrical calibrations may not result in an accurate or traceable measure of response. </a:t>
            </a:r>
          </a:p>
          <a:p>
            <a:endParaRPr lang="en-US" dirty="0"/>
          </a:p>
          <a:p>
            <a:r>
              <a:rPr lang="en-US" dirty="0"/>
              <a:t>Here we show the results from a primary traceable calibration of a GS13 seismometer from NVAR to validate the actual response, confirm the influence of the digitizer replacement on the seismometer, and quantify the actual electrical calibration response.</a:t>
            </a: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P3.1-178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47BEDED-0C07-3142-2EE2-48FD849B31F8}"/>
              </a:ext>
            </a:extLst>
          </p:cNvPr>
          <p:cNvPicPr>
            <a:picLocks noChangeAspect="1"/>
          </p:cNvPicPr>
          <p:nvPr/>
        </p:nvPicPr>
        <p:blipFill>
          <a:blip r:embed="rId3">
            <a:extLst>
              <a:ext uri="{28A0092B-C50C-407E-A947-70E740481C1C}">
                <a14:useLocalDpi xmlns:a14="http://schemas.microsoft.com/office/drawing/2010/main" val="0"/>
              </a:ext>
            </a:extLst>
          </a:blip>
          <a:srcRect t="12197" b="12197"/>
          <a:stretch/>
        </p:blipFill>
        <p:spPr>
          <a:xfrm>
            <a:off x="8772021" y="2835025"/>
            <a:ext cx="1730428" cy="670107"/>
          </a:xfrm>
          <a:prstGeom prst="rect">
            <a:avLst/>
          </a:prstGeom>
        </p:spPr>
      </p:pic>
      <p:sp>
        <p:nvSpPr>
          <p:cNvPr id="7" name="TextBox 6">
            <a:extLst>
              <a:ext uri="{FF2B5EF4-FFF2-40B4-BE49-F238E27FC236}">
                <a16:creationId xmlns:a16="http://schemas.microsoft.com/office/drawing/2014/main" id="{ED74A797-B836-9E10-19FC-1207501F6CA2}"/>
              </a:ext>
            </a:extLst>
          </p:cNvPr>
          <p:cNvSpPr txBox="1"/>
          <p:nvPr/>
        </p:nvSpPr>
        <p:spPr>
          <a:xfrm>
            <a:off x="10567359" y="6596390"/>
            <a:ext cx="1460740" cy="261610"/>
          </a:xfrm>
          <a:prstGeom prst="rect">
            <a:avLst/>
          </a:prstGeom>
          <a:noFill/>
        </p:spPr>
        <p:txBody>
          <a:bodyPr wrap="square">
            <a:spAutoFit/>
          </a:bodyPr>
          <a:lstStyle/>
          <a:p>
            <a:r>
              <a:rPr lang="en-US" sz="1100" b="1" i="0" dirty="0">
                <a:solidFill>
                  <a:srgbClr val="010B13"/>
                </a:solidFill>
                <a:effectLst/>
                <a:latin typeface="Open Sans" panose="020B0606030504020204" pitchFamily="34" charset="0"/>
              </a:rPr>
              <a:t>SAND2025-10577D</a:t>
            </a:r>
            <a:endParaRPr lang="en-US" sz="1100" b="1" dirty="0"/>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19450" y="1223693"/>
            <a:ext cx="3798000" cy="124920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100" noProof="0" dirty="0"/>
              <a:t>Primary calibration of a GS13 Seismometer from NVAR was performed over 0.5 to 160 Hz using a </a:t>
            </a:r>
            <a:r>
              <a:rPr lang="en-GB" sz="1100" noProof="0" dirty="0" err="1"/>
              <a:t>Spektra</a:t>
            </a:r>
            <a:r>
              <a:rPr lang="en-GB" sz="1100" noProof="0" dirty="0"/>
              <a:t> shake table with traceability to the SI</a:t>
            </a:r>
            <a:r>
              <a:rPr lang="en-GB" sz="1100" dirty="0"/>
              <a:t>.   The GS13 was tested in multiple configurations:</a:t>
            </a:r>
          </a:p>
          <a:p>
            <a:pPr algn="l"/>
            <a:endParaRPr lang="en-GB" sz="1100" noProof="0" dirty="0"/>
          </a:p>
          <a:p>
            <a:pPr marL="171450" indent="-171450" algn="l">
              <a:buFont typeface="Arial" panose="020B0604020202020204" pitchFamily="34" charset="0"/>
              <a:buChar char="•"/>
            </a:pPr>
            <a:r>
              <a:rPr lang="en-GB" sz="1100" dirty="0"/>
              <a:t>GS13 directly connected to </a:t>
            </a:r>
            <a:r>
              <a:rPr lang="en-GB" sz="1100" dirty="0" err="1"/>
              <a:t>Spektra</a:t>
            </a:r>
            <a:r>
              <a:rPr lang="en-GB" sz="1100" dirty="0"/>
              <a:t> recording channel</a:t>
            </a:r>
          </a:p>
          <a:p>
            <a:pPr marL="171450" indent="-171450" algn="l">
              <a:buFont typeface="Arial" panose="020B0604020202020204" pitchFamily="34" charset="0"/>
              <a:buChar char="•"/>
            </a:pPr>
            <a:r>
              <a:rPr lang="en-GB" sz="1100" noProof="0" dirty="0"/>
              <a:t>GS13 T-</a:t>
            </a:r>
            <a:r>
              <a:rPr lang="en-GB" sz="1100" noProof="0" dirty="0" err="1"/>
              <a:t>ed</a:t>
            </a:r>
            <a:r>
              <a:rPr lang="en-GB" sz="1100" noProof="0" dirty="0"/>
              <a:t> to a Smart24B digitizer from NVAR</a:t>
            </a:r>
          </a:p>
          <a:p>
            <a:pPr marL="171450" indent="-171450" algn="l">
              <a:buFont typeface="Arial" panose="020B0604020202020204" pitchFamily="34" charset="0"/>
              <a:buChar char="•"/>
            </a:pPr>
            <a:r>
              <a:rPr lang="en-GB" sz="1100" dirty="0"/>
              <a:t>GS13 T-</a:t>
            </a:r>
            <a:r>
              <a:rPr lang="en-GB" sz="1100" dirty="0" err="1"/>
              <a:t>ed</a:t>
            </a:r>
            <a:r>
              <a:rPr lang="en-GB" sz="1100" dirty="0"/>
              <a:t> to a Centaur high-gain channel</a:t>
            </a:r>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449078" y="1205123"/>
            <a:ext cx="3358492" cy="90183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100" dirty="0"/>
              <a:t>Modelling of the combined electrical systems was performed to validate manufacturers’ models.</a:t>
            </a:r>
          </a:p>
          <a:p>
            <a:pPr algn="l"/>
            <a:br>
              <a:rPr lang="en-GB" sz="1100" dirty="0"/>
            </a:br>
            <a:r>
              <a:rPr lang="en-GB" sz="1100" dirty="0"/>
              <a:t>A series of controlled tests helped to identify the contribution of various system components.</a:t>
            </a:r>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6012403"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Challenges in seismometer electrical calibration: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	A case study preparing for a station recapitalization</a:t>
            </a:r>
          </a:p>
        </p:txBody>
      </p:sp>
      <p:sp>
        <p:nvSpPr>
          <p:cNvPr id="8" name="TextBox 3">
            <a:extLst>
              <a:ext uri="{FF2B5EF4-FFF2-40B4-BE49-F238E27FC236}">
                <a16:creationId xmlns:a16="http://schemas.microsoft.com/office/drawing/2014/main" id="{E90810EB-C9FE-C1F2-4CE1-32C95CB36FE8}"/>
              </a:ext>
            </a:extLst>
          </p:cNvPr>
          <p:cNvSpPr txBox="1"/>
          <p:nvPr/>
        </p:nvSpPr>
        <p:spPr>
          <a:xfrm>
            <a:off x="195165" y="1191384"/>
            <a:ext cx="3992786" cy="81284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100" noProof="0" dirty="0"/>
              <a:t>A recapitalization of IMS Primary Seismic station NVAR is planned, to replace aging Smart24B digitizers with </a:t>
            </a:r>
            <a:r>
              <a:rPr lang="en-GB" sz="1100" noProof="0" dirty="0" err="1"/>
              <a:t>Nanometrics</a:t>
            </a:r>
            <a:r>
              <a:rPr lang="en-GB" sz="1100" noProof="0" dirty="0"/>
              <a:t> Centaurs, while keeping the existing GS13 seismometers.</a:t>
            </a:r>
          </a:p>
          <a:p>
            <a:pPr algn="l"/>
            <a:r>
              <a:rPr lang="en-GB" sz="1100" dirty="0"/>
              <a:t>Initial configuration testing identified a change in seismometer performance when using the new digitizer, exceeding +/- 5 deg.</a:t>
            </a:r>
            <a:endParaRPr lang="en-GB" sz="11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John Merchant &amp; Doug Bloomquist</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fontScale="9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1">
                    <a:lumMod val="65000"/>
                  </a:schemeClr>
                </a:solidFill>
              </a:rPr>
              <a:t>Sandia National Laboratories is a </a:t>
            </a:r>
            <a:r>
              <a:rPr lang="en-GB" sz="800" dirty="0" err="1">
                <a:solidFill>
                  <a:schemeClr val="bg1">
                    <a:lumMod val="65000"/>
                  </a:schemeClr>
                </a:solidFill>
              </a:rPr>
              <a:t>multimission</a:t>
            </a:r>
            <a:r>
              <a:rPr lang="en-GB" sz="800" dirty="0">
                <a:solidFill>
                  <a:schemeClr val="bg1">
                    <a:lumMod val="65000"/>
                  </a:schemeClr>
                </a:solidFill>
              </a:rPr>
              <a:t> laboratory managed and operated by National Technology &amp; Engineering Solutions of Sandia, LLC, a wholly owned subsidiary of Honeywell International Inc., for the U.S. Department of Energy’s National Nuclear Security Administration under contract DE-NA0003525.  </a:t>
            </a:r>
          </a:p>
        </p:txBody>
      </p:sp>
      <p:sp>
        <p:nvSpPr>
          <p:cNvPr id="24" name="TextBox 3">
            <a:extLst>
              <a:ext uri="{FF2B5EF4-FFF2-40B4-BE49-F238E27FC236}">
                <a16:creationId xmlns:a16="http://schemas.microsoft.com/office/drawing/2014/main" id="{A34004C7-4749-B7E3-E7D7-B3572BC231EF}"/>
              </a:ext>
            </a:extLst>
          </p:cNvPr>
          <p:cNvSpPr txBox="1"/>
          <p:nvPr/>
        </p:nvSpPr>
        <p:spPr>
          <a:xfrm>
            <a:off x="145493" y="84912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Introduction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73425" y="849126"/>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Modelling</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19450" y="864560"/>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Empirical Measurements</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P3.1-178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9B62F1EF-48F0-C236-34A9-709790545D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725185" y="6458178"/>
            <a:ext cx="2347670" cy="358423"/>
          </a:xfrm>
          <a:prstGeom prst="rect">
            <a:avLst/>
          </a:prstGeom>
        </p:spPr>
      </p:pic>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l="14296" r="19160"/>
          <a:stretch/>
        </p:blipFill>
        <p:spPr>
          <a:xfrm rot="5400000">
            <a:off x="947501" y="3620018"/>
            <a:ext cx="2339814" cy="2637128"/>
          </a:xfrm>
          <a:prstGeom prst="rect">
            <a:avLst/>
          </a:prstGeom>
        </p:spPr>
      </p:pic>
      <p:sp>
        <p:nvSpPr>
          <p:cNvPr id="4" name="Rectangle 3"/>
          <p:cNvSpPr/>
          <p:nvPr/>
        </p:nvSpPr>
        <p:spPr>
          <a:xfrm>
            <a:off x="-32830" y="6088846"/>
            <a:ext cx="4270548" cy="369332"/>
          </a:xfrm>
          <a:prstGeom prst="rect">
            <a:avLst/>
          </a:prstGeom>
        </p:spPr>
        <p:txBody>
          <a:bodyPr wrap="square">
            <a:spAutoFit/>
          </a:bodyPr>
          <a:lstStyle/>
          <a:p>
            <a:r>
              <a:rPr lang="en-GB" sz="900" b="1" dirty="0">
                <a:latin typeface="Arial" panose="020B0604020202020204" pitchFamily="34" charset="0"/>
                <a:cs typeface="Arial" panose="020B0604020202020204" pitchFamily="34" charset="0"/>
              </a:rPr>
              <a:t>Clock-wise from left:  Smart24B Digitizer, </a:t>
            </a:r>
            <a:r>
              <a:rPr lang="en-GB" sz="900" b="1" dirty="0" err="1">
                <a:latin typeface="Arial" panose="020B0604020202020204" pitchFamily="34" charset="0"/>
                <a:cs typeface="Arial" panose="020B0604020202020204" pitchFamily="34" charset="0"/>
              </a:rPr>
              <a:t>Geotech</a:t>
            </a:r>
            <a:r>
              <a:rPr lang="en-GB" sz="900" b="1" dirty="0">
                <a:latin typeface="Arial" panose="020B0604020202020204" pitchFamily="34" charset="0"/>
                <a:cs typeface="Arial" panose="020B0604020202020204" pitchFamily="34" charset="0"/>
              </a:rPr>
              <a:t> GS13 Seismometer, </a:t>
            </a:r>
            <a:r>
              <a:rPr lang="en-GB" sz="900" b="1" dirty="0" err="1">
                <a:latin typeface="Arial" panose="020B0604020202020204" pitchFamily="34" charset="0"/>
                <a:cs typeface="Arial" panose="020B0604020202020204" pitchFamily="34" charset="0"/>
              </a:rPr>
              <a:t>Nanometrics</a:t>
            </a:r>
            <a:r>
              <a:rPr lang="en-GB" sz="900" b="1" dirty="0">
                <a:latin typeface="Arial" panose="020B0604020202020204" pitchFamily="34" charset="0"/>
                <a:cs typeface="Arial" panose="020B0604020202020204" pitchFamily="34" charset="0"/>
              </a:rPr>
              <a:t> Trillium Horizon Seismometer, </a:t>
            </a:r>
            <a:r>
              <a:rPr lang="en-GB" sz="900" b="1" dirty="0" err="1">
                <a:latin typeface="Arial" panose="020B0604020202020204" pitchFamily="34" charset="0"/>
                <a:cs typeface="Arial" panose="020B0604020202020204" pitchFamily="34" charset="0"/>
              </a:rPr>
              <a:t>Nanometrics</a:t>
            </a:r>
            <a:r>
              <a:rPr lang="en-GB" sz="900" b="1" dirty="0">
                <a:latin typeface="Arial" panose="020B0604020202020204" pitchFamily="34" charset="0"/>
                <a:cs typeface="Arial" panose="020B0604020202020204" pitchFamily="34" charset="0"/>
              </a:rPr>
              <a:t> Centaur Digitizer</a:t>
            </a:r>
            <a:endParaRPr lang="en-US" sz="9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4187951" y="4046513"/>
            <a:ext cx="3664123" cy="2703537"/>
          </a:xfrm>
          <a:prstGeom prst="rect">
            <a:avLst/>
          </a:prstGeom>
        </p:spPr>
      </p:pic>
      <p:pic>
        <p:nvPicPr>
          <p:cNvPr id="114" name="Picture 113">
            <a:extLst>
              <a:ext uri="{FF2B5EF4-FFF2-40B4-BE49-F238E27FC236}">
                <a16:creationId xmlns:a16="http://schemas.microsoft.com/office/drawing/2014/main" id="{E78E77BD-0AF1-8697-FA29-92090B675ED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0349717" y="2748699"/>
            <a:ext cx="1616089" cy="2743200"/>
          </a:xfrm>
          <a:prstGeom prst="rect">
            <a:avLst/>
          </a:prstGeom>
          <a:ln>
            <a:solidFill>
              <a:schemeClr val="tx1"/>
            </a:solidFill>
          </a:ln>
        </p:spPr>
      </p:pic>
      <p:pic>
        <p:nvPicPr>
          <p:cNvPr id="115" name="Picture 114">
            <a:extLst>
              <a:ext uri="{FF2B5EF4-FFF2-40B4-BE49-F238E27FC236}">
                <a16:creationId xmlns:a16="http://schemas.microsoft.com/office/drawing/2014/main" id="{9FA66D74-25B4-6065-B461-85C6B15D8B1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rot="5400000">
            <a:off x="7896917" y="3083383"/>
            <a:ext cx="2743200" cy="2057401"/>
          </a:xfrm>
          <a:prstGeom prst="rect">
            <a:avLst/>
          </a:prstGeom>
          <a:ln>
            <a:solidFill>
              <a:schemeClr val="tx1"/>
            </a:solidFill>
          </a:ln>
        </p:spPr>
      </p:pic>
      <p:sp>
        <p:nvSpPr>
          <p:cNvPr id="118" name="Rectangle 117"/>
          <p:cNvSpPr/>
          <p:nvPr/>
        </p:nvSpPr>
        <p:spPr>
          <a:xfrm>
            <a:off x="8256943" y="5536711"/>
            <a:ext cx="4003860" cy="253916"/>
          </a:xfrm>
          <a:prstGeom prst="rect">
            <a:avLst/>
          </a:prstGeom>
        </p:spPr>
        <p:txBody>
          <a:bodyPr wrap="square">
            <a:spAutoFit/>
          </a:bodyPr>
          <a:lstStyle/>
          <a:p>
            <a:r>
              <a:rPr lang="en-GB" sz="1000" b="1" dirty="0" err="1">
                <a:latin typeface="Arial" panose="020B0604020202020204" pitchFamily="34" charset="0"/>
                <a:cs typeface="Arial" panose="020B0604020202020204" pitchFamily="34" charset="0"/>
              </a:rPr>
              <a:t>Geotech</a:t>
            </a:r>
            <a:r>
              <a:rPr lang="en-GB" sz="1000" b="1" dirty="0">
                <a:latin typeface="Arial" panose="020B0604020202020204" pitchFamily="34" charset="0"/>
                <a:cs typeface="Arial" panose="020B0604020202020204" pitchFamily="34" charset="0"/>
              </a:rPr>
              <a:t> GS13 being calibrated on </a:t>
            </a:r>
            <a:r>
              <a:rPr lang="en-GB" sz="1000" b="1" dirty="0" err="1">
                <a:latin typeface="Arial" panose="020B0604020202020204" pitchFamily="34" charset="0"/>
                <a:cs typeface="Arial" panose="020B0604020202020204" pitchFamily="34" charset="0"/>
              </a:rPr>
              <a:t>Spektra</a:t>
            </a:r>
            <a:r>
              <a:rPr lang="en-GB" sz="1000" b="1" dirty="0">
                <a:latin typeface="Arial" panose="020B0604020202020204" pitchFamily="34" charset="0"/>
                <a:cs typeface="Arial" panose="020B0604020202020204" pitchFamily="34" charset="0"/>
              </a:rPr>
              <a:t> Calibration Table</a:t>
            </a:r>
            <a:endParaRPr lang="en-US" sz="1000" b="1" dirty="0">
              <a:latin typeface="Arial" panose="020B0604020202020204" pitchFamily="34" charset="0"/>
              <a:cs typeface="Arial" panose="020B0604020202020204" pitchFamily="34" charset="0"/>
            </a:endParaRPr>
          </a:p>
        </p:txBody>
      </p:sp>
      <p:sp>
        <p:nvSpPr>
          <p:cNvPr id="119" name="TextBox 3">
            <a:extLst>
              <a:ext uri="{FF2B5EF4-FFF2-40B4-BE49-F238E27FC236}">
                <a16:creationId xmlns:a16="http://schemas.microsoft.com/office/drawing/2014/main" id="{E5B67DD5-AF62-4996-BFC8-D0709EAAF04C}"/>
              </a:ext>
            </a:extLst>
          </p:cNvPr>
          <p:cNvSpPr txBox="1"/>
          <p:nvPr/>
        </p:nvSpPr>
        <p:spPr>
          <a:xfrm>
            <a:off x="8167806" y="5843654"/>
            <a:ext cx="3798000" cy="58365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100" noProof="0" dirty="0"/>
              <a:t>Subsequent </a:t>
            </a:r>
            <a:r>
              <a:rPr lang="en-GB" sz="1100" dirty="0"/>
              <a:t>huddle</a:t>
            </a:r>
            <a:r>
              <a:rPr lang="en-GB" sz="1100" noProof="0" dirty="0"/>
              <a:t> tests were performed, comparing the GS13 and its electrical calibration against a co-located Trillium Horizon </a:t>
            </a:r>
            <a:r>
              <a:rPr lang="en-GB" sz="1100" dirty="0"/>
              <a:t>seismometer.</a:t>
            </a:r>
          </a:p>
        </p:txBody>
      </p:sp>
      <p:pic>
        <p:nvPicPr>
          <p:cNvPr id="17" name="Picture 16">
            <a:extLst>
              <a:ext uri="{FF2B5EF4-FFF2-40B4-BE49-F238E27FC236}">
                <a16:creationId xmlns:a16="http://schemas.microsoft.com/office/drawing/2014/main" id="{4BA5F4A1-A779-3A13-7CE5-9D4096C0472A}"/>
              </a:ext>
            </a:extLst>
          </p:cNvPr>
          <p:cNvPicPr>
            <a:picLocks noChangeAspect="1"/>
          </p:cNvPicPr>
          <p:nvPr/>
        </p:nvPicPr>
        <p:blipFill>
          <a:blip r:embed="rId7"/>
          <a:stretch>
            <a:fillRect/>
          </a:stretch>
        </p:blipFill>
        <p:spPr>
          <a:xfrm>
            <a:off x="563720" y="2134190"/>
            <a:ext cx="2993463" cy="1230957"/>
          </a:xfrm>
          <a:prstGeom prst="rect">
            <a:avLst/>
          </a:prstGeom>
        </p:spPr>
      </p:pic>
      <p:sp>
        <p:nvSpPr>
          <p:cNvPr id="28" name="Rectangle 27">
            <a:extLst>
              <a:ext uri="{FF2B5EF4-FFF2-40B4-BE49-F238E27FC236}">
                <a16:creationId xmlns:a16="http://schemas.microsoft.com/office/drawing/2014/main" id="{AA4A94A2-77F2-756D-1F5A-CE50F3009411}"/>
              </a:ext>
            </a:extLst>
          </p:cNvPr>
          <p:cNvSpPr/>
          <p:nvPr/>
        </p:nvSpPr>
        <p:spPr>
          <a:xfrm>
            <a:off x="174550" y="3365147"/>
            <a:ext cx="3622639" cy="369332"/>
          </a:xfrm>
          <a:prstGeom prst="rect">
            <a:avLst/>
          </a:prstGeom>
        </p:spPr>
        <p:txBody>
          <a:bodyPr wrap="square">
            <a:spAutoFit/>
          </a:bodyPr>
          <a:lstStyle/>
          <a:p>
            <a:r>
              <a:rPr lang="en-GB" sz="900" b="1" dirty="0">
                <a:latin typeface="Arial" panose="020B0604020202020204" pitchFamily="34" charset="0"/>
                <a:cs typeface="Arial" panose="020B0604020202020204" pitchFamily="34" charset="0"/>
              </a:rPr>
              <a:t>Electrical Calibration residual phase error, after accounting for the nominal GS13 and Centaur response models</a:t>
            </a:r>
            <a:endParaRPr lang="en-US" sz="900" b="1" dirty="0">
              <a:latin typeface="Arial" panose="020B0604020202020204" pitchFamily="34" charset="0"/>
              <a:cs typeface="Arial" panose="020B0604020202020204" pitchFamily="34" charset="0"/>
            </a:endParaRPr>
          </a:p>
        </p:txBody>
      </p:sp>
      <p:graphicFrame>
        <p:nvGraphicFramePr>
          <p:cNvPr id="29" name="Table 5">
            <a:extLst>
              <a:ext uri="{FF2B5EF4-FFF2-40B4-BE49-F238E27FC236}">
                <a16:creationId xmlns:a16="http://schemas.microsoft.com/office/drawing/2014/main" id="{214B0DBF-3F2D-6200-9BDC-5BE830F53351}"/>
              </a:ext>
            </a:extLst>
          </p:cNvPr>
          <p:cNvGraphicFramePr>
            <a:graphicFrameLocks noGrp="1"/>
          </p:cNvGraphicFramePr>
          <p:nvPr>
            <p:extLst>
              <p:ext uri="{D42A27DB-BD31-4B8C-83A1-F6EECF244321}">
                <p14:modId xmlns:p14="http://schemas.microsoft.com/office/powerpoint/2010/main" val="3574374950"/>
              </p:ext>
            </p:extLst>
          </p:nvPr>
        </p:nvGraphicFramePr>
        <p:xfrm>
          <a:off x="3966468" y="2135279"/>
          <a:ext cx="3915706" cy="1881202"/>
        </p:xfrm>
        <a:graphic>
          <a:graphicData uri="http://schemas.openxmlformats.org/drawingml/2006/table">
            <a:tbl>
              <a:tblPr firstRow="1" bandRow="1">
                <a:tableStyleId>{5C22544A-7EE6-4342-B048-85BDC9FD1C3A}</a:tableStyleId>
              </a:tblPr>
              <a:tblGrid>
                <a:gridCol w="315043">
                  <a:extLst>
                    <a:ext uri="{9D8B030D-6E8A-4147-A177-3AD203B41FA5}">
                      <a16:colId xmlns:a16="http://schemas.microsoft.com/office/drawing/2014/main" val="137871166"/>
                    </a:ext>
                  </a:extLst>
                </a:gridCol>
                <a:gridCol w="2907896">
                  <a:extLst>
                    <a:ext uri="{9D8B030D-6E8A-4147-A177-3AD203B41FA5}">
                      <a16:colId xmlns:a16="http://schemas.microsoft.com/office/drawing/2014/main" val="4288188957"/>
                    </a:ext>
                  </a:extLst>
                </a:gridCol>
                <a:gridCol w="692767">
                  <a:extLst>
                    <a:ext uri="{9D8B030D-6E8A-4147-A177-3AD203B41FA5}">
                      <a16:colId xmlns:a16="http://schemas.microsoft.com/office/drawing/2014/main" val="115434496"/>
                    </a:ext>
                  </a:extLst>
                </a:gridCol>
              </a:tblGrid>
              <a:tr h="285762">
                <a:tc>
                  <a:txBody>
                    <a:bodyPr/>
                    <a:lstStyle/>
                    <a:p>
                      <a:pPr algn="ctr"/>
                      <a:endParaRPr lang="en-US" sz="1000" dirty="0"/>
                    </a:p>
                  </a:txBody>
                  <a:tcPr marR="0" marT="0" marB="0"/>
                </a:tc>
                <a:tc>
                  <a:txBody>
                    <a:bodyPr/>
                    <a:lstStyle/>
                    <a:p>
                      <a:pPr algn="ctr"/>
                      <a:r>
                        <a:rPr lang="en-US" sz="1000" dirty="0"/>
                        <a:t>Cause</a:t>
                      </a:r>
                    </a:p>
                  </a:txBody>
                  <a:tcPr marR="0" marT="0" marB="0"/>
                </a:tc>
                <a:tc>
                  <a:txBody>
                    <a:bodyPr/>
                    <a:lstStyle/>
                    <a:p>
                      <a:pPr algn="ctr"/>
                      <a:r>
                        <a:rPr lang="en-US" sz="1000" dirty="0"/>
                        <a:t>Phase </a:t>
                      </a:r>
                      <a:br>
                        <a:rPr lang="en-US" sz="1000" dirty="0"/>
                      </a:br>
                      <a:r>
                        <a:rPr lang="en-US" sz="1000" dirty="0"/>
                        <a:t>(10 Hz)</a:t>
                      </a:r>
                    </a:p>
                  </a:txBody>
                  <a:tcPr marR="0" marT="0" marB="0"/>
                </a:tc>
                <a:extLst>
                  <a:ext uri="{0D108BD9-81ED-4DB2-BD59-A6C34878D82A}">
                    <a16:rowId xmlns:a16="http://schemas.microsoft.com/office/drawing/2014/main" val="1775621053"/>
                  </a:ext>
                </a:extLst>
              </a:tr>
              <a:tr h="285762">
                <a:tc>
                  <a:txBody>
                    <a:bodyPr/>
                    <a:lstStyle/>
                    <a:p>
                      <a:pPr algn="ctr"/>
                      <a:r>
                        <a:rPr lang="en-US" sz="1000" dirty="0"/>
                        <a:t>1</a:t>
                      </a:r>
                    </a:p>
                  </a:txBody>
                  <a:tcPr marR="0" marT="0" marB="0"/>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00" dirty="0"/>
                        <a:t>GS13 “nominal” response not accounting for the inductance of the sensing coil (Rodger, 1992)</a:t>
                      </a:r>
                    </a:p>
                  </a:txBody>
                  <a:tcPr marR="0" marT="0" marB="0"/>
                </a:tc>
                <a:tc>
                  <a:txBody>
                    <a:bodyPr/>
                    <a:lstStyle/>
                    <a:p>
                      <a:pPr algn="r"/>
                      <a:r>
                        <a:rPr lang="en-US" sz="1000" dirty="0"/>
                        <a:t>-2.4 deg</a:t>
                      </a:r>
                    </a:p>
                  </a:txBody>
                  <a:tcPr marR="0" marT="0" marB="0"/>
                </a:tc>
                <a:extLst>
                  <a:ext uri="{0D108BD9-81ED-4DB2-BD59-A6C34878D82A}">
                    <a16:rowId xmlns:a16="http://schemas.microsoft.com/office/drawing/2014/main" val="1710591114"/>
                  </a:ext>
                </a:extLst>
              </a:tr>
              <a:tr h="285762">
                <a:tc>
                  <a:txBody>
                    <a:bodyPr/>
                    <a:lstStyle/>
                    <a:p>
                      <a:pPr algn="ctr"/>
                      <a:r>
                        <a:rPr lang="en-US" sz="1000" dirty="0"/>
                        <a:t>2</a:t>
                      </a:r>
                    </a:p>
                  </a:txBody>
                  <a:tcPr marR="0" marT="0" marB="0"/>
                </a:tc>
                <a:tc>
                  <a:txBody>
                    <a:bodyPr/>
                    <a:lstStyle/>
                    <a:p>
                      <a:r>
                        <a:rPr lang="en-US" sz="1000" dirty="0"/>
                        <a:t>As an passive, open-loop seismometer, the GS13 response is influenced by digitizer input impedance</a:t>
                      </a:r>
                    </a:p>
                  </a:txBody>
                  <a:tcPr marR="0" marT="0" marB="0"/>
                </a:tc>
                <a:tc>
                  <a:txBody>
                    <a:bodyPr/>
                    <a:lstStyle/>
                    <a:p>
                      <a:pPr algn="r"/>
                      <a:r>
                        <a:rPr lang="en-US" sz="1000" dirty="0"/>
                        <a:t>-1.8 deg</a:t>
                      </a:r>
                    </a:p>
                  </a:txBody>
                  <a:tcPr marR="0" marT="0" marB="0"/>
                </a:tc>
                <a:extLst>
                  <a:ext uri="{0D108BD9-81ED-4DB2-BD59-A6C34878D82A}">
                    <a16:rowId xmlns:a16="http://schemas.microsoft.com/office/drawing/2014/main" val="3497299424"/>
                  </a:ext>
                </a:extLst>
              </a:tr>
              <a:tr h="175853">
                <a:tc>
                  <a:txBody>
                    <a:bodyPr/>
                    <a:lstStyle/>
                    <a:p>
                      <a:pPr algn="ctr"/>
                      <a:r>
                        <a:rPr lang="en-US" sz="1000" dirty="0"/>
                        <a:t>3</a:t>
                      </a:r>
                    </a:p>
                  </a:txBody>
                  <a:tcPr marR="0" marT="0" marB="0"/>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00" dirty="0"/>
                        <a:t>Calibration coil response mismatch from nominal</a:t>
                      </a:r>
                    </a:p>
                  </a:txBody>
                  <a:tcPr marR="0" marT="0" marB="0"/>
                </a:tc>
                <a:tc>
                  <a:txBody>
                    <a:bodyPr/>
                    <a:lstStyle/>
                    <a:p>
                      <a:pPr algn="r"/>
                      <a:r>
                        <a:rPr lang="en-US" sz="1000" dirty="0"/>
                        <a:t>-0.5 deg</a:t>
                      </a:r>
                    </a:p>
                  </a:txBody>
                  <a:tcPr marR="0" marT="0" marB="0"/>
                </a:tc>
                <a:extLst>
                  <a:ext uri="{0D108BD9-81ED-4DB2-BD59-A6C34878D82A}">
                    <a16:rowId xmlns:a16="http://schemas.microsoft.com/office/drawing/2014/main" val="1516040715"/>
                  </a:ext>
                </a:extLst>
              </a:tr>
              <a:tr h="285762">
                <a:tc>
                  <a:txBody>
                    <a:bodyPr/>
                    <a:lstStyle/>
                    <a:p>
                      <a:pPr algn="ctr"/>
                      <a:r>
                        <a:rPr lang="en-US" sz="1000" dirty="0"/>
                        <a:t>4</a:t>
                      </a:r>
                    </a:p>
                  </a:txBody>
                  <a:tcPr marR="0" marT="0" marB="0"/>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00" dirty="0"/>
                        <a:t>Calibration coil performance influenced by the calibrator signal source</a:t>
                      </a:r>
                    </a:p>
                  </a:txBody>
                  <a:tcPr marR="0" marT="0" marB="0"/>
                </a:tc>
                <a:tc>
                  <a:txBody>
                    <a:bodyPr/>
                    <a:lstStyle/>
                    <a:p>
                      <a:pPr algn="r"/>
                      <a:r>
                        <a:rPr lang="en-US" sz="1000" dirty="0"/>
                        <a:t>0 deg</a:t>
                      </a:r>
                    </a:p>
                  </a:txBody>
                  <a:tcPr marR="0" marT="0" marB="0"/>
                </a:tc>
                <a:extLst>
                  <a:ext uri="{0D108BD9-81ED-4DB2-BD59-A6C34878D82A}">
                    <a16:rowId xmlns:a16="http://schemas.microsoft.com/office/drawing/2014/main" val="1968897297"/>
                  </a:ext>
                </a:extLst>
              </a:tr>
              <a:tr h="285762">
                <a:tc>
                  <a:txBody>
                    <a:bodyPr/>
                    <a:lstStyle/>
                    <a:p>
                      <a:pPr algn="ctr"/>
                      <a:r>
                        <a:rPr lang="en-US" sz="1000" dirty="0"/>
                        <a:t>5</a:t>
                      </a:r>
                    </a:p>
                  </a:txBody>
                  <a:tcPr marR="0" marT="0" marB="0"/>
                </a:tc>
                <a:tc>
                  <a:txBody>
                    <a:bodyPr/>
                    <a:lstStyle/>
                    <a:p>
                      <a:r>
                        <a:rPr lang="en-US" sz="1000" dirty="0"/>
                        <a:t>Centaur internal calibration loopback channel timing offset, due to a capacitive calibration load</a:t>
                      </a:r>
                    </a:p>
                  </a:txBody>
                  <a:tcPr marR="0" marT="0" marB="0"/>
                </a:tc>
                <a:tc>
                  <a:txBody>
                    <a:bodyPr/>
                    <a:lstStyle/>
                    <a:p>
                      <a:pPr algn="r"/>
                      <a:r>
                        <a:rPr lang="en-US" sz="1000" dirty="0"/>
                        <a:t>-0.36 deg</a:t>
                      </a:r>
                    </a:p>
                  </a:txBody>
                  <a:tcPr marR="0" marT="0" marB="0"/>
                </a:tc>
                <a:extLst>
                  <a:ext uri="{0D108BD9-81ED-4DB2-BD59-A6C34878D82A}">
                    <a16:rowId xmlns:a16="http://schemas.microsoft.com/office/drawing/2014/main" val="2450170074"/>
                  </a:ext>
                </a:extLst>
              </a:tr>
              <a:tr h="181349">
                <a:tc>
                  <a:txBody>
                    <a:bodyPr/>
                    <a:lstStyle/>
                    <a:p>
                      <a:pPr algn="ctr"/>
                      <a:endParaRPr lang="en-US" sz="1050" b="1" dirty="0"/>
                    </a:p>
                  </a:txBody>
                  <a:tcPr marR="0" marT="0" marB="0"/>
                </a:tc>
                <a:tc>
                  <a:txBody>
                    <a:bodyPr/>
                    <a:lstStyle/>
                    <a:p>
                      <a:pPr algn="r"/>
                      <a:r>
                        <a:rPr lang="en-US" sz="1000" b="1" dirty="0"/>
                        <a:t>Total</a:t>
                      </a:r>
                    </a:p>
                  </a:txBody>
                  <a:tcPr marR="0" marT="0" marB="0"/>
                </a:tc>
                <a:tc>
                  <a:txBody>
                    <a:bodyPr/>
                    <a:lstStyle/>
                    <a:p>
                      <a:pPr algn="r"/>
                      <a:r>
                        <a:rPr lang="en-US" sz="1000" b="1" dirty="0"/>
                        <a:t>-5.06 deg</a:t>
                      </a:r>
                    </a:p>
                  </a:txBody>
                  <a:tcPr marR="0" marT="0" marB="0"/>
                </a:tc>
                <a:extLst>
                  <a:ext uri="{0D108BD9-81ED-4DB2-BD59-A6C34878D82A}">
                    <a16:rowId xmlns:a16="http://schemas.microsoft.com/office/drawing/2014/main" val="2779673661"/>
                  </a:ext>
                </a:extLst>
              </a:tr>
            </a:tbl>
          </a:graphicData>
        </a:graphic>
      </p:graphicFrame>
      <p:sp>
        <p:nvSpPr>
          <p:cNvPr id="9" name="TextBox 8">
            <a:extLst>
              <a:ext uri="{FF2B5EF4-FFF2-40B4-BE49-F238E27FC236}">
                <a16:creationId xmlns:a16="http://schemas.microsoft.com/office/drawing/2014/main" id="{FDA944DE-0215-ACA4-B6D5-AA3539CE1F8F}"/>
              </a:ext>
            </a:extLst>
          </p:cNvPr>
          <p:cNvSpPr txBox="1"/>
          <p:nvPr/>
        </p:nvSpPr>
        <p:spPr>
          <a:xfrm>
            <a:off x="8378482" y="6625608"/>
            <a:ext cx="1091443" cy="215444"/>
          </a:xfrm>
          <a:prstGeom prst="rect">
            <a:avLst/>
          </a:prstGeom>
          <a:noFill/>
        </p:spPr>
        <p:txBody>
          <a:bodyPr wrap="square">
            <a:spAutoFit/>
          </a:bodyPr>
          <a:lstStyle/>
          <a:p>
            <a:r>
              <a:rPr lang="en-GB" sz="800" dirty="0">
                <a:solidFill>
                  <a:schemeClr val="bg1">
                    <a:lumMod val="65000"/>
                  </a:schemeClr>
                </a:solidFill>
              </a:rPr>
              <a:t>Cleared for release</a:t>
            </a:r>
            <a:endParaRPr lang="en-US" sz="800" dirty="0"/>
          </a:p>
        </p:txBody>
      </p:sp>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17E5E641-7250-AC81-17F4-F9C04783B392}"/>
              </a:ext>
            </a:extLst>
          </p:cNvPr>
          <p:cNvPicPr>
            <a:picLocks noChangeAspect="1"/>
          </p:cNvPicPr>
          <p:nvPr/>
        </p:nvPicPr>
        <p:blipFill>
          <a:blip r:embed="rId2"/>
          <a:srcRect r="22106"/>
          <a:stretch/>
        </p:blipFill>
        <p:spPr>
          <a:xfrm>
            <a:off x="6939154" y="1826082"/>
            <a:ext cx="2560320" cy="1370995"/>
          </a:xfrm>
          <a:prstGeom prst="rect">
            <a:avLst/>
          </a:prstGeom>
          <a:ln>
            <a:solidFill>
              <a:schemeClr val="tx1"/>
            </a:solidFill>
          </a:ln>
        </p:spPr>
      </p:pic>
      <p:sp>
        <p:nvSpPr>
          <p:cNvPr id="7" name="TextBox 3">
            <a:extLst>
              <a:ext uri="{FF2B5EF4-FFF2-40B4-BE49-F238E27FC236}">
                <a16:creationId xmlns:a16="http://schemas.microsoft.com/office/drawing/2014/main" id="{9A5EB31E-0D60-B708-DDA3-638C6CE2CC33}"/>
              </a:ext>
            </a:extLst>
          </p:cNvPr>
          <p:cNvSpPr txBox="1"/>
          <p:nvPr/>
        </p:nvSpPr>
        <p:spPr>
          <a:xfrm>
            <a:off x="4196999" y="55008"/>
            <a:ext cx="6012403"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Challenges in seismometer electrical calibration: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	A case study preparing for a station recapitalization</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20" y="1549110"/>
            <a:ext cx="2782598" cy="424800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000" noProof="0" dirty="0"/>
              <a:t>The results of the GS13 primary calibrations show:</a:t>
            </a:r>
          </a:p>
          <a:p>
            <a:pPr marL="171450" indent="-171450" algn="l">
              <a:buFont typeface="Arial" panose="020B0604020202020204" pitchFamily="34" charset="0"/>
              <a:buChar char="•"/>
            </a:pPr>
            <a:endParaRPr lang="en-GB" sz="1000" dirty="0"/>
          </a:p>
          <a:p>
            <a:pPr marL="171450" indent="-171450" algn="l">
              <a:buFont typeface="Arial" panose="020B0604020202020204" pitchFamily="34" charset="0"/>
              <a:buChar char="•"/>
            </a:pPr>
            <a:r>
              <a:rPr lang="en-GB" sz="1000" dirty="0"/>
              <a:t>Measurements and models agree in phase at low frequencies (&lt; 5 Hz), although in amplitude there is some disagreement in the roll-off corner.</a:t>
            </a:r>
          </a:p>
          <a:p>
            <a:pPr marL="171450" indent="-171450" algn="l">
              <a:buFont typeface="Arial" panose="020B0604020202020204" pitchFamily="34" charset="0"/>
              <a:buChar char="•"/>
            </a:pPr>
            <a:endParaRPr lang="en-GB" sz="1000" dirty="0"/>
          </a:p>
          <a:p>
            <a:pPr marL="171450" indent="-171450" algn="l">
              <a:buFont typeface="Arial" panose="020B0604020202020204" pitchFamily="34" charset="0"/>
              <a:buChar char="•"/>
            </a:pPr>
            <a:r>
              <a:rPr lang="en-GB" sz="1000" dirty="0"/>
              <a:t>GS13 amplitude and phase responses diverge from its nominal 2-pole model at higher frequencies.   The measurements are consistent with the presence of an additional pole at 217 Hz corresponding to the coil inductance (Rodgers, 1992).</a:t>
            </a:r>
          </a:p>
          <a:p>
            <a:pPr marL="171450" indent="-171450" algn="l">
              <a:buFont typeface="Arial" panose="020B0604020202020204" pitchFamily="34" charset="0"/>
              <a:buChar char="•"/>
            </a:pPr>
            <a:endParaRPr lang="en-GB" sz="1000" dirty="0"/>
          </a:p>
          <a:p>
            <a:pPr marL="171450" indent="-171450" algn="l">
              <a:buFont typeface="Arial" panose="020B0604020202020204" pitchFamily="34" charset="0"/>
              <a:buChar char="•"/>
            </a:pPr>
            <a:r>
              <a:rPr lang="en-GB" sz="1000" dirty="0"/>
              <a:t>Small variations in digitizer input resistance </a:t>
            </a:r>
            <a:br>
              <a:rPr lang="en-GB" sz="1000" dirty="0"/>
            </a:br>
            <a:r>
              <a:rPr lang="en-GB" sz="1000" dirty="0"/>
              <a:t>(2.6 </a:t>
            </a:r>
            <a:r>
              <a:rPr lang="en-GB" sz="1000" dirty="0" err="1"/>
              <a:t>Mohm</a:t>
            </a:r>
            <a:r>
              <a:rPr lang="en-GB" sz="1000" dirty="0"/>
              <a:t> vs 2.125 </a:t>
            </a:r>
            <a:r>
              <a:rPr lang="en-GB" sz="1000" dirty="0" err="1"/>
              <a:t>Mohm</a:t>
            </a:r>
            <a:r>
              <a:rPr lang="en-GB" sz="1000" dirty="0"/>
              <a:t>) appear to cause only slight difference in the GS13 response.</a:t>
            </a:r>
          </a:p>
          <a:p>
            <a:pPr marL="171450" indent="-171450" algn="l">
              <a:buFont typeface="Arial" panose="020B0604020202020204" pitchFamily="34" charset="0"/>
              <a:buChar char="•"/>
            </a:pPr>
            <a:endParaRPr lang="en-GB" sz="1000" dirty="0"/>
          </a:p>
          <a:p>
            <a:pPr marL="171450" indent="-171450" algn="l">
              <a:buFont typeface="Arial" panose="020B0604020202020204" pitchFamily="34" charset="0"/>
              <a:buChar char="•"/>
            </a:pPr>
            <a:r>
              <a:rPr lang="en-GB" sz="1000" dirty="0"/>
              <a:t>Recording a passive coil seismometer, such as the GS13, with a Centaur high-gain channel (1.7 </a:t>
            </a:r>
            <a:r>
              <a:rPr lang="en-GB" sz="1000" dirty="0" err="1"/>
              <a:t>Mohm</a:t>
            </a:r>
            <a:r>
              <a:rPr lang="en-GB" sz="1000" dirty="0"/>
              <a:t> resistance) results in significant impacts to high frequency performance.</a:t>
            </a:r>
          </a:p>
          <a:p>
            <a:pPr marL="171450" indent="-171450" algn="l">
              <a:buFont typeface="Arial" panose="020B0604020202020204" pitchFamily="34" charset="0"/>
              <a:buChar char="•"/>
            </a:pPr>
            <a:endParaRPr lang="en-GB" sz="1000" dirty="0"/>
          </a:p>
          <a:p>
            <a:pPr marL="171450" indent="-171450" algn="l">
              <a:buFont typeface="Arial" panose="020B0604020202020204" pitchFamily="34" charset="0"/>
              <a:buChar char="•"/>
            </a:pPr>
            <a:r>
              <a:rPr lang="en-GB" sz="1000" dirty="0"/>
              <a:t>Modelling of a Centaur channel capacitance of 50 </a:t>
            </a:r>
            <a:r>
              <a:rPr lang="en-GB" sz="1000" dirty="0" err="1"/>
              <a:t>nF</a:t>
            </a:r>
            <a:r>
              <a:rPr lang="en-GB" sz="1000" dirty="0"/>
              <a:t> is consistent with the calibration measurements.   Direct measurement of the Centaur channel capacitance is consistent with this value.  Note the Smart24B has a measured channel capacitance less than 1 </a:t>
            </a:r>
            <a:r>
              <a:rPr lang="en-GB" sz="1000" dirty="0" err="1"/>
              <a:t>nF</a:t>
            </a:r>
            <a:r>
              <a:rPr lang="en-GB" sz="1000" dirty="0"/>
              <a:t>.</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John Merchant &amp; Doug Bloomquist</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fontScale="9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1">
                    <a:lumMod val="65000"/>
                  </a:schemeClr>
                </a:solidFill>
              </a:rPr>
              <a:t>Sandia National Laboratories is a </a:t>
            </a:r>
            <a:r>
              <a:rPr lang="en-GB" sz="800" dirty="0" err="1">
                <a:solidFill>
                  <a:schemeClr val="bg1">
                    <a:lumMod val="65000"/>
                  </a:schemeClr>
                </a:solidFill>
              </a:rPr>
              <a:t>multimission</a:t>
            </a:r>
            <a:r>
              <a:rPr lang="en-GB" sz="800" dirty="0">
                <a:solidFill>
                  <a:schemeClr val="bg1">
                    <a:lumMod val="65000"/>
                  </a:schemeClr>
                </a:solidFill>
              </a:rPr>
              <a:t> laboratory managed and operated by National Technology &amp; Engineering Solutions of Sandia, LLC, a wholly owned subsidiary of Honeywell International Inc., for the U.S. Department of Energy’s National Nuclear Security Administration under contract DE-NA0003525.</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2597772"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Primary Calibration Results</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P3.1-178</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4" name="Rectangle 3"/>
          <p:cNvSpPr/>
          <p:nvPr/>
        </p:nvSpPr>
        <p:spPr>
          <a:xfrm>
            <a:off x="3130065" y="5752066"/>
            <a:ext cx="3382997" cy="553998"/>
          </a:xfrm>
          <a:prstGeom prst="rect">
            <a:avLst/>
          </a:prstGeom>
        </p:spPr>
        <p:txBody>
          <a:bodyPr wrap="square">
            <a:spAutoFit/>
          </a:bodyPr>
          <a:lstStyle/>
          <a:p>
            <a:r>
              <a:rPr lang="en-GB" sz="1000" b="1" dirty="0">
                <a:latin typeface="Arial" panose="020B0604020202020204" pitchFamily="34" charset="0"/>
                <a:cs typeface="Arial" panose="020B0604020202020204" pitchFamily="34" charset="0"/>
              </a:rPr>
              <a:t>GS13 Magnitude and Phase Response measurements (symbols) from primary traceable calibration table compared against models (lines)</a:t>
            </a:r>
            <a:endParaRPr lang="en-US" sz="1000" b="1"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980296F6-66D0-AE0B-C833-64FAF15FB4E8}"/>
              </a:ext>
            </a:extLst>
          </p:cNvPr>
          <p:cNvPicPr>
            <a:picLocks noChangeAspect="1"/>
          </p:cNvPicPr>
          <p:nvPr/>
        </p:nvPicPr>
        <p:blipFill>
          <a:blip r:embed="rId3"/>
          <a:stretch>
            <a:fillRect/>
          </a:stretch>
        </p:blipFill>
        <p:spPr>
          <a:xfrm>
            <a:off x="3027692" y="1141275"/>
            <a:ext cx="3657600" cy="2249843"/>
          </a:xfrm>
          <a:prstGeom prst="rect">
            <a:avLst/>
          </a:prstGeom>
          <a:ln>
            <a:solidFill>
              <a:schemeClr val="tx1"/>
            </a:solidFill>
          </a:ln>
        </p:spPr>
      </p:pic>
      <p:pic>
        <p:nvPicPr>
          <p:cNvPr id="25" name="Picture 24">
            <a:extLst>
              <a:ext uri="{FF2B5EF4-FFF2-40B4-BE49-F238E27FC236}">
                <a16:creationId xmlns:a16="http://schemas.microsoft.com/office/drawing/2014/main" id="{5160A25F-DE57-E999-C340-96324A592EBF}"/>
              </a:ext>
            </a:extLst>
          </p:cNvPr>
          <p:cNvPicPr>
            <a:picLocks noChangeAspect="1"/>
          </p:cNvPicPr>
          <p:nvPr/>
        </p:nvPicPr>
        <p:blipFill>
          <a:blip r:embed="rId4"/>
          <a:stretch>
            <a:fillRect/>
          </a:stretch>
        </p:blipFill>
        <p:spPr>
          <a:xfrm>
            <a:off x="3020114" y="3478163"/>
            <a:ext cx="3657600" cy="2287143"/>
          </a:xfrm>
          <a:prstGeom prst="rect">
            <a:avLst/>
          </a:prstGeom>
          <a:ln>
            <a:solidFill>
              <a:schemeClr val="tx1"/>
            </a:solidFill>
          </a:ln>
        </p:spPr>
      </p:pic>
      <p:sp>
        <p:nvSpPr>
          <p:cNvPr id="29" name="TextBox 3">
            <a:extLst>
              <a:ext uri="{FF2B5EF4-FFF2-40B4-BE49-F238E27FC236}">
                <a16:creationId xmlns:a16="http://schemas.microsoft.com/office/drawing/2014/main" id="{A34004C7-4749-B7E3-E7D7-B3572BC231EF}"/>
              </a:ext>
            </a:extLst>
          </p:cNvPr>
          <p:cNvSpPr txBox="1"/>
          <p:nvPr/>
        </p:nvSpPr>
        <p:spPr>
          <a:xfrm>
            <a:off x="7852455" y="95647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Calibration by Comparison in a Huddle Test</a:t>
            </a:r>
          </a:p>
        </p:txBody>
      </p:sp>
      <p:sp>
        <p:nvSpPr>
          <p:cNvPr id="3" name="TextBox 3">
            <a:extLst>
              <a:ext uri="{FF2B5EF4-FFF2-40B4-BE49-F238E27FC236}">
                <a16:creationId xmlns:a16="http://schemas.microsoft.com/office/drawing/2014/main" id="{8C96A2C2-9004-D7EE-1FBC-9688318DAFA6}"/>
              </a:ext>
            </a:extLst>
          </p:cNvPr>
          <p:cNvSpPr txBox="1"/>
          <p:nvPr/>
        </p:nvSpPr>
        <p:spPr>
          <a:xfrm>
            <a:off x="7013643" y="1326357"/>
            <a:ext cx="5059212" cy="56704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000" noProof="0" dirty="0"/>
              <a:t>The results </a:t>
            </a:r>
            <a:r>
              <a:rPr lang="en-GB" sz="1000" dirty="0"/>
              <a:t>comparing</a:t>
            </a:r>
            <a:r>
              <a:rPr lang="en-GB" sz="1000" noProof="0" dirty="0"/>
              <a:t> a GS13 against a broadband seismometer, using regional-distance earthquakes as a source, show that revised “nominal” responses</a:t>
            </a:r>
            <a:r>
              <a:rPr lang="en-GB" sz="1000" dirty="0"/>
              <a:t> taking the digitizer into account are</a:t>
            </a:r>
            <a:r>
              <a:rPr lang="en-GB" sz="1000" noProof="0" dirty="0"/>
              <a:t> consistent and result in an electrical calibration with minimal phase residual.</a:t>
            </a:r>
            <a:endParaRPr lang="en-GB" sz="1000" dirty="0"/>
          </a:p>
        </p:txBody>
      </p:sp>
      <p:pic>
        <p:nvPicPr>
          <p:cNvPr id="5" name="Picture 4">
            <a:extLst>
              <a:ext uri="{FF2B5EF4-FFF2-40B4-BE49-F238E27FC236}">
                <a16:creationId xmlns:a16="http://schemas.microsoft.com/office/drawing/2014/main" id="{A5EA994E-14EC-EA3A-EED4-7B63EB6346B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109896" y="6430890"/>
            <a:ext cx="2347670" cy="358423"/>
          </a:xfrm>
          <a:prstGeom prst="rect">
            <a:avLst/>
          </a:prstGeom>
        </p:spPr>
      </p:pic>
      <p:sp>
        <p:nvSpPr>
          <p:cNvPr id="6" name="Rectangle 5">
            <a:extLst>
              <a:ext uri="{FF2B5EF4-FFF2-40B4-BE49-F238E27FC236}">
                <a16:creationId xmlns:a16="http://schemas.microsoft.com/office/drawing/2014/main" id="{E673F0FB-2826-0D31-4623-7275106BCC2C}"/>
              </a:ext>
            </a:extLst>
          </p:cNvPr>
          <p:cNvSpPr/>
          <p:nvPr/>
        </p:nvSpPr>
        <p:spPr>
          <a:xfrm>
            <a:off x="6777944" y="3228238"/>
            <a:ext cx="2182725" cy="400110"/>
          </a:xfrm>
          <a:prstGeom prst="rect">
            <a:avLst/>
          </a:prstGeom>
        </p:spPr>
        <p:txBody>
          <a:bodyPr wrap="square">
            <a:spAutoFit/>
          </a:bodyPr>
          <a:lstStyle/>
          <a:p>
            <a:r>
              <a:rPr lang="en-GB" sz="1000" b="1" dirty="0">
                <a:latin typeface="Arial" panose="020B0604020202020204" pitchFamily="34" charset="0"/>
                <a:cs typeface="Arial" panose="020B0604020202020204" pitchFamily="34" charset="0"/>
              </a:rPr>
              <a:t>GS13 response by comparison, operating on Smart24B</a:t>
            </a:r>
            <a:endParaRPr lang="en-US" sz="10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7780CB1-0677-5451-C2FA-7C1C56B5D8E4}"/>
              </a:ext>
            </a:extLst>
          </p:cNvPr>
          <p:cNvSpPr/>
          <p:nvPr/>
        </p:nvSpPr>
        <p:spPr>
          <a:xfrm>
            <a:off x="6768484" y="5112146"/>
            <a:ext cx="2167941" cy="400110"/>
          </a:xfrm>
          <a:prstGeom prst="rect">
            <a:avLst/>
          </a:prstGeom>
        </p:spPr>
        <p:txBody>
          <a:bodyPr wrap="square">
            <a:spAutoFit/>
          </a:bodyPr>
          <a:lstStyle/>
          <a:p>
            <a:r>
              <a:rPr lang="en-GB" sz="1000" b="1" dirty="0">
                <a:latin typeface="Arial" panose="020B0604020202020204" pitchFamily="34" charset="0"/>
                <a:cs typeface="Arial" panose="020B0604020202020204" pitchFamily="34" charset="0"/>
              </a:rPr>
              <a:t>GS13 response by comparison, operating on Centaur High-Gain</a:t>
            </a:r>
            <a:endParaRPr lang="en-US" sz="1000" b="1"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E72A214-FE60-BCE7-CD78-992BCD53C738}"/>
              </a:ext>
            </a:extLst>
          </p:cNvPr>
          <p:cNvPicPr>
            <a:picLocks noChangeAspect="1"/>
          </p:cNvPicPr>
          <p:nvPr/>
        </p:nvPicPr>
        <p:blipFill>
          <a:blip r:embed="rId6"/>
          <a:stretch>
            <a:fillRect/>
          </a:stretch>
        </p:blipFill>
        <p:spPr>
          <a:xfrm>
            <a:off x="8859471" y="2312513"/>
            <a:ext cx="3288412" cy="1371600"/>
          </a:xfrm>
          <a:prstGeom prst="rect">
            <a:avLst/>
          </a:prstGeom>
          <a:ln w="6350">
            <a:solidFill>
              <a:schemeClr val="tx1"/>
            </a:solidFill>
          </a:ln>
        </p:spPr>
      </p:pic>
      <p:pic>
        <p:nvPicPr>
          <p:cNvPr id="32" name="Picture 31">
            <a:extLst>
              <a:ext uri="{FF2B5EF4-FFF2-40B4-BE49-F238E27FC236}">
                <a16:creationId xmlns:a16="http://schemas.microsoft.com/office/drawing/2014/main" id="{53ABC801-04F9-A439-0C92-72923FB24DEB}"/>
              </a:ext>
            </a:extLst>
          </p:cNvPr>
          <p:cNvPicPr>
            <a:picLocks noChangeAspect="1"/>
          </p:cNvPicPr>
          <p:nvPr/>
        </p:nvPicPr>
        <p:blipFill>
          <a:blip r:embed="rId7"/>
          <a:srcRect r="22084"/>
          <a:stretch/>
        </p:blipFill>
        <p:spPr>
          <a:xfrm>
            <a:off x="6926094" y="3721881"/>
            <a:ext cx="2562199" cy="1371600"/>
          </a:xfrm>
          <a:prstGeom prst="rect">
            <a:avLst/>
          </a:prstGeom>
          <a:ln>
            <a:solidFill>
              <a:schemeClr val="tx1"/>
            </a:solidFill>
          </a:ln>
        </p:spPr>
      </p:pic>
      <p:pic>
        <p:nvPicPr>
          <p:cNvPr id="30" name="Picture 29">
            <a:extLst>
              <a:ext uri="{FF2B5EF4-FFF2-40B4-BE49-F238E27FC236}">
                <a16:creationId xmlns:a16="http://schemas.microsoft.com/office/drawing/2014/main" id="{80E00C35-9F69-F2F1-FF5A-D6A8933E7B6C}"/>
              </a:ext>
            </a:extLst>
          </p:cNvPr>
          <p:cNvPicPr>
            <a:picLocks noChangeAspect="1"/>
          </p:cNvPicPr>
          <p:nvPr/>
        </p:nvPicPr>
        <p:blipFill>
          <a:blip r:embed="rId8"/>
          <a:stretch>
            <a:fillRect/>
          </a:stretch>
        </p:blipFill>
        <p:spPr>
          <a:xfrm>
            <a:off x="8874286" y="4158327"/>
            <a:ext cx="3288410" cy="1371600"/>
          </a:xfrm>
          <a:prstGeom prst="rect">
            <a:avLst/>
          </a:prstGeom>
          <a:ln>
            <a:solidFill>
              <a:schemeClr val="tx1"/>
            </a:solidFill>
          </a:ln>
        </p:spPr>
      </p:pic>
      <p:pic>
        <p:nvPicPr>
          <p:cNvPr id="36" name="Picture 35">
            <a:extLst>
              <a:ext uri="{FF2B5EF4-FFF2-40B4-BE49-F238E27FC236}">
                <a16:creationId xmlns:a16="http://schemas.microsoft.com/office/drawing/2014/main" id="{F90E7C32-7DC9-DF6F-C495-6048A9AAD098}"/>
              </a:ext>
            </a:extLst>
          </p:cNvPr>
          <p:cNvPicPr>
            <a:picLocks noChangeAspect="1"/>
          </p:cNvPicPr>
          <p:nvPr/>
        </p:nvPicPr>
        <p:blipFill>
          <a:blip r:embed="rId9"/>
          <a:stretch>
            <a:fillRect/>
          </a:stretch>
        </p:blipFill>
        <p:spPr>
          <a:xfrm>
            <a:off x="6926093" y="5560252"/>
            <a:ext cx="2996927" cy="1250022"/>
          </a:xfrm>
          <a:prstGeom prst="rect">
            <a:avLst/>
          </a:prstGeom>
          <a:ln>
            <a:solidFill>
              <a:schemeClr val="tx1"/>
            </a:solidFill>
          </a:ln>
        </p:spPr>
      </p:pic>
      <p:sp>
        <p:nvSpPr>
          <p:cNvPr id="37" name="Rectangle 36">
            <a:extLst>
              <a:ext uri="{FF2B5EF4-FFF2-40B4-BE49-F238E27FC236}">
                <a16:creationId xmlns:a16="http://schemas.microsoft.com/office/drawing/2014/main" id="{BCB502E3-4E29-AAB1-3937-9E0B49C8A1B6}"/>
              </a:ext>
            </a:extLst>
          </p:cNvPr>
          <p:cNvSpPr/>
          <p:nvPr/>
        </p:nvSpPr>
        <p:spPr>
          <a:xfrm>
            <a:off x="9923020" y="5987374"/>
            <a:ext cx="2224863" cy="646331"/>
          </a:xfrm>
          <a:prstGeom prst="rect">
            <a:avLst/>
          </a:prstGeom>
        </p:spPr>
        <p:txBody>
          <a:bodyPr wrap="square">
            <a:spAutoFit/>
          </a:bodyPr>
          <a:lstStyle/>
          <a:p>
            <a:r>
              <a:rPr lang="en-GB" sz="900" b="1" dirty="0">
                <a:latin typeface="Arial" panose="020B0604020202020204" pitchFamily="34" charset="0"/>
                <a:cs typeface="Arial" panose="020B0604020202020204" pitchFamily="34" charset="0"/>
              </a:rPr>
              <a:t>Electrical Calibration residual phase error, after accounting for the revised GS13 and Centaur response model, does not exceed +/- 5 degrees</a:t>
            </a:r>
            <a:endParaRPr lang="en-US" sz="900" b="1" dirty="0">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79957346-EB3D-82ED-6BDE-8372CAFF4441}"/>
              </a:ext>
            </a:extLst>
          </p:cNvPr>
          <p:cNvCxnSpPr>
            <a:cxnSpLocks/>
          </p:cNvCxnSpPr>
          <p:nvPr/>
        </p:nvCxnSpPr>
        <p:spPr>
          <a:xfrm>
            <a:off x="7101191" y="5987374"/>
            <a:ext cx="1979579" cy="0"/>
          </a:xfrm>
          <a:prstGeom prst="line">
            <a:avLst/>
          </a:prstGeom>
          <a:ln w="6350">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3F6AC4F-3273-6532-4138-3DDC7FDF52AE}"/>
              </a:ext>
            </a:extLst>
          </p:cNvPr>
          <p:cNvCxnSpPr>
            <a:cxnSpLocks/>
          </p:cNvCxnSpPr>
          <p:nvPr/>
        </p:nvCxnSpPr>
        <p:spPr>
          <a:xfrm>
            <a:off x="7101191" y="6261253"/>
            <a:ext cx="1984443" cy="0"/>
          </a:xfrm>
          <a:prstGeom prst="line">
            <a:avLst/>
          </a:prstGeom>
          <a:ln w="6350">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8A190BA-5A45-DF9A-0C8D-B133BE93BF5E}"/>
              </a:ext>
            </a:extLst>
          </p:cNvPr>
          <p:cNvCxnSpPr>
            <a:cxnSpLocks/>
          </p:cNvCxnSpPr>
          <p:nvPr/>
        </p:nvCxnSpPr>
        <p:spPr>
          <a:xfrm>
            <a:off x="8696528" y="5598268"/>
            <a:ext cx="0" cy="1060315"/>
          </a:xfrm>
          <a:prstGeom prst="line">
            <a:avLst/>
          </a:prstGeom>
          <a:ln w="6350">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FC58DBED-02F1-DA98-4622-AE16C6FB980A}"/>
              </a:ext>
            </a:extLst>
          </p:cNvPr>
          <p:cNvSpPr/>
          <p:nvPr/>
        </p:nvSpPr>
        <p:spPr>
          <a:xfrm rot="21105782">
            <a:off x="8860816" y="3958927"/>
            <a:ext cx="641248" cy="179688"/>
          </a:xfrm>
          <a:prstGeom prst="ellipse">
            <a:avLst/>
          </a:prstGeom>
          <a:noFill/>
          <a:ln w="6350">
            <a:solidFill>
              <a:srgbClr val="C00000"/>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5E9DBB6-1940-1BA6-B6C8-A61DEDFF45C2}"/>
              </a:ext>
            </a:extLst>
          </p:cNvPr>
          <p:cNvSpPr/>
          <p:nvPr/>
        </p:nvSpPr>
        <p:spPr>
          <a:xfrm rot="448114">
            <a:off x="10447956" y="4990052"/>
            <a:ext cx="981038" cy="338216"/>
          </a:xfrm>
          <a:prstGeom prst="ellipse">
            <a:avLst/>
          </a:prstGeom>
          <a:noFill/>
          <a:ln w="6350">
            <a:solidFill>
              <a:srgbClr val="C00000"/>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CA1E9C6-1C8C-2925-0FD3-1B3D8323CB59}"/>
              </a:ext>
            </a:extLst>
          </p:cNvPr>
          <p:cNvSpPr/>
          <p:nvPr/>
        </p:nvSpPr>
        <p:spPr>
          <a:xfrm>
            <a:off x="9833625" y="3837044"/>
            <a:ext cx="2105802" cy="215444"/>
          </a:xfrm>
          <a:prstGeom prst="rect">
            <a:avLst/>
          </a:prstGeom>
        </p:spPr>
        <p:txBody>
          <a:bodyPr wrap="square">
            <a:spAutoFit/>
          </a:bodyPr>
          <a:lstStyle/>
          <a:p>
            <a:r>
              <a:rPr lang="en-GB" sz="800" dirty="0">
                <a:latin typeface="Arial" panose="020B0604020202020204" pitchFamily="34" charset="0"/>
                <a:cs typeface="Arial" panose="020B0604020202020204" pitchFamily="34" charset="0"/>
              </a:rPr>
              <a:t>Note the observed shift in GS13 response</a:t>
            </a:r>
            <a:endParaRPr lang="en-US" sz="800" dirty="0">
              <a:latin typeface="Arial" panose="020B0604020202020204" pitchFamily="34" charset="0"/>
              <a:cs typeface="Arial" panose="020B0604020202020204" pitchFamily="34" charset="0"/>
            </a:endParaRPr>
          </a:p>
        </p:txBody>
      </p:sp>
      <p:cxnSp>
        <p:nvCxnSpPr>
          <p:cNvPr id="50" name="Straight Arrow Connector 49">
            <a:extLst>
              <a:ext uri="{FF2B5EF4-FFF2-40B4-BE49-F238E27FC236}">
                <a16:creationId xmlns:a16="http://schemas.microsoft.com/office/drawing/2014/main" id="{9322FB64-6428-FAE4-E87B-4A54A801BE34}"/>
              </a:ext>
            </a:extLst>
          </p:cNvPr>
          <p:cNvCxnSpPr>
            <a:stCxn id="48" idx="1"/>
            <a:endCxn id="46" idx="6"/>
          </p:cNvCxnSpPr>
          <p:nvPr/>
        </p:nvCxnSpPr>
        <p:spPr>
          <a:xfrm flipH="1">
            <a:off x="9498756" y="3944766"/>
            <a:ext cx="334869" cy="58070"/>
          </a:xfrm>
          <a:prstGeom prst="straightConnector1">
            <a:avLst/>
          </a:prstGeom>
          <a:ln w="952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BB844E7E-E7F6-7EFC-620A-A6F26CFF1ECB}"/>
              </a:ext>
            </a:extLst>
          </p:cNvPr>
          <p:cNvCxnSpPr>
            <a:cxnSpLocks/>
            <a:stCxn id="48" idx="2"/>
            <a:endCxn id="47" idx="0"/>
          </p:cNvCxnSpPr>
          <p:nvPr/>
        </p:nvCxnSpPr>
        <p:spPr>
          <a:xfrm>
            <a:off x="10886526" y="4052488"/>
            <a:ext cx="73930" cy="938999"/>
          </a:xfrm>
          <a:prstGeom prst="straightConnector1">
            <a:avLst/>
          </a:prstGeom>
          <a:ln w="952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0E23354-5549-C37D-D678-ED6E09F8341F}"/>
              </a:ext>
            </a:extLst>
          </p:cNvPr>
          <p:cNvSpPr txBox="1"/>
          <p:nvPr/>
        </p:nvSpPr>
        <p:spPr>
          <a:xfrm>
            <a:off x="11147733" y="6651571"/>
            <a:ext cx="1044267" cy="215444"/>
          </a:xfrm>
          <a:prstGeom prst="rect">
            <a:avLst/>
          </a:prstGeom>
          <a:noFill/>
        </p:spPr>
        <p:txBody>
          <a:bodyPr wrap="square">
            <a:spAutoFit/>
          </a:bodyPr>
          <a:lstStyle/>
          <a:p>
            <a:r>
              <a:rPr lang="en-GB" sz="800" dirty="0">
                <a:solidFill>
                  <a:schemeClr val="bg1">
                    <a:lumMod val="65000"/>
                  </a:schemeClr>
                </a:solidFill>
              </a:rPr>
              <a:t>Cleared for release</a:t>
            </a:r>
            <a:endParaRPr lang="en-US" sz="800" dirty="0"/>
          </a:p>
        </p:txBody>
      </p:sp>
    </p:spTree>
    <p:extLst>
      <p:ext uri="{BB962C8B-B14F-4D97-AF65-F5344CB8AC3E}">
        <p14:creationId xmlns:p14="http://schemas.microsoft.com/office/powerpoint/2010/main" val="237349284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308</TotalTime>
  <Words>884</Words>
  <Application>Microsoft Office PowerPoint</Application>
  <PresentationFormat>Widescreen</PresentationFormat>
  <Paragraphs>73</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Open Sans</vt:lpstr>
      <vt:lpstr>Office</vt:lpstr>
      <vt:lpstr>PowerPoint Presentation</vt:lpstr>
      <vt:lpstr>PowerPoint Presentation</vt:lpstr>
      <vt:lpstr>PowerPoint Presentation</vt:lpstr>
    </vt:vector>
  </TitlesOfParts>
  <Company>Sandia National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LOFTadmin</dc:creator>
  <cp:lastModifiedBy>Merchant, John</cp:lastModifiedBy>
  <cp:revision>25</cp:revision>
  <dcterms:created xsi:type="dcterms:W3CDTF">2025-07-11T15:13:52Z</dcterms:created>
  <dcterms:modified xsi:type="dcterms:W3CDTF">2025-08-22T14:29:17Z</dcterms:modified>
</cp:coreProperties>
</file>