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p:scale>
          <a:sx n="75" d="100"/>
          <a:sy n="75" d="100"/>
        </p:scale>
        <p:origin x="6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ru-RU"/>
              <a:t>Образец заголовка</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ru-RU"/>
              <a:t>Образец заголовка</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ru-RU"/>
              <a:t>Образец текста</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ru-RU"/>
              <a:t>Образец заголовка</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ru-RU"/>
              <a:t>Образец заголовка</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ru-RU"/>
              <a:t>Образец заголовка</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25.07.2025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25.07.2025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758926" y="998014"/>
            <a:ext cx="10272988" cy="746575"/>
          </a:xfrm>
          <a:prstGeom prst="rect">
            <a:avLst/>
          </a:prstGeom>
          <a:noFill/>
        </p:spPr>
        <p:txBody>
          <a:bodyPr wrap="square" lIns="0" tIns="0" rIns="0" bIns="0" rtlCol="0" anchor="ctr">
            <a:noAutofit/>
          </a:bodyPr>
          <a:lstStyle/>
          <a:p>
            <a:pPr algn="ctr"/>
            <a:r>
              <a:rPr lang="en-US" sz="2400" b="1" noProof="0" dirty="0">
                <a:solidFill>
                  <a:srgbClr val="1A3A64"/>
                </a:solidFill>
                <a:latin typeface="Arial" panose="020B0604020202020204" pitchFamily="34" charset="0"/>
                <a:cs typeface="Arial" panose="020B0604020202020204" pitchFamily="34" charset="0"/>
              </a:rPr>
              <a:t>Will Distributed Acoustic Sensing (DAS) be able to replace classical seismic instruments?</a:t>
            </a:r>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2" y="2348418"/>
            <a:ext cx="10272988" cy="502511"/>
          </a:xfrm>
          <a:prstGeom prst="rect">
            <a:avLst/>
          </a:prstGeom>
          <a:noFill/>
        </p:spPr>
        <p:txBody>
          <a:bodyPr wrap="square" lIns="0" tIns="0" rIns="0" bIns="0" rtlCol="0" anchor="ctr">
            <a:normAutofit/>
          </a:bodyPr>
          <a:lstStyle/>
          <a:p>
            <a:r>
              <a:rPr lang="en-US" dirty="0">
                <a:solidFill>
                  <a:srgbClr val="1A3A64"/>
                </a:solidFill>
                <a:latin typeface="Arial" panose="020B0604020202020204" pitchFamily="34" charset="0"/>
                <a:cs typeface="Arial" panose="020B0604020202020204" pitchFamily="34" charset="0"/>
              </a:rPr>
              <a:t>Gravirov V</a:t>
            </a:r>
            <a:r>
              <a:rPr lang="ru-RU" dirty="0">
                <a:solidFill>
                  <a:srgbClr val="1A3A64"/>
                </a:solidFill>
                <a:latin typeface="Arial" panose="020B0604020202020204" pitchFamily="34" charset="0"/>
                <a:cs typeface="Arial" panose="020B0604020202020204" pitchFamily="34" charset="0"/>
              </a:rPr>
              <a:t>.</a:t>
            </a:r>
            <a:r>
              <a:rPr lang="ru-RU" baseline="30000" dirty="0">
                <a:solidFill>
                  <a:srgbClr val="1A3A64"/>
                </a:solidFill>
                <a:latin typeface="Arial" panose="020B0604020202020204" pitchFamily="34" charset="0"/>
                <a:cs typeface="Arial" panose="020B0604020202020204" pitchFamily="34" charset="0"/>
              </a:rPr>
              <a:t>1</a:t>
            </a:r>
            <a:r>
              <a:rPr lang="en-US" baseline="30000" dirty="0">
                <a:solidFill>
                  <a:srgbClr val="1A3A64"/>
                </a:solidFill>
                <a:latin typeface="Arial" panose="020B0604020202020204" pitchFamily="34" charset="0"/>
                <a:cs typeface="Arial" panose="020B0604020202020204" pitchFamily="34" charset="0"/>
              </a:rPr>
              <a:t>,2</a:t>
            </a:r>
            <a:r>
              <a:rPr lang="ru-RU" noProof="0" dirty="0">
                <a:solidFill>
                  <a:srgbClr val="1A3A64"/>
                </a:solidFill>
                <a:latin typeface="Arial" panose="020B0604020202020204" pitchFamily="34" charset="0"/>
                <a:cs typeface="Arial" panose="020B0604020202020204" pitchFamily="34" charset="0"/>
              </a:rPr>
              <a:t>, </a:t>
            </a:r>
            <a:r>
              <a:rPr lang="en-GB" dirty="0">
                <a:solidFill>
                  <a:srgbClr val="1A3A64"/>
                </a:solidFill>
                <a:latin typeface="Arial" panose="020B0604020202020204" pitchFamily="34" charset="0"/>
                <a:cs typeface="Arial" panose="020B0604020202020204" pitchFamily="34" charset="0"/>
              </a:rPr>
              <a:t>Kislov K</a:t>
            </a:r>
            <a:r>
              <a:rPr lang="ru-RU" dirty="0">
                <a:solidFill>
                  <a:srgbClr val="1A3A64"/>
                </a:solidFill>
                <a:latin typeface="Arial" panose="020B0604020202020204" pitchFamily="34" charset="0"/>
                <a:cs typeface="Arial" panose="020B0604020202020204" pitchFamily="34" charset="0"/>
              </a:rPr>
              <a:t>.</a:t>
            </a:r>
            <a:r>
              <a:rPr lang="ru-RU" baseline="30000" noProof="0" dirty="0">
                <a:solidFill>
                  <a:srgbClr val="1A3A64"/>
                </a:solidFill>
                <a:latin typeface="Arial" panose="020B0604020202020204" pitchFamily="34" charset="0"/>
                <a:cs typeface="Arial" panose="020B0604020202020204" pitchFamily="34" charset="0"/>
              </a:rPr>
              <a:t>2</a:t>
            </a:r>
            <a:r>
              <a:rPr lang="en-GB" noProof="0" dirty="0">
                <a:solidFill>
                  <a:srgbClr val="1A3A64"/>
                </a:solidFill>
                <a:latin typeface="Arial" panose="020B0604020202020204" pitchFamily="34" charset="0"/>
                <a:cs typeface="Arial" panose="020B0604020202020204" pitchFamily="34" charset="0"/>
              </a:rPr>
              <a:t> </a:t>
            </a:r>
          </a:p>
          <a:p>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lnSpcReduction="10000"/>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ru-RU" sz="1400" noProof="0" dirty="0"/>
              <a:t>1. </a:t>
            </a:r>
            <a:r>
              <a:rPr lang="en-US" sz="1400" noProof="0" dirty="0"/>
              <a:t>The Schmidt Institute of Physics of the Earth of the Russian Academy</a:t>
            </a:r>
            <a:r>
              <a:rPr lang="ru-RU" sz="1400" noProof="0" dirty="0"/>
              <a:t> </a:t>
            </a:r>
            <a:r>
              <a:rPr lang="en-US" sz="1400" noProof="0" dirty="0"/>
              <a:t>of Sciences (IPE RAS)</a:t>
            </a:r>
            <a:endParaRPr lang="en-GB" sz="1400" noProof="0" dirty="0"/>
          </a:p>
          <a:p>
            <a:pPr marL="174625" indent="-174625"/>
            <a:r>
              <a:rPr lang="ru-RU" sz="1400" noProof="0" dirty="0"/>
              <a:t>2. </a:t>
            </a:r>
            <a:r>
              <a:rPr lang="en-US" sz="1400" dirty="0"/>
              <a:t>Institute of Earthquake Prediction Theory and Mathematical Geophysics</a:t>
            </a:r>
            <a:r>
              <a:rPr lang="en-US" sz="1400" noProof="0" dirty="0"/>
              <a:t> of the Russian Academy of</a:t>
            </a:r>
            <a:r>
              <a:rPr lang="ru-RU" sz="1400" noProof="0" dirty="0"/>
              <a:t> </a:t>
            </a:r>
            <a:r>
              <a:rPr lang="en-US" sz="1400" noProof="0" dirty="0"/>
              <a:t>Sciences</a:t>
            </a:r>
            <a:r>
              <a:rPr lang="ru-RU" sz="1400" noProof="0" dirty="0"/>
              <a:t> </a:t>
            </a:r>
            <a:r>
              <a:rPr lang="en-US" sz="1400" noProof="0" dirty="0"/>
              <a:t>(IGP RAS)</a:t>
            </a:r>
            <a:r>
              <a:rPr lang="en-GB" sz="1400" noProof="0" dirty="0"/>
              <a:t> </a:t>
            </a:r>
          </a:p>
        </p:txBody>
      </p:sp>
      <p:sp>
        <p:nvSpPr>
          <p:cNvPr id="14" name="TextBox 3">
            <a:extLst>
              <a:ext uri="{FF2B5EF4-FFF2-40B4-BE49-F238E27FC236}">
                <a16:creationId xmlns:a16="http://schemas.microsoft.com/office/drawing/2014/main" id="{D46122D2-621E-31CE-451D-B174F76F9990}"/>
              </a:ext>
            </a:extLst>
          </p:cNvPr>
          <p:cNvSpPr txBox="1"/>
          <p:nvPr/>
        </p:nvSpPr>
        <p:spPr>
          <a:xfrm>
            <a:off x="1468878" y="4192621"/>
            <a:ext cx="8152008" cy="2019985"/>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The geophysics' field is seeing rapid development of new technologies, including Distributed Acoustic Sensing (DAS). DAS is experiencing exponential growth in its application and development today. This innovative technique attracts scientists and researchers for its ability to monitor and analyze geological and structural changes with high spatial resolution over large distances. Unlike traditional methods based on the use of stationary instruments, DAS allows to make data acquisition using a distributed network of sensors, which opens up new horizons for studying complex geophysical phenomena.  However, it should be noted that, nevertheless, there are still certain difficulties in applying this technology to solve a wide range of seismological problems, and the logical question arises whether this technology will be able to replace classical geophysical instruments in the future.</a:t>
            </a:r>
            <a:endParaRPr lang="en-GB" dirty="0"/>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P3.1-376</a:t>
            </a:r>
          </a:p>
        </p:txBody>
      </p:sp>
      <p:pic>
        <p:nvPicPr>
          <p:cNvPr id="1026" name="Picture 2">
            <a:extLst>
              <a:ext uri="{FF2B5EF4-FFF2-40B4-BE49-F238E27FC236}">
                <a16:creationId xmlns:a16="http://schemas.microsoft.com/office/drawing/2014/main" id="{C0932E15-DC26-58E7-E68A-D3A654EC3F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0886" y="2194978"/>
            <a:ext cx="1578254" cy="1311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Рисунок 7">
            <a:extLst>
              <a:ext uri="{FF2B5EF4-FFF2-40B4-BE49-F238E27FC236}">
                <a16:creationId xmlns:a16="http://schemas.microsoft.com/office/drawing/2014/main" id="{862F5C8E-A543-FA0E-B216-D4AB68300392}"/>
              </a:ext>
            </a:extLst>
          </p:cNvPr>
          <p:cNvPicPr>
            <a:picLocks noChangeAspect="1"/>
          </p:cNvPicPr>
          <p:nvPr/>
        </p:nvPicPr>
        <p:blipFill>
          <a:blip r:embed="rId4"/>
          <a:stretch>
            <a:fillRect/>
          </a:stretch>
        </p:blipFill>
        <p:spPr>
          <a:xfrm>
            <a:off x="11166594" y="2194978"/>
            <a:ext cx="802181" cy="1311901"/>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a16="http://schemas.microsoft.com/office/drawing/2014/main" id="{E5B67DD5-AF62-4996-BFC8-D0709EAAF04C}"/>
              </a:ext>
            </a:extLst>
          </p:cNvPr>
          <p:cNvSpPr txBox="1"/>
          <p:nvPr/>
        </p:nvSpPr>
        <p:spPr>
          <a:xfrm>
            <a:off x="7750864" y="1212323"/>
            <a:ext cx="4281117"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tabLst>
                <a:tab pos="180975" algn="l"/>
              </a:tabLst>
            </a:pPr>
            <a:r>
              <a:rPr lang="en-US" sz="1200" noProof="0" dirty="0"/>
              <a:t>	Having carefully considered all the advantages and disadvantages of virtual (based on DAS) and traditional geophysical instruments, we can confidently state that the question posed in the title currently does not have a clear answer. </a:t>
            </a:r>
            <a:r>
              <a:rPr lang="en-US" sz="1200" dirty="0"/>
              <a:t>Obviously, distributed acoustic sensing has great chance to occupy an important place in the arsenal of geophysical methods, but a complete replacement of traditional instruments in current practice is unlikely in the near future. Although DAS </a:t>
            </a:r>
            <a:r>
              <a:rPr lang="en-US" sz="1200"/>
              <a:t>has advantages</a:t>
            </a:r>
            <a:r>
              <a:rPr lang="en-US" sz="1200" dirty="0"/>
              <a:t>, it also faces a large set of limitations that prevent it from becoming a universal solution. Most likely, it is the combination of technologies that may eventually become the most effective approach. Since both approaches have their advantages and disadvantages, their confrontation will lead to synergy rather than rivalry. In the future, technology integration may be the key to more accurate and detailed data, which in turn will have a positive impact on scientific research and practical applications in the field of geophysics. It is important to keep in mind that the world of geophysics is dynamic, and technology continues to evolve. The fusion of traditional and innovative methods can create new opportunities for exploring the Earth and its resources. Using a combined approach will partially eliminate the limitations of one technology, while offsetting them with the advantages of another. Such a symbiosis can significantly improve the quality of studying the nature of the Earth and provide a higher degree of confidence in scientific conclusions.</a:t>
            </a:r>
            <a:endParaRPr lang="en-US" sz="1200" noProof="0" dirty="0"/>
          </a:p>
        </p:txBody>
      </p:sp>
      <p:sp>
        <p:nvSpPr>
          <p:cNvPr id="7" name="TextBox 3">
            <a:extLst>
              <a:ext uri="{FF2B5EF4-FFF2-40B4-BE49-F238E27FC236}">
                <a16:creationId xmlns:a16="http://schemas.microsoft.com/office/drawing/2014/main" id="{9A5EB31E-0D60-B708-DDA3-638C6CE2CC33}"/>
              </a:ext>
            </a:extLst>
          </p:cNvPr>
          <p:cNvSpPr txBox="1"/>
          <p:nvPr/>
        </p:nvSpPr>
        <p:spPr>
          <a:xfrm>
            <a:off x="3810000" y="55008"/>
            <a:ext cx="7520941" cy="492443"/>
          </a:xfrm>
          <a:prstGeom prst="rect">
            <a:avLst/>
          </a:prstGeom>
          <a:noFill/>
        </p:spPr>
        <p:txBody>
          <a:bodyPr wrap="square" lIns="0" tIns="0" rIns="0" bIns="0" rtlCol="0" anchor="ctr">
            <a:noAutofit/>
          </a:bodyPr>
          <a:lstStyle/>
          <a:p>
            <a:r>
              <a:rPr lang="en-US" sz="1400" b="1" noProof="0" dirty="0">
                <a:solidFill>
                  <a:schemeClr val="bg1"/>
                </a:solidFill>
                <a:latin typeface="Arial" panose="020B0604020202020204" pitchFamily="34" charset="0"/>
                <a:cs typeface="Arial" panose="020B0604020202020204" pitchFamily="34" charset="0"/>
              </a:rPr>
              <a:t>Will Distributed Acoustic Sensing (DAS) be able to replace classical seismic instruments?</a:t>
            </a:r>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US" sz="1200" noProof="0" dirty="0">
                <a:solidFill>
                  <a:srgbClr val="1A3A64"/>
                </a:solidFill>
                <a:latin typeface="Arial" panose="020B0604020202020204" pitchFamily="34" charset="0"/>
                <a:cs typeface="Arial" panose="020B0604020202020204" pitchFamily="34" charset="0"/>
              </a:rPr>
              <a:t>Gravirov V., Kislov K.</a:t>
            </a:r>
            <a:endParaRPr lang="en-GB" sz="1200" noProof="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58643" y="881975"/>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Benefits of DAS</a:t>
            </a:r>
          </a:p>
        </p:txBody>
      </p:sp>
      <p:sp>
        <p:nvSpPr>
          <p:cNvPr id="26" name="TextBox 3">
            <a:extLst>
              <a:ext uri="{FF2B5EF4-FFF2-40B4-BE49-F238E27FC236}">
                <a16:creationId xmlns:a16="http://schemas.microsoft.com/office/drawing/2014/main" id="{79016AB2-B6CD-8ED7-A756-5A1288745A4D}"/>
              </a:ext>
            </a:extLst>
          </p:cNvPr>
          <p:cNvSpPr txBox="1"/>
          <p:nvPr/>
        </p:nvSpPr>
        <p:spPr>
          <a:xfrm>
            <a:off x="3934771" y="881975"/>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Disadvantages of DAS</a:t>
            </a:r>
          </a:p>
        </p:txBody>
      </p:sp>
      <p:sp>
        <p:nvSpPr>
          <p:cNvPr id="27" name="TextBox 3">
            <a:extLst>
              <a:ext uri="{FF2B5EF4-FFF2-40B4-BE49-F238E27FC236}">
                <a16:creationId xmlns:a16="http://schemas.microsoft.com/office/drawing/2014/main" id="{35C23D38-1D02-FA1F-40B5-BBB882222001}"/>
              </a:ext>
            </a:extLst>
          </p:cNvPr>
          <p:cNvSpPr txBox="1"/>
          <p:nvPr/>
        </p:nvSpPr>
        <p:spPr>
          <a:xfrm>
            <a:off x="8174794" y="895014"/>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Conclusions</a:t>
            </a:r>
            <a:endParaRPr lang="en-GB" dirty="0"/>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P3.1-376</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1" name="Picture 2">
            <a:extLst>
              <a:ext uri="{FF2B5EF4-FFF2-40B4-BE49-F238E27FC236}">
                <a16:creationId xmlns:a16="http://schemas.microsoft.com/office/drawing/2014/main" id="{607E4DB0-32E7-70E1-A0EC-295E1AE1BF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0037" y="6085779"/>
            <a:ext cx="862828" cy="7172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2" name="Рисунок 31">
            <a:extLst>
              <a:ext uri="{FF2B5EF4-FFF2-40B4-BE49-F238E27FC236}">
                <a16:creationId xmlns:a16="http://schemas.microsoft.com/office/drawing/2014/main" id="{6AAA796D-1039-2189-DD67-D5D9227141F3}"/>
              </a:ext>
            </a:extLst>
          </p:cNvPr>
          <p:cNvPicPr>
            <a:picLocks noChangeAspect="1"/>
          </p:cNvPicPr>
          <p:nvPr/>
        </p:nvPicPr>
        <p:blipFill>
          <a:blip r:embed="rId3"/>
          <a:stretch>
            <a:fillRect/>
          </a:stretch>
        </p:blipFill>
        <p:spPr>
          <a:xfrm>
            <a:off x="10432865" y="6085778"/>
            <a:ext cx="438551" cy="717214"/>
          </a:xfrm>
          <a:prstGeom prst="rect">
            <a:avLst/>
          </a:prstGeom>
        </p:spPr>
      </p:pic>
      <p:sp>
        <p:nvSpPr>
          <p:cNvPr id="38" name="TextBox 3">
            <a:extLst>
              <a:ext uri="{FF2B5EF4-FFF2-40B4-BE49-F238E27FC236}">
                <a16:creationId xmlns:a16="http://schemas.microsoft.com/office/drawing/2014/main" id="{F4B5AAF8-2ACD-4C98-46DB-7C7271E755BF}"/>
              </a:ext>
            </a:extLst>
          </p:cNvPr>
          <p:cNvSpPr txBox="1"/>
          <p:nvPr/>
        </p:nvSpPr>
        <p:spPr>
          <a:xfrm>
            <a:off x="247201" y="1473114"/>
            <a:ext cx="3562799"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marL="171450" indent="-171450">
              <a:buFont typeface="Arial" panose="020B0604020202020204" pitchFamily="34" charset="0"/>
              <a:buChar char="•"/>
              <a:tabLst>
                <a:tab pos="180975" algn="l"/>
              </a:tabLst>
            </a:pPr>
            <a:r>
              <a:rPr lang="en-US" sz="1200" noProof="0" dirty="0"/>
              <a:t>	Low cost; </a:t>
            </a:r>
          </a:p>
          <a:p>
            <a:pPr marL="171450" indent="-171450">
              <a:buFont typeface="Arial" panose="020B0604020202020204" pitchFamily="34" charset="0"/>
              <a:buChar char="•"/>
              <a:tabLst>
                <a:tab pos="180975" algn="l"/>
              </a:tabLst>
            </a:pPr>
            <a:r>
              <a:rPr lang="en-US" sz="1200" noProof="0" dirty="0"/>
              <a:t>Wide availability of materials;</a:t>
            </a:r>
          </a:p>
          <a:p>
            <a:pPr marL="171450" indent="-171450">
              <a:buFont typeface="Arial" panose="020B0604020202020204" pitchFamily="34" charset="0"/>
              <a:buChar char="•"/>
              <a:tabLst>
                <a:tab pos="180975" algn="l"/>
              </a:tabLst>
            </a:pPr>
            <a:r>
              <a:rPr lang="en-US" sz="1200" noProof="0" dirty="0"/>
              <a:t>Easy organization of arrays of seismic points of great length;</a:t>
            </a:r>
          </a:p>
          <a:p>
            <a:pPr marL="171450" indent="-171450">
              <a:buFont typeface="Arial" panose="020B0604020202020204" pitchFamily="34" charset="0"/>
              <a:buChar char="•"/>
              <a:tabLst>
                <a:tab pos="180975" algn="l"/>
              </a:tabLst>
            </a:pPr>
            <a:r>
              <a:rPr lang="en-US" sz="1200" noProof="0" dirty="0"/>
              <a:t>High spatial resolution;</a:t>
            </a:r>
          </a:p>
          <a:p>
            <a:pPr marL="171450" indent="-171450">
              <a:buFont typeface="Arial" panose="020B0604020202020204" pitchFamily="34" charset="0"/>
              <a:buChar char="•"/>
              <a:tabLst>
                <a:tab pos="180975" algn="l"/>
              </a:tabLst>
            </a:pPr>
            <a:r>
              <a:rPr lang="en-US" sz="1200" noProof="0" dirty="0"/>
              <a:t>Easy selection any spatial sampling;</a:t>
            </a:r>
          </a:p>
          <a:p>
            <a:pPr marL="171450" indent="-171450">
              <a:buFont typeface="Arial" panose="020B0604020202020204" pitchFamily="34" charset="0"/>
              <a:buChar char="•"/>
              <a:tabLst>
                <a:tab pos="180975" algn="l"/>
              </a:tabLst>
            </a:pPr>
            <a:r>
              <a:rPr lang="en-US" sz="1200" noProof="0" dirty="0"/>
              <a:t>Wide frequency range from 0.001 Hz to 10 kHz;</a:t>
            </a:r>
          </a:p>
          <a:p>
            <a:pPr marL="171450" indent="-171450">
              <a:buFont typeface="Arial" panose="020B0604020202020204" pitchFamily="34" charset="0"/>
              <a:buChar char="•"/>
              <a:tabLst>
                <a:tab pos="180975" algn="l"/>
              </a:tabLst>
            </a:pPr>
            <a:r>
              <a:rPr lang="en-US" sz="1200" noProof="0" dirty="0"/>
              <a:t>Dynamic range over 120 dB;</a:t>
            </a:r>
          </a:p>
          <a:p>
            <a:pPr marL="171450" indent="-171450">
              <a:buFont typeface="Arial" panose="020B0604020202020204" pitchFamily="34" charset="0"/>
              <a:buChar char="•"/>
              <a:tabLst>
                <a:tab pos="180975" algn="l"/>
              </a:tabLst>
            </a:pPr>
            <a:r>
              <a:rPr lang="en-US" sz="1200" noProof="0" dirty="0"/>
              <a:t>Possibility of using existing fiber-optic networks;</a:t>
            </a:r>
          </a:p>
          <a:p>
            <a:pPr marL="171450" indent="-171450">
              <a:buFont typeface="Arial" panose="020B0604020202020204" pitchFamily="34" charset="0"/>
              <a:buChar char="•"/>
              <a:tabLst>
                <a:tab pos="180975" algn="l"/>
              </a:tabLst>
            </a:pPr>
            <a:r>
              <a:rPr lang="en-US" sz="1200" noProof="0" dirty="0"/>
              <a:t>Quick deployment with minimal connection of new equipment;</a:t>
            </a:r>
          </a:p>
          <a:p>
            <a:pPr marL="171450" indent="-171450">
              <a:buFont typeface="Arial" panose="020B0604020202020204" pitchFamily="34" charset="0"/>
              <a:buChar char="•"/>
              <a:tabLst>
                <a:tab pos="180975" algn="l"/>
              </a:tabLst>
            </a:pPr>
            <a:r>
              <a:rPr lang="en-US" sz="1200" noProof="0" dirty="0"/>
              <a:t>Requires one polling (central) unit located at one end of the fiber;</a:t>
            </a:r>
          </a:p>
          <a:p>
            <a:pPr marL="171450" indent="-171450">
              <a:buFont typeface="Arial" panose="020B0604020202020204" pitchFamily="34" charset="0"/>
              <a:buChar char="•"/>
              <a:tabLst>
                <a:tab pos="180975" algn="l"/>
              </a:tabLst>
            </a:pPr>
            <a:r>
              <a:rPr lang="en-US" sz="1200" noProof="0" dirty="0"/>
              <a:t>There is no problem of time synchronization between virtual sensors;</a:t>
            </a:r>
          </a:p>
          <a:p>
            <a:pPr marL="171450" indent="-171450">
              <a:buFont typeface="Arial" panose="020B0604020202020204" pitchFamily="34" charset="0"/>
              <a:buChar char="•"/>
              <a:tabLst>
                <a:tab pos="180975" algn="l"/>
              </a:tabLst>
            </a:pPr>
            <a:r>
              <a:rPr lang="en-US" sz="1200" noProof="0" dirty="0"/>
              <a:t>No need for individual power supplies for sensors and their maintenance;</a:t>
            </a:r>
          </a:p>
          <a:p>
            <a:pPr marL="171450" indent="-171450">
              <a:buFont typeface="Arial" panose="020B0604020202020204" pitchFamily="34" charset="0"/>
              <a:buChar char="•"/>
              <a:tabLst>
                <a:tab pos="180975" algn="l"/>
              </a:tabLst>
            </a:pPr>
            <a:r>
              <a:rPr lang="en-US" sz="1200" noProof="0" dirty="0"/>
              <a:t>Reliability, strength, durability, corrosion resistance;</a:t>
            </a:r>
          </a:p>
          <a:p>
            <a:pPr marL="171450" indent="-171450">
              <a:buFont typeface="Arial" panose="020B0604020202020204" pitchFamily="34" charset="0"/>
              <a:buChar char="•"/>
              <a:tabLst>
                <a:tab pos="180975" algn="l"/>
              </a:tabLst>
            </a:pPr>
            <a:r>
              <a:rPr lang="en-US" sz="1200" noProof="0" dirty="0"/>
              <a:t>Small size and weight;</a:t>
            </a:r>
          </a:p>
          <a:p>
            <a:pPr marL="171450" indent="-171450">
              <a:buFont typeface="Arial" panose="020B0604020202020204" pitchFamily="34" charset="0"/>
              <a:buChar char="•"/>
              <a:tabLst>
                <a:tab pos="180975" algn="l"/>
              </a:tabLst>
            </a:pPr>
            <a:r>
              <a:rPr lang="en-US" sz="1200" noProof="0" dirty="0"/>
              <a:t>Possibility of continuous operation;</a:t>
            </a:r>
          </a:p>
          <a:p>
            <a:pPr marL="171450" indent="-171450">
              <a:buFont typeface="Arial" panose="020B0604020202020204" pitchFamily="34" charset="0"/>
              <a:buChar char="•"/>
              <a:tabLst>
                <a:tab pos="180975" algn="l"/>
              </a:tabLst>
            </a:pPr>
            <a:r>
              <a:rPr lang="en-US" sz="1200" noProof="0" dirty="0"/>
              <a:t>Can be easily deployed even in the harshest and most unusual conditions, including the organization of a dense seismic network in a metropolis;</a:t>
            </a:r>
          </a:p>
          <a:p>
            <a:pPr marL="171450" indent="-171450">
              <a:buFont typeface="Arial" panose="020B0604020202020204" pitchFamily="34" charset="0"/>
              <a:buChar char="•"/>
              <a:tabLst>
                <a:tab pos="180975" algn="l"/>
              </a:tabLst>
            </a:pPr>
            <a:r>
              <a:rPr lang="en-US" sz="1200" noProof="0" dirty="0"/>
              <a:t>Insensitivity to electromagnetic fields;</a:t>
            </a:r>
          </a:p>
          <a:p>
            <a:pPr marL="171450" indent="-171450">
              <a:buFont typeface="Arial" panose="020B0604020202020204" pitchFamily="34" charset="0"/>
              <a:buChar char="•"/>
              <a:tabLst>
                <a:tab pos="180975" algn="l"/>
              </a:tabLst>
            </a:pPr>
            <a:r>
              <a:rPr lang="en-US" sz="1200" noProof="0" dirty="0"/>
              <a:t>Wide operating temperature range -60 ÷ +250 degrees C, as well as pressure up to 180 MPa.</a:t>
            </a:r>
          </a:p>
        </p:txBody>
      </p:sp>
      <p:sp>
        <p:nvSpPr>
          <p:cNvPr id="39" name="TextBox 3">
            <a:extLst>
              <a:ext uri="{FF2B5EF4-FFF2-40B4-BE49-F238E27FC236}">
                <a16:creationId xmlns:a16="http://schemas.microsoft.com/office/drawing/2014/main" id="{E1E853B8-8A4A-9B38-167B-35D9847627D4}"/>
              </a:ext>
            </a:extLst>
          </p:cNvPr>
          <p:cNvSpPr txBox="1"/>
          <p:nvPr/>
        </p:nvSpPr>
        <p:spPr>
          <a:xfrm>
            <a:off x="4034780" y="1473114"/>
            <a:ext cx="3491304"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marL="171450" indent="-171450">
              <a:buFont typeface="Arial" panose="020B0604020202020204" pitchFamily="34" charset="0"/>
              <a:buChar char="•"/>
              <a:tabLst>
                <a:tab pos="180975" algn="l"/>
              </a:tabLst>
            </a:pPr>
            <a:r>
              <a:rPr lang="en-US" sz="1200" noProof="0" dirty="0"/>
              <a:t>Works on fiber optical cables of limited length (currently average up to 180 km);</a:t>
            </a:r>
          </a:p>
          <a:p>
            <a:pPr marL="171450" indent="-171450">
              <a:buFont typeface="Arial" panose="020B0604020202020204" pitchFamily="34" charset="0"/>
              <a:buChar char="•"/>
              <a:tabLst>
                <a:tab pos="180975" algn="l"/>
              </a:tabLst>
            </a:pPr>
            <a:r>
              <a:rPr lang="en-US" sz="1200" noProof="0" dirty="0"/>
              <a:t>Records only single-component axial deformation of the fiber optical cable;</a:t>
            </a:r>
          </a:p>
          <a:p>
            <a:pPr marL="171450" indent="-171450">
              <a:buFont typeface="Arial" panose="020B0604020202020204" pitchFamily="34" charset="0"/>
              <a:buChar char="•"/>
              <a:tabLst>
                <a:tab pos="180975" algn="l"/>
              </a:tabLst>
            </a:pPr>
            <a:r>
              <a:rPr lang="en-US" sz="1200" noProof="0" dirty="0"/>
              <a:t>Fiber optical fiber cables usually do not located in a straight line, i.e. the direction of sensitivity from one virtual sensor to another can change significantly;</a:t>
            </a:r>
          </a:p>
          <a:p>
            <a:pPr marL="171450" indent="-171450">
              <a:buFont typeface="Arial" panose="020B0604020202020204" pitchFamily="34" charset="0"/>
              <a:buChar char="•"/>
              <a:tabLst>
                <a:tab pos="180975" algn="l"/>
              </a:tabLst>
            </a:pPr>
            <a:r>
              <a:rPr lang="en-US" sz="1200" noProof="0" dirty="0"/>
              <a:t>The SNR ratio of different sections of the fiber optical cable is different;</a:t>
            </a:r>
          </a:p>
          <a:p>
            <a:pPr marL="171450" indent="-171450">
              <a:buFont typeface="Arial" panose="020B0604020202020204" pitchFamily="34" charset="0"/>
              <a:buChar char="•"/>
              <a:tabLst>
                <a:tab pos="180975" algn="l"/>
              </a:tabLst>
            </a:pPr>
            <a:r>
              <a:rPr lang="en-US" sz="1200" noProof="0" dirty="0"/>
              <a:t>Have higher noise level than conventional broadband seismometers;</a:t>
            </a:r>
          </a:p>
          <a:p>
            <a:pPr marL="171450" indent="-171450">
              <a:buFont typeface="Arial" panose="020B0604020202020204" pitchFamily="34" charset="0"/>
              <a:buChar char="•"/>
              <a:tabLst>
                <a:tab pos="180975" algn="l"/>
              </a:tabLst>
            </a:pPr>
            <a:r>
              <a:rPr lang="en-US" sz="1200" noProof="0" dirty="0"/>
              <a:t>Existing communication fiber optical cables are usually laid in areas with high noise levels;</a:t>
            </a:r>
          </a:p>
          <a:p>
            <a:pPr marL="171450" indent="-171450">
              <a:buFont typeface="Arial" panose="020B0604020202020204" pitchFamily="34" charset="0"/>
              <a:buChar char="•"/>
              <a:tabLst>
                <a:tab pos="180975" algn="l"/>
              </a:tabLst>
            </a:pPr>
            <a:r>
              <a:rPr lang="en-US" sz="1200" noProof="0" dirty="0"/>
              <a:t>The connection between the fiber optical cable and the ground may vary according to the length of the cable;</a:t>
            </a:r>
          </a:p>
          <a:p>
            <a:pPr marL="171450" indent="-171450">
              <a:buFont typeface="Arial" panose="020B0604020202020204" pitchFamily="34" charset="0"/>
              <a:buChar char="•"/>
              <a:tabLst>
                <a:tab pos="180975" algn="l"/>
              </a:tabLst>
            </a:pPr>
            <a:r>
              <a:rPr lang="en-US" sz="1200" noProof="0" dirty="0"/>
              <a:t>Uncertainty of fiber optical cable depth;</a:t>
            </a:r>
          </a:p>
          <a:p>
            <a:pPr marL="171450" indent="-171450">
              <a:buFont typeface="Arial" panose="020B0604020202020204" pitchFamily="34" charset="0"/>
              <a:buChar char="•"/>
              <a:tabLst>
                <a:tab pos="180975" algn="l"/>
              </a:tabLst>
            </a:pPr>
            <a:r>
              <a:rPr lang="en-US" sz="1200" noProof="0" dirty="0"/>
              <a:t>DAS self-noise has not been strictly assessed at present;</a:t>
            </a:r>
          </a:p>
          <a:p>
            <a:pPr marL="171450" indent="-171450">
              <a:buFont typeface="Arial" panose="020B0604020202020204" pitchFamily="34" charset="0"/>
              <a:buChar char="•"/>
              <a:tabLst>
                <a:tab pos="180975" algn="l"/>
              </a:tabLst>
            </a:pPr>
            <a:r>
              <a:rPr lang="en-US" sz="1200" noProof="0" dirty="0"/>
              <a:t>The location and orientation of virtual sensors is difficult to determine, especially on previously laid fiber optical cables</a:t>
            </a:r>
          </a:p>
          <a:p>
            <a:pPr marL="171450" indent="-171450">
              <a:buFont typeface="Arial" panose="020B0604020202020204" pitchFamily="34" charset="0"/>
              <a:buChar char="•"/>
              <a:tabLst>
                <a:tab pos="180975" algn="l"/>
              </a:tabLst>
            </a:pPr>
            <a:r>
              <a:rPr lang="en-US" sz="1200" noProof="0" dirty="0"/>
              <a:t>Difficulty estimating magnitude and focal mechanism;</a:t>
            </a:r>
          </a:p>
          <a:p>
            <a:pPr marL="171450" indent="-171450">
              <a:buFont typeface="Arial" panose="020B0604020202020204" pitchFamily="34" charset="0"/>
              <a:buChar char="•"/>
              <a:tabLst>
                <a:tab pos="180975" algn="l"/>
              </a:tabLst>
            </a:pPr>
            <a:r>
              <a:rPr lang="en-US" sz="1200" noProof="0" dirty="0"/>
              <a:t>There is an additional error (sensitivity to changes in temperature, humidity, pressure, external loads, freezing/thawing, etc.).</a:t>
            </a:r>
          </a:p>
        </p:txBody>
      </p:sp>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Стандартная">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1579</TotalTime>
  <Words>879</Words>
  <Application>Microsoft Office PowerPoint</Application>
  <PresentationFormat>Широкоэкранный</PresentationFormat>
  <Paragraphs>45</Paragraphs>
  <Slides>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Aptos</vt:lpstr>
      <vt:lpstr>Aptos Display</vt:lpstr>
      <vt:lpstr>Arial</vt:lpstr>
      <vt:lpstr>Стандартная</vt:lpstr>
      <vt:lpstr>Презентация PowerPoint</vt:lpstr>
      <vt:lpstr>Презентация PowerPoint</vt:lpstr>
    </vt:vector>
  </TitlesOfParts>
  <Company>LightKey.Store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Valentin Gravirov - VVG1965 Гравиров</dc:creator>
  <cp:lastModifiedBy>Valentin Gravirov - VVG1965 Гравиров</cp:lastModifiedBy>
  <cp:revision>7</cp:revision>
  <dcterms:created xsi:type="dcterms:W3CDTF">2025-07-23T13:08:00Z</dcterms:created>
  <dcterms:modified xsi:type="dcterms:W3CDTF">2025-07-25T12:20:30Z</dcterms:modified>
</cp:coreProperties>
</file>