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66" r:id="rId4"/>
    <p:sldId id="267" r:id="rId5"/>
    <p:sldId id="264" r:id="rId6"/>
    <p:sldId id="26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>
            <p14:sldId id="257"/>
          </p14:sldIdLst>
        </p14:section>
        <p14:section name="Presentation Slides" id="{AA65376A-F1B8-4985-9D91-856E127C1E0B}">
          <p14:sldIdLst>
            <p14:sldId id="265"/>
            <p14:sldId id="266"/>
            <p14:sldId id="267"/>
            <p14:sldId id="264"/>
            <p14:sldId id="26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BCC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F0D6-D6C3-4436-924C-E6F9DC22B718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647C3-7545-48FD-9B69-70E2C2021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6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47C3-7545-48FD-9B69-70E2C202195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5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47C3-7545-48FD-9B69-70E2C202195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8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47C3-7545-48FD-9B69-70E2C202195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9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47C3-7545-48FD-9B69-70E2C202195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6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47C3-7545-48FD-9B69-70E2C202195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7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pPr/>
              <a:t>11.08.2025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4212E3CC-C8F3-8724-236C-B7DF711CD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727752" y="1278395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VNIIA Experience in Seismometer Development </a:t>
            </a:r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37EAC3-90CD-EA42-4DD4-7E98DD56B841}"/>
              </a:ext>
            </a:extLst>
          </p:cNvPr>
          <p:cNvSpPr txBox="1"/>
          <p:nvPr/>
        </p:nvSpPr>
        <p:spPr>
          <a:xfrm>
            <a:off x="727752" y="1887883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O.A. </a:t>
            </a:r>
            <a:r>
              <a:rPr lang="en-GB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G.S. </a:t>
            </a:r>
            <a:r>
              <a:rPr lang="en-GB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ru-RU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4B700-9CAA-AD00-BCFB-1247EE1D285E}"/>
              </a:ext>
            </a:extLst>
          </p:cNvPr>
          <p:cNvSpPr txBox="1"/>
          <p:nvPr/>
        </p:nvSpPr>
        <p:spPr>
          <a:xfrm>
            <a:off x="727752" y="2390394"/>
            <a:ext cx="8673423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Federal State Unitary Enterprise «All-Russian Research Institute  of Automatics»</a:t>
            </a:r>
            <a:r>
              <a:rPr lang="ru-RU" sz="1400" dirty="0"/>
              <a:t> </a:t>
            </a:r>
            <a:r>
              <a:rPr lang="en-US" sz="1400" dirty="0"/>
              <a:t>(FSUE «VNIIA»)</a:t>
            </a:r>
            <a:r>
              <a:rPr lang="ru-RU" sz="1400" dirty="0"/>
              <a:t>,</a:t>
            </a:r>
            <a:r>
              <a:rPr lang="en-US" sz="1400" dirty="0"/>
              <a:t>ROSATOM</a:t>
            </a:r>
            <a:endParaRPr lang="ru-RU" sz="1400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46122D2-621E-31CE-451D-B174F76F9990}"/>
              </a:ext>
            </a:extLst>
          </p:cNvPr>
          <p:cNvSpPr txBox="1"/>
          <p:nvPr/>
        </p:nvSpPr>
        <p:spPr>
          <a:xfrm>
            <a:off x="2636518" y="4031225"/>
            <a:ext cx="6984367" cy="2320413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VNIIA, a leading company </a:t>
            </a:r>
            <a:r>
              <a:rPr lang="en-US" dirty="0" smtClean="0"/>
              <a:t>of </a:t>
            </a:r>
            <a:r>
              <a:rPr lang="en-US" dirty="0" err="1" smtClean="0"/>
              <a:t>Rosatom</a:t>
            </a:r>
            <a:r>
              <a:rPr lang="en-US" dirty="0" smtClean="0"/>
              <a:t> </a:t>
            </a:r>
            <a:r>
              <a:rPr lang="en-US" dirty="0"/>
              <a:t>in CTBT implementation, has developed three seismometer types </a:t>
            </a:r>
            <a:r>
              <a:rPr lang="en-GB" dirty="0"/>
              <a:t>in compliance with the requirements for IMS seismic stations in </a:t>
            </a:r>
            <a:r>
              <a:rPr lang="en-US" dirty="0"/>
              <a:t>the </a:t>
            </a:r>
            <a:r>
              <a:rPr lang="en-GB" dirty="0"/>
              <a:t>framework of the CTBT</a:t>
            </a:r>
            <a:r>
              <a:rPr lang="en-US" dirty="0"/>
              <a:t>:  </a:t>
            </a:r>
            <a:endParaRPr lang="ru-RU" dirty="0"/>
          </a:p>
          <a:p>
            <a:r>
              <a:rPr lang="en-US" dirty="0"/>
              <a:t>Type 1 – a vertical short-period seismometer for boreholes; </a:t>
            </a:r>
            <a:endParaRPr lang="ru-RU" dirty="0"/>
          </a:p>
          <a:p>
            <a:r>
              <a:rPr lang="en-US" dirty="0"/>
              <a:t>Type 2 – a three component broadband seismometer for pedestal installation; </a:t>
            </a:r>
            <a:endParaRPr lang="ru-RU" dirty="0"/>
          </a:p>
          <a:p>
            <a:r>
              <a:rPr lang="en-US" dirty="0"/>
              <a:t>Type 3 – a three component broadband seismometer for boreholes.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1A715-793F-3235-8617-18E9A2538876}"/>
              </a:ext>
            </a:extLst>
          </p:cNvPr>
          <p:cNvSpPr txBox="1">
            <a:spLocks/>
          </p:cNvSpPr>
          <p:nvPr/>
        </p:nvSpPr>
        <p:spPr>
          <a:xfrm>
            <a:off x="11490959" y="-231952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P3.1-102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57" y="2390394"/>
            <a:ext cx="1243802" cy="5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634916" y="22810"/>
            <a:ext cx="9557084" cy="60741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VNIIA Experience in Seismometer Development 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5139974" y="650425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O.A.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G.S.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ru-RU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.1-102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845" y="643691"/>
            <a:ext cx="39192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E90810EB-C9FE-C1F2-4CE1-32C95CB36FE8}"/>
              </a:ext>
            </a:extLst>
          </p:cNvPr>
          <p:cNvSpPr txBox="1"/>
          <p:nvPr/>
        </p:nvSpPr>
        <p:spPr>
          <a:xfrm>
            <a:off x="294561" y="1267102"/>
            <a:ext cx="3798000" cy="35889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 the </a:t>
            </a:r>
            <a:r>
              <a:rPr lang="en-GB" dirty="0" smtClean="0"/>
              <a:t>1970s VNIIA began developing </a:t>
            </a:r>
            <a:r>
              <a:rPr lang="en-GB" dirty="0"/>
              <a:t>two types </a:t>
            </a:r>
            <a:r>
              <a:rPr lang="en-GB" dirty="0" smtClean="0"/>
              <a:t>of the </a:t>
            </a:r>
            <a:r>
              <a:rPr lang="en-GB" dirty="0"/>
              <a:t>borehole seismometers </a:t>
            </a:r>
            <a:r>
              <a:rPr lang="en-GB" dirty="0" smtClean="0"/>
              <a:t>to </a:t>
            </a:r>
            <a:r>
              <a:rPr lang="en-GB" dirty="0"/>
              <a:t>ensure the </a:t>
            </a:r>
            <a:r>
              <a:rPr lang="en-GB" dirty="0" smtClean="0"/>
              <a:t>compliance </a:t>
            </a:r>
            <a:r>
              <a:rPr lang="en-GB" dirty="0"/>
              <a:t>of the 1974 </a:t>
            </a:r>
            <a:r>
              <a:rPr lang="en-GB" dirty="0" smtClean="0"/>
              <a:t>Threshold Test  Ban Treaty provisions:</a:t>
            </a:r>
          </a:p>
          <a:p>
            <a:r>
              <a:rPr lang="en-GB" dirty="0" smtClean="0"/>
              <a:t>- three-component </a:t>
            </a:r>
            <a:r>
              <a:rPr lang="en-GB" dirty="0"/>
              <a:t>long-period seismometer with a frequency band from 0.02 Hz to 6 Hz;</a:t>
            </a:r>
            <a:endParaRPr lang="ru-RU" dirty="0"/>
          </a:p>
          <a:p>
            <a:pPr lvl="0"/>
            <a:r>
              <a:rPr lang="en-GB" dirty="0" smtClean="0"/>
              <a:t>- single-component </a:t>
            </a:r>
            <a:r>
              <a:rPr lang="en-GB" dirty="0"/>
              <a:t>(non-oriented) short-period seismometer with a frequency band from 1 Hz to 6 Hz</a:t>
            </a:r>
            <a:r>
              <a:rPr lang="en-GB" dirty="0" smtClean="0"/>
              <a:t>.</a:t>
            </a:r>
          </a:p>
          <a:p>
            <a:pPr lvl="0"/>
            <a:endParaRPr lang="ru-RU" dirty="0"/>
          </a:p>
          <a:p>
            <a:r>
              <a:rPr lang="en-GB" dirty="0"/>
              <a:t>At the next stage, the DS-3K three-component broadband seismometer was developed with a frequency band from 0.01 Hz to 20 </a:t>
            </a:r>
            <a:r>
              <a:rPr lang="en-GB" dirty="0" smtClean="0"/>
              <a:t>Hz.</a:t>
            </a:r>
          </a:p>
          <a:p>
            <a:endParaRPr lang="en-GB" dirty="0" smtClean="0"/>
          </a:p>
          <a:p>
            <a:r>
              <a:rPr lang="en-GB" dirty="0" smtClean="0"/>
              <a:t>By </a:t>
            </a:r>
            <a:r>
              <a:rPr lang="en-GB" dirty="0"/>
              <a:t>the early 1990s, a series of such borehole seismometers </a:t>
            </a:r>
            <a:r>
              <a:rPr lang="en-GB" dirty="0" smtClean="0"/>
              <a:t>was </a:t>
            </a:r>
            <a:r>
              <a:rPr lang="en-GB" dirty="0"/>
              <a:t>manufactured and installed at the seismic stations of the USSR national monitoring system for long-term operation.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294560" y="828645"/>
            <a:ext cx="3798001" cy="344828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Historical Information</a:t>
            </a:r>
            <a:endParaRPr lang="en-GB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379452" y="1267102"/>
            <a:ext cx="3798000" cy="19633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 the late </a:t>
            </a:r>
            <a:r>
              <a:rPr lang="en-GB" dirty="0" smtClean="0"/>
              <a:t>2010s</a:t>
            </a:r>
            <a:r>
              <a:rPr lang="en-GB" dirty="0"/>
              <a:t>, VNIIA developed three new types of seismometers (Figure </a:t>
            </a:r>
            <a:r>
              <a:rPr lang="en-GB" dirty="0" smtClean="0"/>
              <a:t>1):</a:t>
            </a:r>
            <a:endParaRPr lang="ru-RU" dirty="0"/>
          </a:p>
          <a:p>
            <a:pPr lvl="0"/>
            <a:r>
              <a:rPr lang="en-GB" dirty="0" smtClean="0"/>
              <a:t>-   Type 1 (SVS-B model) – vertical short-period                  borehole seismometer;</a:t>
            </a:r>
            <a:endParaRPr lang="ru-RU" dirty="0" smtClean="0"/>
          </a:p>
          <a:p>
            <a:pPr lvl="0"/>
            <a:r>
              <a:rPr lang="en-GB" dirty="0" smtClean="0"/>
              <a:t>-  Type 2 (STB-P model) – three-component broadband seismometer for installation on a pedestal;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en-GB" dirty="0" smtClean="0"/>
              <a:t>Type 3 (STB-B model) – three-component broadband borehole seismometer.</a:t>
            </a:r>
          </a:p>
          <a:p>
            <a:pPr marL="285750" lvl="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12" y="5200365"/>
            <a:ext cx="2599353" cy="12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/>
          <a:srcRect l="4407" t="2980" r="8032" b="9088"/>
          <a:stretch/>
        </p:blipFill>
        <p:spPr>
          <a:xfrm>
            <a:off x="8629650" y="1211157"/>
            <a:ext cx="3214292" cy="464820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8629650" y="5935516"/>
            <a:ext cx="3696892" cy="3104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 smtClean="0"/>
              <a:t>Figure 1 – New line of VNIIA seismometers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379452" y="3382142"/>
            <a:ext cx="3798000" cy="332584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Functions of  the seismometers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Conversation of </a:t>
            </a:r>
            <a:r>
              <a:rPr lang="en-GB" dirty="0"/>
              <a:t>the vertical velocity component </a:t>
            </a:r>
            <a:r>
              <a:rPr lang="en-GB" dirty="0" smtClean="0"/>
              <a:t>of the full vector of </a:t>
            </a:r>
            <a:r>
              <a:rPr lang="en-GB" dirty="0"/>
              <a:t>ground seismic oscillations into proportional electrical </a:t>
            </a:r>
            <a:r>
              <a:rPr lang="en-GB" dirty="0" smtClean="0"/>
              <a:t>signals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Conversation of the </a:t>
            </a:r>
            <a:r>
              <a:rPr lang="en-GB" dirty="0"/>
              <a:t>three mutually orthogonal velocity components of the ground seismic oscillations to proportional electrical signals</a:t>
            </a:r>
            <a:r>
              <a:rPr lang="en-GB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en-GB" dirty="0"/>
              <a:t>R</a:t>
            </a:r>
            <a:r>
              <a:rPr lang="en-GB" dirty="0" smtClean="0"/>
              <a:t>eceives </a:t>
            </a:r>
            <a:r>
              <a:rPr lang="en-GB" dirty="0"/>
              <a:t>and executes the control commands from external devices (computer, digitizer) via the RS-485 port</a:t>
            </a:r>
            <a:r>
              <a:rPr lang="en-GB" dirty="0" smtClean="0"/>
              <a:t>.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en-US" dirty="0"/>
              <a:t>T</a:t>
            </a:r>
            <a:r>
              <a:rPr lang="en-GB" dirty="0" smtClean="0"/>
              <a:t>he </a:t>
            </a:r>
            <a:r>
              <a:rPr lang="en-GB" dirty="0"/>
              <a:t>locking/unlocking and the mass </a:t>
            </a:r>
            <a:r>
              <a:rPr lang="en-GB" dirty="0" err="1"/>
              <a:t>centering</a:t>
            </a:r>
            <a:r>
              <a:rPr lang="en-GB" dirty="0"/>
              <a:t> processes are performed </a:t>
            </a:r>
            <a:r>
              <a:rPr lang="en-GB" dirty="0" smtClean="0"/>
              <a:t>automatically</a:t>
            </a:r>
            <a:endParaRPr lang="en-US" b="1" dirty="0" smtClean="0"/>
          </a:p>
          <a:p>
            <a:endParaRPr lang="ru-RU" b="1" dirty="0"/>
          </a:p>
          <a:p>
            <a:pPr lvl="0"/>
            <a:r>
              <a:rPr lang="en-GB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7081" y="5200365"/>
            <a:ext cx="1015480" cy="12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21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.1-102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845" y="643691"/>
            <a:ext cx="39192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225548" y="1259588"/>
            <a:ext cx="3798000" cy="2893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200" dirty="0"/>
              <a:t>The VNIIA seismometer of Type 1 (SVS-B model) is a vertical short-period seismometer based on a magnetic-electric converter of a pendulum motion to an electric voltage, which is assembled in a waterproof stainless-steel borehole </a:t>
            </a:r>
            <a:r>
              <a:rPr lang="en-GB" sz="1200" dirty="0" smtClean="0"/>
              <a:t>unit and is designed to </a:t>
            </a:r>
            <a:r>
              <a:rPr lang="en-GB" sz="1200" dirty="0"/>
              <a:t>operate at overpressure up to 5·10</a:t>
            </a:r>
            <a:r>
              <a:rPr lang="en-GB" sz="1200" baseline="30000" dirty="0"/>
              <a:t>6</a:t>
            </a:r>
            <a:r>
              <a:rPr lang="en-GB" sz="1200" dirty="0"/>
              <a:t> </a:t>
            </a:r>
            <a:r>
              <a:rPr lang="en-GB" sz="1200" dirty="0" smtClean="0"/>
              <a:t>N/m</a:t>
            </a:r>
            <a:r>
              <a:rPr lang="en-GB" sz="1200" baseline="30000" dirty="0" smtClean="0"/>
              <a:t>2</a:t>
            </a:r>
            <a:r>
              <a:rPr lang="en-GB" sz="1200" dirty="0" smtClean="0"/>
              <a:t>. </a:t>
            </a:r>
          </a:p>
          <a:p>
            <a:endParaRPr lang="ru-RU" sz="1200" dirty="0"/>
          </a:p>
          <a:p>
            <a:r>
              <a:rPr lang="en-GB" sz="1200" dirty="0" smtClean="0"/>
              <a:t>The </a:t>
            </a:r>
            <a:r>
              <a:rPr lang="en-GB" sz="1200" dirty="0"/>
              <a:t>SVS-B seismometer can be installed in </a:t>
            </a:r>
            <a:r>
              <a:rPr lang="en-GB" sz="1200" dirty="0" smtClean="0"/>
              <a:t>steel-cased </a:t>
            </a:r>
            <a:r>
              <a:rPr lang="en-GB" sz="1200" dirty="0"/>
              <a:t>wells with an internal diameter from 145 mm to 178 mm (up to 220 mm optional) at a depth of up to 100 m and can operate in the temperature range from minus 25 °C to 50 °C</a:t>
            </a:r>
            <a:r>
              <a:rPr lang="en-GB" sz="1200" dirty="0" smtClean="0"/>
              <a:t>.</a:t>
            </a:r>
          </a:p>
          <a:p>
            <a:endParaRPr lang="ru-RU" sz="1200" dirty="0"/>
          </a:p>
          <a:p>
            <a:r>
              <a:rPr lang="en-GB" sz="1200" dirty="0" smtClean="0"/>
              <a:t>The </a:t>
            </a:r>
            <a:r>
              <a:rPr lang="en-GB" sz="1200" dirty="0"/>
              <a:t>seismometer is configured for operation with case tilts up to 3.5° relative to the vertical </a:t>
            </a:r>
            <a:r>
              <a:rPr lang="en-GB" sz="1200" dirty="0" smtClean="0"/>
              <a:t>axis. The </a:t>
            </a:r>
            <a:r>
              <a:rPr lang="en-GB" sz="1200" dirty="0"/>
              <a:t>Type 1 seismometer weight is 42 kg (17 kg without the hole-lock). Diameter is 135 mm, total length is 1.5 m.</a:t>
            </a:r>
            <a:endParaRPr lang="ru-RU" sz="1200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208754" y="872715"/>
            <a:ext cx="3814794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VNIIA Seismometer of Type 1 (SVS-B)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226941"/>
              </p:ext>
            </p:extLst>
          </p:nvPr>
        </p:nvGraphicFramePr>
        <p:xfrm>
          <a:off x="225548" y="4539773"/>
          <a:ext cx="3831585" cy="127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5" imgW="7642871" imgH="2398950" progId="Visio.Drawing.11">
                  <p:embed/>
                </p:oleObj>
              </mc:Choice>
              <mc:Fallback>
                <p:oleObj name="Visio" r:id="rId5" imgW="7642871" imgH="2398950" progId="Visio.Drawing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8" y="4539773"/>
                        <a:ext cx="3831585" cy="1270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20463" y="983544"/>
            <a:ext cx="41191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Test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AFC stability was tested with an application software under various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tests performed in a climatic chamber in the temperature range from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°C to 50 °C have demonstrated the amplitude-frequency characteristic stability within ± 6% of the initial value.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47834" y="6027236"/>
            <a:ext cx="3679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4 - Amplitude-Frequency Characteristic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D:\Science\2025\CTBTO\Response Type1 CTBT.jpg"/>
          <p:cNvPicPr/>
          <p:nvPr/>
        </p:nvPicPr>
        <p:blipFill rotWithShape="1">
          <a:blip r:embed="rId7" cstate="print"/>
          <a:srcRect l="2476" t="4088" r="147" b="4334"/>
          <a:stretch/>
        </p:blipFill>
        <p:spPr bwMode="auto">
          <a:xfrm>
            <a:off x="4545100" y="4075974"/>
            <a:ext cx="2804160" cy="191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Science\2025\CTBTO\NoiseType1 CTBT+LNM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2413" y="2430094"/>
            <a:ext cx="3028546" cy="211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391290" y="4493926"/>
            <a:ext cx="301076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5 - the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SVS-B seismometer self-noise 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234329" y="5920588"/>
            <a:ext cx="3798000" cy="3104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 smtClean="0"/>
              <a:t>Figure 2 – </a:t>
            </a:r>
            <a:r>
              <a:rPr lang="en-GB" sz="1200" dirty="0"/>
              <a:t>Functional diagram of a seismic sensor for the SVS-B</a:t>
            </a:r>
            <a:endParaRPr lang="ru-RU" sz="12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" name="Picture 2" descr="ТБСЦ6">
            <a:extLst>
              <a:ext uri="{FF2B5EF4-FFF2-40B4-BE49-F238E27FC236}">
                <a16:creationId xmlns:a16="http://schemas.microsoft.com/office/drawing/2014/main" id="{B0208979-3A3D-4833-A5EF-E6005F86A2BE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7176" y="1065448"/>
            <a:ext cx="759603" cy="25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329238" y="3730507"/>
            <a:ext cx="3798000" cy="2622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 dirty="0" smtClean="0"/>
              <a:t>Figure 3 – Short-period vertical module, Hole-lock</a:t>
            </a:r>
            <a:endParaRPr lang="ru-RU" sz="1100" dirty="0"/>
          </a:p>
          <a:p>
            <a:endParaRPr lang="ru-RU" sz="1100" dirty="0" smtClean="0"/>
          </a:p>
        </p:txBody>
      </p:sp>
      <p:pic>
        <p:nvPicPr>
          <p:cNvPr id="22" name="Picture 5" descr="IMG_20210518_135054">
            <a:extLst>
              <a:ext uri="{FF2B5EF4-FFF2-40B4-BE49-F238E27FC236}">
                <a16:creationId xmlns:a16="http://schemas.microsoft.com/office/drawing/2014/main" id="{733471D2-BF03-48A6-AFF6-7C6A9EDAEC38}"/>
              </a:ext>
            </a:extLst>
          </p:cNvPr>
          <p:cNvPicPr/>
          <p:nvPr/>
        </p:nvPicPr>
        <p:blipFill rotWithShape="1">
          <a:blip r:embed="rId10" cstate="print"/>
          <a:srcRect l="36048" r="39254" b="10353"/>
          <a:stretch/>
        </p:blipFill>
        <p:spPr bwMode="auto">
          <a:xfrm>
            <a:off x="6582364" y="1065448"/>
            <a:ext cx="740827" cy="25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691563"/>
              </p:ext>
            </p:extLst>
          </p:nvPr>
        </p:nvGraphicFramePr>
        <p:xfrm>
          <a:off x="4207976" y="6409580"/>
          <a:ext cx="3689220" cy="295910"/>
        </p:xfrm>
        <a:graphic>
          <a:graphicData uri="http://schemas.openxmlformats.org/drawingml/2006/table">
            <a:tbl>
              <a:tblPr/>
              <a:tblGrid>
                <a:gridCol w="1797261">
                  <a:extLst>
                    <a:ext uri="{9D8B030D-6E8A-4147-A177-3AD203B41FA5}">
                      <a16:colId xmlns:a16="http://schemas.microsoft.com/office/drawing/2014/main" val="1954296494"/>
                    </a:ext>
                  </a:extLst>
                </a:gridCol>
                <a:gridCol w="1891959">
                  <a:extLst>
                    <a:ext uri="{9D8B030D-6E8A-4147-A177-3AD203B41FA5}">
                      <a16:colId xmlns:a16="http://schemas.microsoft.com/office/drawing/2014/main" val="2306893328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Response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392839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891681" y="4930213"/>
            <a:ext cx="3976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SVS-B seismometer self-noise is determined by the thermal noise of a coil and preamplifier resistors. The total self-noise RMS value is less than 0.2 nm/s in the frequency band from 0.5 to 16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Hz and 0.07 nm/s at the 1 Hz frequency (minus 23 dB relative to the New Low Noise Model (NLMN) [3]).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634916" y="22810"/>
            <a:ext cx="9557084" cy="60741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VNIIA Experience in Seismometer Development 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5139974" y="650425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O.A.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G.S.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ru-RU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.1-102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845" y="643691"/>
            <a:ext cx="39192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187156" y="1294466"/>
            <a:ext cx="3798000" cy="3353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200" dirty="0" smtClean="0"/>
              <a:t>The VNIIA seismometer of Type 2 (STB-P model) is a three-component broadband seismometer based on a capacitive transducer of a pendulum motion to an electric voltage, assembled in a waterproof stainless-steel case and </a:t>
            </a:r>
            <a:r>
              <a:rPr lang="en-GB" sz="1200" dirty="0"/>
              <a:t>is designed to operate at overpressure up to 3·10</a:t>
            </a:r>
            <a:r>
              <a:rPr lang="en-GB" sz="1200" baseline="30000" dirty="0"/>
              <a:t>6</a:t>
            </a:r>
            <a:r>
              <a:rPr lang="en-GB" sz="1200" dirty="0"/>
              <a:t> N/m</a:t>
            </a:r>
            <a:r>
              <a:rPr lang="en-GB" sz="1200" baseline="30000" dirty="0"/>
              <a:t>2</a:t>
            </a:r>
            <a:r>
              <a:rPr lang="en-GB" sz="1200" dirty="0" smtClean="0"/>
              <a:t>.</a:t>
            </a:r>
          </a:p>
          <a:p>
            <a:endParaRPr lang="ru-RU" sz="1200" dirty="0"/>
          </a:p>
          <a:p>
            <a:r>
              <a:rPr lang="en-GB" sz="1200" dirty="0" smtClean="0"/>
              <a:t>The </a:t>
            </a:r>
            <a:r>
              <a:rPr lang="en-GB" sz="1200" dirty="0"/>
              <a:t>STB-P </a:t>
            </a:r>
            <a:r>
              <a:rPr lang="en-GB" sz="1200" dirty="0" smtClean="0"/>
              <a:t>can </a:t>
            </a:r>
            <a:r>
              <a:rPr lang="en-GB" sz="1200" dirty="0"/>
              <a:t>be installed on a pedestal in a tunnel and can operate in the temperature range from minus 25 °C to 50 °C</a:t>
            </a:r>
            <a:r>
              <a:rPr lang="en-GB" sz="1200" dirty="0" smtClean="0"/>
              <a:t>.</a:t>
            </a:r>
          </a:p>
          <a:p>
            <a:endParaRPr lang="ru-RU" sz="1200" dirty="0" smtClean="0"/>
          </a:p>
          <a:p>
            <a:r>
              <a:rPr lang="en-GB" sz="1200" dirty="0" smtClean="0"/>
              <a:t>The </a:t>
            </a:r>
            <a:r>
              <a:rPr lang="en-GB" sz="1200" dirty="0"/>
              <a:t>pendulum levelling is </a:t>
            </a:r>
            <a:r>
              <a:rPr lang="en-US" sz="1200" dirty="0"/>
              <a:t>performed </a:t>
            </a:r>
            <a:r>
              <a:rPr lang="en-GB" sz="1200" dirty="0"/>
              <a:t>manually when the pedestal tilt does not exceed 5.5° and is checked with a built-in tilt meter with an accuracy of 0.3°. </a:t>
            </a:r>
            <a:endParaRPr lang="ru-RU" sz="1200" dirty="0" smtClean="0"/>
          </a:p>
          <a:p>
            <a:r>
              <a:rPr lang="en-GB" sz="1200" dirty="0" smtClean="0"/>
              <a:t>The </a:t>
            </a:r>
            <a:r>
              <a:rPr lang="en-GB" sz="1200" dirty="0"/>
              <a:t>STB-P seismometer weight is 13 kg, diameter is 200 mm, and height is 400 mm.</a:t>
            </a:r>
            <a:endParaRPr lang="ru-RU" sz="1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187156" y="941136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VNIIA Seismometer of Type </a:t>
            </a:r>
            <a:r>
              <a:rPr lang="en-GB" dirty="0" smtClean="0"/>
              <a:t>2 </a:t>
            </a:r>
            <a:r>
              <a:rPr lang="en-GB" dirty="0"/>
              <a:t>(</a:t>
            </a:r>
            <a:r>
              <a:rPr lang="en-GB" dirty="0" smtClean="0"/>
              <a:t>STB-P)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16130" y="1002825"/>
            <a:ext cx="378172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Test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STB-P AFC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stability was tested as that of the SVS-B seismometer. The tests performed in the climatic chamber in the temperature range from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°C to 50 °C demonstrated the amplitude-frequency characteristic stability within ± 1% of the initial value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0669" y="5626836"/>
            <a:ext cx="43040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7 - Amplitude-Frequency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Функционал 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156" y="4419515"/>
            <a:ext cx="3894242" cy="1412060"/>
          </a:xfrm>
          <a:prstGeom prst="rect">
            <a:avLst/>
          </a:prstGeom>
        </p:spPr>
      </p:pic>
      <p:pic>
        <p:nvPicPr>
          <p:cNvPr id="13" name="Рисунок 12" descr="D:\Science\2025\CTBTO\Response Type2 CTB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3127" y="3387518"/>
            <a:ext cx="2876550" cy="22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Noise Type2+LNM ex.jpg"/>
          <p:cNvPicPr/>
          <p:nvPr/>
        </p:nvPicPr>
        <p:blipFill rotWithShape="1">
          <a:blip r:embed="rId6" cstate="print"/>
          <a:srcRect t="10575" r="359"/>
          <a:stretch/>
        </p:blipFill>
        <p:spPr>
          <a:xfrm>
            <a:off x="8211075" y="2527421"/>
            <a:ext cx="3656788" cy="17418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116130" y="4203629"/>
            <a:ext cx="3097072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8- the S</a:t>
            </a:r>
            <a:r>
              <a:rPr lang="en-US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TB-P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seismometer self-noise 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187156" y="5903835"/>
            <a:ext cx="3798000" cy="4470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 smtClean="0"/>
              <a:t>Figure 6 – </a:t>
            </a:r>
            <a:r>
              <a:rPr lang="en-GB" sz="1200" dirty="0"/>
              <a:t>Functional diagram of a seismic sensor for the </a:t>
            </a:r>
            <a:r>
              <a:rPr lang="en-GB" sz="1200" dirty="0" smtClean="0"/>
              <a:t>STB-P and STB-B seismometers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4303127" y="1396630"/>
            <a:ext cx="2757235" cy="506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STB</a:t>
            </a:r>
            <a:r>
              <a:rPr lang="ru-RU" dirty="0"/>
              <a:t>-</a:t>
            </a:r>
            <a:r>
              <a:rPr lang="en-US" dirty="0"/>
              <a:t>P three-component broadband seismometer </a:t>
            </a:r>
            <a:endParaRPr lang="ru-RU" dirty="0"/>
          </a:p>
        </p:txBody>
      </p:sp>
      <p:pic>
        <p:nvPicPr>
          <p:cNvPr id="21" name="Рисунок 20" descr="D:\Disk F12\Фото все\Фото сейсмодатчиков Персей\DSC01729.jpg"/>
          <p:cNvPicPr/>
          <p:nvPr/>
        </p:nvPicPr>
        <p:blipFill>
          <a:blip r:embed="rId7" cstate="print"/>
          <a:srcRect l="25067" t="22776" r="23200" b="10142"/>
          <a:stretch>
            <a:fillRect/>
          </a:stretch>
        </p:blipFill>
        <p:spPr bwMode="auto">
          <a:xfrm>
            <a:off x="6921524" y="1194780"/>
            <a:ext cx="1012856" cy="200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23297"/>
              </p:ext>
            </p:extLst>
          </p:nvPr>
        </p:nvGraphicFramePr>
        <p:xfrm>
          <a:off x="4245159" y="6078858"/>
          <a:ext cx="3689220" cy="295910"/>
        </p:xfrm>
        <a:graphic>
          <a:graphicData uri="http://schemas.openxmlformats.org/drawingml/2006/table">
            <a:tbl>
              <a:tblPr/>
              <a:tblGrid>
                <a:gridCol w="1797261">
                  <a:extLst>
                    <a:ext uri="{9D8B030D-6E8A-4147-A177-3AD203B41FA5}">
                      <a16:colId xmlns:a16="http://schemas.microsoft.com/office/drawing/2014/main" val="1954296494"/>
                    </a:ext>
                  </a:extLst>
                </a:gridCol>
                <a:gridCol w="1891959">
                  <a:extLst>
                    <a:ext uri="{9D8B030D-6E8A-4147-A177-3AD203B41FA5}">
                      <a16:colId xmlns:a16="http://schemas.microsoft.com/office/drawing/2014/main" val="2306893328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Response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392839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218034" y="1897142"/>
            <a:ext cx="271600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Power Supply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seismometer is powered by a direct current with a rated voltage of 24 V (voltage ranges from 10 to 36 V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The power consumption is 2.5 W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89455" y="4626889"/>
            <a:ext cx="3974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STB-P seismometer self-noise is determined by the thermal Brownian noise of the mass and the noise of amplifiers. The calculated self-noise RMS values are 0.08 nm/s at the 1 Hz frequency (minus 21 dB relative to the NLMN [3]), less than 0.53 nm/s in the frequency range from 0.02 to 16 Hz, and less than 0.23 nm/s in the frequency range from 0.5 to 16 Hz.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634916" y="22810"/>
            <a:ext cx="9557084" cy="60741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VNIIA Experience in Seismometer Development 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5139974" y="650425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O.A.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G.S.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ru-RU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.1-102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845" y="643691"/>
            <a:ext cx="39192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634916" y="22810"/>
            <a:ext cx="9557084" cy="60741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VNIIA Experience in Seismometer Development 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5139974" y="650425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O.A.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G.S.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ru-RU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220061" y="1440628"/>
            <a:ext cx="3798000" cy="24307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200" dirty="0" smtClean="0"/>
              <a:t>The STB-B seismometer is based on the seismic sensors used in the SVS-B seismometer. The STB-B</a:t>
            </a:r>
            <a:r>
              <a:rPr lang="en-GB" sz="1200" b="1" dirty="0" smtClean="0"/>
              <a:t> </a:t>
            </a:r>
            <a:r>
              <a:rPr lang="en-GB" sz="1200" dirty="0" smtClean="0"/>
              <a:t>seismometer operation principle</a:t>
            </a:r>
            <a:r>
              <a:rPr lang="en-GB" sz="1200" b="1" dirty="0" smtClean="0"/>
              <a:t> </a:t>
            </a:r>
            <a:r>
              <a:rPr lang="en-GB" sz="1200" dirty="0" smtClean="0"/>
              <a:t>is similar to that of the STB-P seismometer</a:t>
            </a:r>
            <a:r>
              <a:rPr lang="en-GB" sz="1200" b="1" dirty="0" smtClean="0"/>
              <a:t>.</a:t>
            </a:r>
            <a:r>
              <a:rPr lang="en-GB" sz="1200" dirty="0" smtClean="0"/>
              <a:t> </a:t>
            </a:r>
          </a:p>
          <a:p>
            <a:endParaRPr lang="en-GB" sz="1200" dirty="0" smtClean="0"/>
          </a:p>
          <a:p>
            <a:r>
              <a:rPr lang="en-GB" sz="1200" dirty="0" smtClean="0"/>
              <a:t>The STB-B seismometer can be installed in steel cased wells with the internal diameter from 145 to 178 mm (up to 220 mm optional) at a depth of up to 100 m and can operate in the temperature range from minus 25 °C to 50 °C.</a:t>
            </a:r>
          </a:p>
          <a:p>
            <a:endParaRPr lang="ru-RU" sz="1200" dirty="0" smtClean="0"/>
          </a:p>
          <a:p>
            <a:r>
              <a:rPr lang="en-GB" sz="1200" dirty="0" smtClean="0"/>
              <a:t>The STB-B seismometer weight is 47 kg (22 kg without the hole-lock), diameter is 35 mm, and length is 1.8 m.</a:t>
            </a:r>
            <a:r>
              <a:rPr lang="ru-RU" sz="1200" dirty="0" smtClean="0"/>
              <a:t> </a:t>
            </a:r>
            <a:r>
              <a:rPr lang="en-GB" sz="1200" dirty="0" smtClean="0"/>
              <a:t>Figure </a:t>
            </a:r>
            <a:r>
              <a:rPr lang="ru-RU" sz="1200" dirty="0" smtClean="0"/>
              <a:t>3</a:t>
            </a:r>
            <a:r>
              <a:rPr lang="en-GB" sz="1200" dirty="0" smtClean="0"/>
              <a:t> shows the functional diagram of the STB-B seismometer.</a:t>
            </a:r>
            <a:endParaRPr lang="ru-RU" sz="12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220060" y="1025115"/>
            <a:ext cx="3811174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VNIIA Seismometer of Type </a:t>
            </a:r>
            <a:r>
              <a:rPr lang="en-GB" dirty="0" smtClean="0"/>
              <a:t>3 </a:t>
            </a:r>
            <a:r>
              <a:rPr lang="en-GB" dirty="0"/>
              <a:t>(</a:t>
            </a:r>
            <a:r>
              <a:rPr lang="en-GB" dirty="0" smtClean="0"/>
              <a:t>S</a:t>
            </a:r>
            <a:r>
              <a:rPr lang="en-US" dirty="0" smtClean="0"/>
              <a:t>TB</a:t>
            </a:r>
            <a:r>
              <a:rPr lang="en-GB" dirty="0" smtClean="0"/>
              <a:t>-B</a:t>
            </a:r>
            <a:r>
              <a:rPr lang="en-GB" dirty="0"/>
              <a:t>)</a:t>
            </a:r>
            <a:endParaRPr lang="ru-RU" dirty="0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4196999" y="1173473"/>
            <a:ext cx="3892207" cy="45293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GB" b="1" dirty="0" smtClean="0"/>
              <a:t>Self-noise</a:t>
            </a:r>
            <a:endParaRPr lang="ru-RU" b="1" dirty="0"/>
          </a:p>
          <a:p>
            <a:pPr>
              <a:spcAft>
                <a:spcPts val="600"/>
              </a:spcAft>
            </a:pPr>
            <a:r>
              <a:rPr lang="en-GB" sz="1200" dirty="0"/>
              <a:t>The calculated and experimental estimations of the STB-B seismometer self-noise are similar to those of the STB-P </a:t>
            </a:r>
            <a:r>
              <a:rPr lang="en-GB" sz="1200" dirty="0" smtClean="0"/>
              <a:t>seismometer Figure 7 </a:t>
            </a:r>
          </a:p>
          <a:p>
            <a:pPr>
              <a:spcAft>
                <a:spcPts val="600"/>
              </a:spcAft>
            </a:pPr>
            <a:r>
              <a:rPr lang="en-GB" b="1" dirty="0" smtClean="0"/>
              <a:t>Geophysical </a:t>
            </a:r>
            <a:r>
              <a:rPr lang="en-GB" b="1" dirty="0"/>
              <a:t>Data Digitizer (DGD model)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en-GB" sz="1200" dirty="0" smtClean="0"/>
              <a:t>The </a:t>
            </a:r>
            <a:r>
              <a:rPr lang="en-GB" sz="1200" dirty="0"/>
              <a:t>DGD</a:t>
            </a:r>
            <a:r>
              <a:rPr lang="en-GB" sz="1200" b="1" dirty="0"/>
              <a:t> </a:t>
            </a:r>
            <a:r>
              <a:rPr lang="en-GB" sz="1200" dirty="0" smtClean="0"/>
              <a:t>is </a:t>
            </a:r>
            <a:r>
              <a:rPr lang="en-GB" sz="1200" dirty="0"/>
              <a:t>a 24-bit </a:t>
            </a:r>
            <a:r>
              <a:rPr lang="en-GB" sz="1200" dirty="0" err="1"/>
              <a:t>analog</a:t>
            </a:r>
            <a:r>
              <a:rPr lang="en-GB" sz="1200" dirty="0"/>
              <a:t>-to-digital digitizer designed to operate in combination with </a:t>
            </a:r>
            <a:r>
              <a:rPr lang="en-GB" sz="1200" dirty="0" smtClean="0"/>
              <a:t>VNIIA seismometers. </a:t>
            </a:r>
            <a:r>
              <a:rPr lang="en-GB" sz="1200" dirty="0"/>
              <a:t>The digitizer can also be used with other </a:t>
            </a:r>
            <a:r>
              <a:rPr lang="en-GB" sz="1200" dirty="0" err="1"/>
              <a:t>analog</a:t>
            </a:r>
            <a:r>
              <a:rPr lang="en-GB" sz="1200" dirty="0"/>
              <a:t> seismometers or </a:t>
            </a:r>
            <a:r>
              <a:rPr lang="en-GB" sz="1200" dirty="0" err="1"/>
              <a:t>analog</a:t>
            </a:r>
            <a:r>
              <a:rPr lang="en-GB" sz="1200" dirty="0"/>
              <a:t> geophysical sensors (through the included junction box</a:t>
            </a:r>
            <a:r>
              <a:rPr lang="en-GB" sz="1200" dirty="0" smtClean="0"/>
              <a:t>).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GB" sz="1200" dirty="0" smtClean="0"/>
              <a:t>The </a:t>
            </a:r>
            <a:r>
              <a:rPr lang="en-GB" sz="1200" dirty="0"/>
              <a:t>DGD</a:t>
            </a:r>
            <a:r>
              <a:rPr lang="en-GB" sz="1200" b="1" dirty="0"/>
              <a:t> </a:t>
            </a:r>
            <a:r>
              <a:rPr lang="en-GB" sz="1200" dirty="0"/>
              <a:t>digitizer provides: </a:t>
            </a:r>
            <a:endParaRPr lang="ru-RU" sz="1200" dirty="0"/>
          </a:p>
          <a:p>
            <a:r>
              <a:rPr lang="en-GB" sz="1200" dirty="0"/>
              <a:t>– continuous conversion of an alternating differential voltage from the outputs of </a:t>
            </a:r>
            <a:r>
              <a:rPr lang="en-GB" sz="1200" dirty="0" err="1"/>
              <a:t>analog</a:t>
            </a:r>
            <a:r>
              <a:rPr lang="en-GB" sz="1200" dirty="0"/>
              <a:t> seismic sensors into a digital code with the required frequency;</a:t>
            </a:r>
            <a:endParaRPr lang="ru-RU" sz="1200" dirty="0"/>
          </a:p>
          <a:p>
            <a:r>
              <a:rPr lang="en-GB" sz="1200" dirty="0"/>
              <a:t>– synchronization of continuous digital data (CDD) with the UTC scale using the GLONASS/GPS receiver</a:t>
            </a:r>
            <a:r>
              <a:rPr lang="en-GB" sz="1200" dirty="0" smtClean="0"/>
              <a:t>;</a:t>
            </a:r>
            <a:endParaRPr lang="ru-RU" sz="1200" dirty="0" smtClean="0"/>
          </a:p>
          <a:p>
            <a:r>
              <a:rPr lang="en-GB" sz="1200" dirty="0" smtClean="0"/>
              <a:t> </a:t>
            </a:r>
            <a:r>
              <a:rPr lang="en-GB" sz="1200" dirty="0"/>
              <a:t>– generation of output data according to the CD1.1 format and protocol;</a:t>
            </a:r>
            <a:endParaRPr lang="ru-RU" sz="1200" dirty="0"/>
          </a:p>
          <a:p>
            <a:r>
              <a:rPr lang="en-GB" sz="1200" dirty="0"/>
              <a:t>–– generation of </a:t>
            </a:r>
            <a:r>
              <a:rPr lang="en-GB" sz="1200" dirty="0" err="1"/>
              <a:t>analog</a:t>
            </a:r>
            <a:r>
              <a:rPr lang="en-GB" sz="1200" dirty="0"/>
              <a:t> test signals for testing the digitizer channels and connected sensors;</a:t>
            </a:r>
            <a:endParaRPr lang="ru-RU" sz="1200" dirty="0"/>
          </a:p>
          <a:p>
            <a:r>
              <a:rPr lang="en-GB" sz="1200" dirty="0"/>
              <a:t>– storage of data in case of communication line failure and transmission of the saved data after communication line restore;</a:t>
            </a:r>
            <a:endParaRPr lang="ru-RU" sz="1200" dirty="0"/>
          </a:p>
          <a:p>
            <a:r>
              <a:rPr lang="en-GB" sz="1200" dirty="0"/>
              <a:t>– power supply for connected seismometers</a:t>
            </a:r>
            <a:r>
              <a:rPr lang="en-GB" sz="1200" dirty="0" smtClean="0"/>
              <a:t>.</a:t>
            </a:r>
            <a:endParaRPr lang="ru-RU" sz="1200" strike="sngStrike" dirty="0" smtClean="0">
              <a:solidFill>
                <a:srgbClr val="C00000"/>
              </a:solidFill>
            </a:endParaRPr>
          </a:p>
          <a:p>
            <a:endParaRPr lang="ru-RU" sz="1200" dirty="0"/>
          </a:p>
        </p:txBody>
      </p:sp>
      <p:pic>
        <p:nvPicPr>
          <p:cNvPr id="31" name="Рисунок 30" descr="D:\Disk F12\Фото все\Фото сейсмодатчиков Персей\DSC01821.jpg"/>
          <p:cNvPicPr/>
          <p:nvPr/>
        </p:nvPicPr>
        <p:blipFill>
          <a:blip r:embed="rId4" cstate="print"/>
          <a:srcRect l="40413" t="8630" r="39862" b="4658"/>
          <a:stretch>
            <a:fillRect/>
          </a:stretch>
        </p:blipFill>
        <p:spPr bwMode="auto">
          <a:xfrm>
            <a:off x="3641803" y="4094397"/>
            <a:ext cx="380137" cy="196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93171" y="4253264"/>
            <a:ext cx="33981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Tree-component module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 broadband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sensors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STB-B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seismometer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(without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hole-lock)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8845" y="5023382"/>
            <a:ext cx="362069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Amplitude-Frequency Characteristic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STB-B seismometer AFC is the same as that of the STB-P seismometer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shows in Figure 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2632" y="5777435"/>
            <a:ext cx="36677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Stability Test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STB-B seismometer AFC stability test results are almost the same as the STB-P seismometer test results.</a:t>
            </a:r>
          </a:p>
        </p:txBody>
      </p:sp>
      <p:pic>
        <p:nvPicPr>
          <p:cNvPr id="35" name="Picture 2" descr="C:\Users\INPlekhanov\Desktop\ТВР.png"/>
          <p:cNvPicPr>
            <a:picLocks noChangeAspect="1" noChangeArrowheads="1"/>
          </p:cNvPicPr>
          <p:nvPr/>
        </p:nvPicPr>
        <p:blipFill rotWithShape="1">
          <a:blip r:embed="rId5" cstate="print"/>
          <a:srcRect t="4658" r="4843" b="5696"/>
          <a:stretch/>
        </p:blipFill>
        <p:spPr bwMode="auto">
          <a:xfrm>
            <a:off x="10285463" y="5236234"/>
            <a:ext cx="1674337" cy="1025295"/>
          </a:xfrm>
          <a:prstGeom prst="rect">
            <a:avLst/>
          </a:prstGeom>
          <a:noFill/>
        </p:spPr>
      </p:pic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97076"/>
              </p:ext>
            </p:extLst>
          </p:nvPr>
        </p:nvGraphicFramePr>
        <p:xfrm>
          <a:off x="8254971" y="1396892"/>
          <a:ext cx="3744372" cy="3755714"/>
        </p:xfrm>
        <a:graphic>
          <a:graphicData uri="http://schemas.openxmlformats.org/drawingml/2006/table">
            <a:tbl>
              <a:tblPr/>
              <a:tblGrid>
                <a:gridCol w="166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Parameter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DGD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Number of channels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  <a:endParaRPr lang="ru-RU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Gain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2,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8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3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Significant Bit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1.7-1.9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(from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0.04 to 0.05 nm/s for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seismometer response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20000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V∙s/m and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gain 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 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Sample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rate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from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250 s</a:t>
                      </a:r>
                      <a:r>
                        <a:rPr lang="ru-RU" sz="1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Self-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noise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RMS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sample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rate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100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ru-RU" sz="1200" b="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66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bit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ADC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1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Dynamic range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66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above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at gain –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Deviation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UTS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reference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µs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consumption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 marR="6667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" name="Рисунок 15" descr="IMG_20200914_165416"/>
          <p:cNvPicPr/>
          <p:nvPr/>
        </p:nvPicPr>
        <p:blipFill>
          <a:blip r:embed="rId6" cstate="print"/>
          <a:srcRect t="27679" r="2685"/>
          <a:stretch>
            <a:fillRect/>
          </a:stretch>
        </p:blipFill>
        <p:spPr bwMode="auto">
          <a:xfrm>
            <a:off x="8232980" y="5244860"/>
            <a:ext cx="2005039" cy="101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6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.1-102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845" y="643691"/>
            <a:ext cx="39192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187155" y="937576"/>
            <a:ext cx="5194469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VNIIA </a:t>
            </a:r>
            <a:r>
              <a:rPr lang="ru-RU" dirty="0"/>
              <a:t>SEISMOMETERS BASIC CHARACTERISTICS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5747120" y="1334162"/>
            <a:ext cx="6315712" cy="20478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GB" b="1" dirty="0"/>
              <a:t>Conclusion </a:t>
            </a:r>
            <a:endParaRPr lang="ru-RU" dirty="0"/>
          </a:p>
          <a:p>
            <a:r>
              <a:rPr lang="en-GB" sz="1200" dirty="0"/>
              <a:t>Three types of seismometers developed by VNIIA are easy in operation, demonstrate the long-term stability, and meet the CTBT requirements for International Monitoring System seismic stations. </a:t>
            </a:r>
            <a:endParaRPr lang="en-GB" sz="1200" dirty="0" smtClean="0"/>
          </a:p>
          <a:p>
            <a:endParaRPr lang="ru-RU" sz="1200" dirty="0"/>
          </a:p>
          <a:p>
            <a:r>
              <a:rPr lang="en-GB" sz="1200" dirty="0"/>
              <a:t>The VNIIA’s SVS-B seismometer can be used in small-base seismic </a:t>
            </a:r>
            <a:r>
              <a:rPr lang="en-US" sz="1200" dirty="0"/>
              <a:t>arrays</a:t>
            </a:r>
            <a:r>
              <a:rPr lang="en-GB" sz="1200" dirty="0"/>
              <a:t>.</a:t>
            </a:r>
            <a:endParaRPr lang="ru-RU" sz="1200" dirty="0"/>
          </a:p>
          <a:p>
            <a:r>
              <a:rPr lang="en-GB" sz="1200" dirty="0"/>
              <a:t>The VNIIA’s </a:t>
            </a:r>
            <a:r>
              <a:rPr lang="en-GB" sz="1200" dirty="0" smtClean="0"/>
              <a:t>STB-P </a:t>
            </a:r>
            <a:r>
              <a:rPr lang="en-GB" sz="1200" dirty="0"/>
              <a:t>and STB-B seismometers can be used in the three-component seismic stations</a:t>
            </a:r>
            <a:r>
              <a:rPr lang="en-GB" sz="1200" dirty="0" smtClean="0"/>
              <a:t>.</a:t>
            </a:r>
          </a:p>
          <a:p>
            <a:endParaRPr lang="ru-RU" sz="1200" dirty="0"/>
          </a:p>
          <a:p>
            <a:r>
              <a:rPr lang="en-GB" sz="1200" dirty="0"/>
              <a:t>The DGD geophysical digitizer operates in combination with the VNIIA’s seismometers and meets the CTBT requirements. It also can be used with </a:t>
            </a:r>
            <a:r>
              <a:rPr lang="en-GB" sz="1200" dirty="0" err="1"/>
              <a:t>analog</a:t>
            </a:r>
            <a:r>
              <a:rPr lang="en-GB" sz="1200" dirty="0"/>
              <a:t> seismometers of other types or other geophysical sensors.</a:t>
            </a:r>
            <a:endParaRPr lang="ru-RU" sz="1200" dirty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33300"/>
              </p:ext>
            </p:extLst>
          </p:nvPr>
        </p:nvGraphicFramePr>
        <p:xfrm>
          <a:off x="187155" y="1394740"/>
          <a:ext cx="5194469" cy="2848967"/>
        </p:xfrm>
        <a:graphic>
          <a:graphicData uri="http://schemas.openxmlformats.org/drawingml/2006/table">
            <a:tbl>
              <a:tblPr/>
              <a:tblGrid>
                <a:gridCol w="197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54038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Parameter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SVS-B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STB-P, STB-B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Transducer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type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magnetoelectric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capacitance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6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1026795" algn="l"/>
                        </a:tabLs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Operating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range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0.5 – 100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Hz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0.02 –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above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Hz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Response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Self-noise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RMS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value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operating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frequency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band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relative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to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low noise model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LNM)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by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10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dB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below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LNM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level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(LNM = 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nm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/s)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by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10-20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dB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below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LNM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level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(LNM = 20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nm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Dynamic range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±5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/s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136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dB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±5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/s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130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dB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Conversion non-linearity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0.01 %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0.1 %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8154" y="4541867"/>
            <a:ext cx="5378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seismometer models were tested on vibration tables and on a pedestal in the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Obninsk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tunnel in cooperation with Russian Academy of Sciences institutes [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2,4]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595" y="5492554"/>
            <a:ext cx="1749428" cy="109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27.jpeg" descr="IMG_20210820_121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764" y="5079569"/>
            <a:ext cx="814667" cy="1500483"/>
          </a:xfrm>
          <a:prstGeom prst="rect">
            <a:avLst/>
          </a:prstGeom>
          <a:noFill/>
        </p:spPr>
      </p:pic>
      <p:pic>
        <p:nvPicPr>
          <p:cNvPr id="14" name="Рисунок 13" descr="D:\!Завершенные\Персей\Фото\ТБСЦ\DSC06590.JPG"/>
          <p:cNvPicPr/>
          <p:nvPr/>
        </p:nvPicPr>
        <p:blipFill>
          <a:blip r:embed="rId6" cstate="print"/>
          <a:srcRect t="14504"/>
          <a:stretch>
            <a:fillRect/>
          </a:stretch>
        </p:blipFill>
        <p:spPr bwMode="auto">
          <a:xfrm>
            <a:off x="2497595" y="5491932"/>
            <a:ext cx="1641597" cy="10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695196" y="3779213"/>
            <a:ext cx="6367636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Bibliography 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800100" algn="l"/>
              </a:tabLs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Eltekov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А.Y</a:t>
            </a:r>
            <a:r>
              <a:rPr lang="en-GB" sz="11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at al.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(2004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On Research of Seismic Equipment Characteristics at </a:t>
            </a:r>
            <a:r>
              <a:rPr lang="en-GB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Borovoye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Experimental Base. 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and Technology Review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National nuclear </a:t>
            </a:r>
            <a:r>
              <a:rPr lang="en-GB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Republic of Kazakhstan, V.2(18), P.65-69. (In Russ.).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Bashilov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I.P.,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Gerasimchuk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O.A.,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Sleptsov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V.I.,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Eltekov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A.Y.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(2023) A Short-Period Vertical Seismometer and Auxiliary Equipment for Installation in Boreholes. 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Seismic Instruments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2023, V.58 (5), P.521–533. </a:t>
            </a:r>
            <a:r>
              <a:rPr lang="en-GB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/:1D.31D3/ S07479239220050048.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Berger J., Davis P.,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Ekstrõm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(2004). Ambient Earth Noise: a Survey of the Global Seismographic Network. Journal of Geophysical Research, 109, B11307, doi:10.1029/2004JB003408.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Eltekov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A.Y., </a:t>
            </a:r>
            <a:r>
              <a:rPr lang="en-GB" sz="11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Gerasimchuk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1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O.A,Vinogradov</a:t>
            </a:r>
            <a:r>
              <a:rPr lang="en-GB" sz="11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Y.A.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(2024) Researches and Measurements of High-Sensitive Seismometers at Experimental Base “</a:t>
            </a:r>
            <a:r>
              <a:rPr lang="en-GB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Obninsk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en-GB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Russian Journal of Seismology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V.6 (2), P. 52-69. </a:t>
            </a:r>
            <a:r>
              <a:rPr lang="en-GB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/:10.35540/2686-7907.2024.2.04. EDN:RMYBBU. (In Russ.).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634916" y="22810"/>
            <a:ext cx="9557084" cy="60741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VNIIA Experience in Seismometer Development 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5139974" y="650425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O.A.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G.S.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ru-RU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0" y="648928"/>
            <a:ext cx="12192000" cy="620907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23374"/>
      </p:ext>
    </p:extLst>
  </p:cSld>
  <p:clrMapOvr>
    <a:masterClrMapping/>
  </p:clrMapOvr>
</p:sld>
</file>

<file path=ppt/theme/theme1.xml><?xml version="1.0" encoding="utf-8"?>
<a:theme xmlns:a="http://schemas.openxmlformats.org/drawingml/2006/main" name="Стандартная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SnT2025_E-Poster Template_CLEAN_250702</Template>
  <TotalTime>2060</TotalTime>
  <Words>1477</Words>
  <Application>Microsoft Office PowerPoint</Application>
  <PresentationFormat>Широкоэкранный</PresentationFormat>
  <Paragraphs>202</Paragraphs>
  <Slides>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Стандартная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Засимов Глеб Сергеевич</dc:creator>
  <cp:lastModifiedBy>Засимов Глеб Сергеевич</cp:lastModifiedBy>
  <cp:revision>97</cp:revision>
  <dcterms:created xsi:type="dcterms:W3CDTF">2025-07-17T09:01:25Z</dcterms:created>
  <dcterms:modified xsi:type="dcterms:W3CDTF">2025-08-11T09:29:59Z</dcterms:modified>
</cp:coreProperties>
</file>