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9" r:id="rId4"/>
    <p:sldId id="260" r:id="rId5"/>
    <p:sldId id="261" r:id="rId6"/>
    <p:sldId id="265" r:id="rId7"/>
    <p:sldId id="266" r:id="rId8"/>
    <p:sldId id="267" r:id="rId9"/>
    <p:sldId id="268" r:id="rId10"/>
    <p:sldId id="269" r:id="rId11"/>
    <p:sldId id="270"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EE808F0-5C8D-41E2-A7EE-1297103FB202}">
          <p14:sldIdLst>
            <p14:sldId id="257"/>
          </p14:sldIdLst>
        </p14:section>
        <p14:section name="Presentation Slides" id="{7FF95B58-103F-4172-A696-3BF92E4B71C9}">
          <p14:sldIdLst>
            <p14:sldId id="256"/>
            <p14:sldId id="259"/>
            <p14:sldId id="260"/>
            <p14:sldId id="261"/>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239" autoAdjust="0"/>
  </p:normalViewPr>
  <p:slideViewPr>
    <p:cSldViewPr snapToGrid="0">
      <p:cViewPr varScale="1">
        <p:scale>
          <a:sx n="46" d="100"/>
          <a:sy n="46" d="100"/>
        </p:scale>
        <p:origin x="1336" y="60"/>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838A1-E32B-4282-B571-DC2021A98C58}" type="datetimeFigureOut">
              <a:rPr lang="fr-FR" smtClean="0"/>
              <a:t>08/09/2025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D4E6F-683E-4619-B964-2EA6FDFDBD6F}" type="slidenum">
              <a:rPr lang="fr-FR" smtClean="0"/>
              <a:t>‹N°›</a:t>
            </a:fld>
            <a:endParaRPr lang="fr-FR"/>
          </a:p>
        </p:txBody>
      </p:sp>
    </p:spTree>
    <p:extLst>
      <p:ext uri="{BB962C8B-B14F-4D97-AF65-F5344CB8AC3E}">
        <p14:creationId xmlns:p14="http://schemas.microsoft.com/office/powerpoint/2010/main" val="295382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Speaker presentation</a:t>
            </a:r>
            <a:endParaRPr lang="en-US" i="0" baseline="0" dirty="0" smtClean="0"/>
          </a:p>
          <a:p>
            <a:r>
              <a:rPr lang="en-US" i="0" dirty="0" smtClean="0"/>
              <a:t>Today I propose</a:t>
            </a:r>
            <a:r>
              <a:rPr lang="en-US" i="0" baseline="0" dirty="0" smtClean="0"/>
              <a:t> to </a:t>
            </a:r>
            <a:r>
              <a:rPr lang="en-US" i="0" dirty="0" smtClean="0"/>
              <a:t>present you a study which</a:t>
            </a:r>
            <a:r>
              <a:rPr lang="en-US" i="0" baseline="0" dirty="0" smtClean="0"/>
              <a:t> consist on exploring the potential of </a:t>
            </a:r>
            <a:r>
              <a:rPr lang="en-US" i="0" dirty="0" smtClean="0"/>
              <a:t>a barometer to be</a:t>
            </a:r>
            <a:r>
              <a:rPr lang="en-US" i="0" baseline="0" dirty="0" smtClean="0"/>
              <a:t> </a:t>
            </a:r>
            <a:r>
              <a:rPr lang="en-US" i="0" dirty="0" smtClean="0"/>
              <a:t>a transfer standard for infrasound calibrations.</a:t>
            </a:r>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1</a:t>
            </a:fld>
            <a:endParaRPr lang="fr-FR"/>
          </a:p>
        </p:txBody>
      </p:sp>
    </p:spTree>
    <p:extLst>
      <p:ext uri="{BB962C8B-B14F-4D97-AF65-F5344CB8AC3E}">
        <p14:creationId xmlns:p14="http://schemas.microsoft.com/office/powerpoint/2010/main" val="387596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Before concluding, I would like to raise an</a:t>
            </a:r>
            <a:r>
              <a:rPr lang="en-US" i="0" baseline="0" dirty="0" smtClean="0"/>
              <a:t> </a:t>
            </a:r>
            <a:r>
              <a:rPr lang="en-US" i="0" dirty="0" smtClean="0"/>
              <a:t>important discussion regarding limits on static calibration.</a:t>
            </a:r>
          </a:p>
          <a:p>
            <a:pPr marL="171450" indent="-171450">
              <a:buFont typeface="Arial" panose="020B0604020202020204" pitchFamily="34" charset="0"/>
              <a:buChar char="•"/>
            </a:pPr>
            <a:r>
              <a:rPr lang="en-US" i="0" dirty="0" smtClean="0"/>
              <a:t>First, it’s important to note that calibrating a barometer with steps of 2 Pa over a range of only 40 Pa is technically very challenging, so this is not an usual calibration service.</a:t>
            </a:r>
          </a:p>
          <a:p>
            <a:pPr marL="171450" indent="-171450">
              <a:buFont typeface="Arial" panose="020B0604020202020204" pitchFamily="34" charset="0"/>
              <a:buChar char="•"/>
            </a:pPr>
            <a:r>
              <a:rPr lang="en-US" i="0" dirty="0" smtClean="0"/>
              <a:t>The classical approach is instead to calibrate barometers over their full operating </a:t>
            </a:r>
            <a:r>
              <a:rPr lang="en-US" i="0" dirty="0" smtClean="0"/>
              <a:t>range.</a:t>
            </a:r>
          </a:p>
          <a:p>
            <a:pPr marL="0" indent="0">
              <a:buFont typeface="Arial" panose="020B0604020202020204" pitchFamily="34" charset="0"/>
              <a:buNone/>
            </a:pPr>
            <a:r>
              <a:rPr lang="en-US" i="0" dirty="0" smtClean="0"/>
              <a:t>We did it for the same barometer</a:t>
            </a:r>
            <a:endParaRPr lang="en-US" i="0" dirty="0" smtClean="0"/>
          </a:p>
          <a:p>
            <a:pPr marL="0" indent="0">
              <a:buFont typeface="Arial" panose="020B0604020202020204" pitchFamily="34" charset="0"/>
              <a:buNone/>
            </a:pPr>
            <a:r>
              <a:rPr lang="en-US" i="0" baseline="0" dirty="0" smtClean="0"/>
              <a:t>The </a:t>
            </a:r>
            <a:r>
              <a:rPr lang="en-US" i="0" baseline="0" dirty="0" smtClean="0"/>
              <a:t>results are presented here, the DC output as function of the reference static pressure, the black point.</a:t>
            </a:r>
          </a:p>
          <a:p>
            <a:pPr marL="171450" indent="-171450">
              <a:buFont typeface="Arial" panose="020B0604020202020204" pitchFamily="34" charset="0"/>
              <a:buChar char="•"/>
            </a:pPr>
            <a:r>
              <a:rPr lang="en-US" i="0" baseline="0" dirty="0" smtClean="0"/>
              <a:t>Leading to a sensitivity of the sensor of -59,998 dB, so slightly different that the one presented previously, obtained in the specific infrasound operating range, here in red points.</a:t>
            </a:r>
          </a:p>
          <a:p>
            <a:pPr marL="171450" indent="-171450">
              <a:buFont typeface="Arial" panose="020B0604020202020204" pitchFamily="34" charset="0"/>
              <a:buChar char="•"/>
            </a:pPr>
            <a:r>
              <a:rPr lang="en-US" i="0" baseline="0" dirty="0" smtClean="0"/>
              <a:t>Here the values seems to be consistent within the uncertainties, but I believe it’s important to keep in mind that here the sensitivity is obtained from incomplete information from the range of interest.</a:t>
            </a:r>
          </a:p>
          <a:p>
            <a:pPr marL="171450" indent="-171450">
              <a:buFontTx/>
              <a:buChar char="-"/>
            </a:pPr>
            <a:r>
              <a:rPr lang="en-US" i="0" baseline="0" dirty="0" smtClean="0"/>
              <a:t>Just to be cautious, this could lead to biased </a:t>
            </a:r>
            <a:r>
              <a:rPr lang="en-US" i="0" baseline="0" dirty="0" err="1" smtClean="0"/>
              <a:t>sensitivies</a:t>
            </a:r>
            <a:r>
              <a:rPr lang="en-US" i="0" baseline="0" dirty="0" smtClean="0"/>
              <a:t> and/or </a:t>
            </a:r>
            <a:r>
              <a:rPr lang="en-US" i="0" baseline="0" dirty="0" err="1" smtClean="0"/>
              <a:t>undersestimated</a:t>
            </a:r>
            <a:r>
              <a:rPr lang="en-US" i="0" baseline="0" dirty="0" smtClean="0"/>
              <a:t> uncertainty.</a:t>
            </a:r>
            <a:endParaRPr lang="en-US" i="0" dirty="0" smtClean="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10</a:t>
            </a:fld>
            <a:endParaRPr lang="fr-FR"/>
          </a:p>
        </p:txBody>
      </p:sp>
    </p:spTree>
    <p:extLst>
      <p:ext uri="{BB962C8B-B14F-4D97-AF65-F5344CB8AC3E}">
        <p14:creationId xmlns:p14="http://schemas.microsoft.com/office/powerpoint/2010/main" val="414546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Let me now conclude this presentation.</a:t>
            </a:r>
          </a:p>
          <a:p>
            <a:pPr marL="171450" indent="-171450">
              <a:buFont typeface="Arial" panose="020B0604020202020204" pitchFamily="34" charset="0"/>
              <a:buChar char="•"/>
            </a:pPr>
            <a:r>
              <a:rPr lang="en-US" i="0" dirty="0" smtClean="0"/>
              <a:t>The key </a:t>
            </a:r>
            <a:r>
              <a:rPr lang="en-US" i="0" dirty="0" smtClean="0"/>
              <a:t>requirement is</a:t>
            </a:r>
            <a:r>
              <a:rPr lang="en-US" i="0" baseline="0" dirty="0" smtClean="0"/>
              <a:t> to obtain a</a:t>
            </a:r>
            <a:r>
              <a:rPr lang="en-US" i="0" dirty="0" smtClean="0"/>
              <a:t> </a:t>
            </a:r>
            <a:r>
              <a:rPr lang="en-US" i="0" dirty="0" smtClean="0"/>
              <a:t>reliable transfer standard covering the full infrasound frequency band.</a:t>
            </a:r>
          </a:p>
          <a:p>
            <a:pPr marL="171450" indent="-171450">
              <a:buFont typeface="Arial" panose="020B0604020202020204" pitchFamily="34" charset="0"/>
              <a:buChar char="•"/>
            </a:pPr>
            <a:r>
              <a:rPr lang="en-US" i="0" dirty="0" smtClean="0"/>
              <a:t>As said in the introduction, Microphones already play this role very well for frequencies above 0.1 Hz. They are reliable and traceable, and there is no debate on their performance in that range.</a:t>
            </a:r>
          </a:p>
          <a:p>
            <a:pPr marL="171450" indent="-171450">
              <a:buFont typeface="Arial" panose="020B0604020202020204" pitchFamily="34" charset="0"/>
              <a:buChar char="•"/>
            </a:pPr>
            <a:r>
              <a:rPr lang="en-US" i="0" dirty="0" smtClean="0"/>
              <a:t>For the lower frequencies, close to DC, barometers appear as promising candidates. </a:t>
            </a:r>
          </a:p>
          <a:p>
            <a:pPr marL="628650" lvl="1" indent="-171450">
              <a:buFont typeface="Arial" panose="020B0604020202020204" pitchFamily="34" charset="0"/>
              <a:buChar char="•"/>
            </a:pPr>
            <a:r>
              <a:rPr lang="en-US" i="0" dirty="0" smtClean="0"/>
              <a:t>One clear advantage is that they offer two independent calibration paths: static and dynamic.</a:t>
            </a:r>
          </a:p>
          <a:p>
            <a:pPr marL="628650" lvl="1" indent="-171450">
              <a:buFont typeface="Arial" panose="020B0604020202020204" pitchFamily="34" charset="0"/>
              <a:buChar char="•"/>
            </a:pPr>
            <a:r>
              <a:rPr lang="en-US" i="0" dirty="0" smtClean="0"/>
              <a:t>The static method provides accurate results near DC and very low frequencies. </a:t>
            </a:r>
          </a:p>
          <a:p>
            <a:pPr marL="628650" lvl="1" indent="-171450">
              <a:buFont typeface="Arial" panose="020B0604020202020204" pitchFamily="34" charset="0"/>
              <a:buChar char="•"/>
            </a:pPr>
            <a:r>
              <a:rPr lang="en-US" i="0" dirty="0" smtClean="0"/>
              <a:t>The dynamic method becomes essential as the frequency increases, especially when the response deviates from flat, and it also provides phase information.</a:t>
            </a:r>
          </a:p>
          <a:p>
            <a:pPr marL="628650" lvl="1" indent="-171450">
              <a:buFont typeface="Arial" panose="020B0604020202020204" pitchFamily="34" charset="0"/>
              <a:buChar char="•"/>
            </a:pPr>
            <a:r>
              <a:rPr lang="en-US" i="0" dirty="0" smtClean="0"/>
              <a:t>And I believe that by combining these complementary methods, barometers could ensure a more robust and reliable calibration across the whole infrasound range.</a:t>
            </a:r>
          </a:p>
          <a:p>
            <a:pPr marL="171450" lvl="0" indent="-171450">
              <a:buFont typeface="Arial" panose="020B0604020202020204" pitchFamily="34" charset="0"/>
              <a:buChar char="•"/>
            </a:pPr>
            <a:r>
              <a:rPr lang="en-US" i="0" dirty="0" smtClean="0"/>
              <a:t>Important to note that it</a:t>
            </a:r>
            <a:r>
              <a:rPr lang="en-US" i="0" baseline="0" dirty="0" smtClean="0"/>
              <a:t> </a:t>
            </a:r>
            <a:r>
              <a:rPr lang="en-US" i="0" dirty="0" smtClean="0"/>
              <a:t>should be</a:t>
            </a:r>
            <a:r>
              <a:rPr lang="en-US" i="0" baseline="0" dirty="0" smtClean="0"/>
              <a:t> interesting </a:t>
            </a:r>
            <a:r>
              <a:rPr lang="en-US" i="0" dirty="0" smtClean="0"/>
              <a:t>to extend this study to other barometer models, in order to strengthen consistency and confirm robustness.</a:t>
            </a:r>
          </a:p>
          <a:p>
            <a:endParaRPr lang="fr-FR" i="0" dirty="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11</a:t>
            </a:fld>
            <a:endParaRPr lang="fr-FR"/>
          </a:p>
        </p:txBody>
      </p:sp>
    </p:spTree>
    <p:extLst>
      <p:ext uri="{BB962C8B-B14F-4D97-AF65-F5344CB8AC3E}">
        <p14:creationId xmlns:p14="http://schemas.microsoft.com/office/powerpoint/2010/main" val="299887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Our motivation arises in the context Quality assurance for IMS measurements systems.</a:t>
            </a:r>
          </a:p>
          <a:p>
            <a:r>
              <a:rPr lang="en-US" i="0" dirty="0" smtClean="0"/>
              <a:t>The IMS is a key tool to enforce the Nuclear-Test-Ban-Treaty</a:t>
            </a:r>
          </a:p>
          <a:p>
            <a:r>
              <a:rPr lang="en-US" i="0" dirty="0" smtClean="0"/>
              <a:t>Data quality is essential, supported</a:t>
            </a:r>
            <a:r>
              <a:rPr lang="en-US" i="0" baseline="0" dirty="0" smtClean="0"/>
              <a:t> by </a:t>
            </a:r>
            <a:r>
              <a:rPr lang="en-US" i="0" dirty="0" smtClean="0"/>
              <a:t>the operational manuals</a:t>
            </a:r>
            <a:r>
              <a:rPr lang="en-US" i="0" baseline="0" dirty="0" smtClean="0"/>
              <a:t> &amp; Quality assurance infrastructure presented just before by Richard.</a:t>
            </a:r>
          </a:p>
          <a:p>
            <a:r>
              <a:rPr lang="en-US" i="0" baseline="0" dirty="0" smtClean="0"/>
              <a:t>Then, in this context ensuring data quality</a:t>
            </a:r>
            <a:r>
              <a:rPr lang="en-US" i="0" dirty="0" smtClean="0"/>
              <a:t> requires accurate and regularly calibrated measurement systems.</a:t>
            </a:r>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2</a:t>
            </a:fld>
            <a:endParaRPr lang="fr-FR"/>
          </a:p>
        </p:txBody>
      </p:sp>
    </p:spTree>
    <p:extLst>
      <p:ext uri="{BB962C8B-B14F-4D97-AF65-F5344CB8AC3E}">
        <p14:creationId xmlns:p14="http://schemas.microsoft.com/office/powerpoint/2010/main" val="37933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Infrasound measurements within the IMS must be traceable to the </a:t>
            </a:r>
            <a:r>
              <a:rPr lang="en-US" i="0" baseline="0" dirty="0" smtClean="0"/>
              <a:t>International System of Units</a:t>
            </a:r>
            <a:r>
              <a:rPr lang="en-US" i="0" dirty="0" smtClean="0"/>
              <a:t>. </a:t>
            </a:r>
          </a:p>
          <a:p>
            <a:pPr marL="0" indent="0">
              <a:buFont typeface="Arial" panose="020B0604020202020204" pitchFamily="34" charset="0"/>
              <a:buNone/>
            </a:pPr>
            <a:r>
              <a:rPr lang="en-US" i="0" dirty="0" smtClean="0"/>
              <a:t>Metrological traceability means different needs at different levels. </a:t>
            </a:r>
          </a:p>
          <a:p>
            <a:pPr marL="171450" indent="-171450">
              <a:buFont typeface="Arial" panose="020B0604020202020204" pitchFamily="34" charset="0"/>
              <a:buChar char="•"/>
            </a:pPr>
            <a:r>
              <a:rPr lang="en-US" i="0" dirty="0" smtClean="0"/>
              <a:t>On the top, the primary reference standards,</a:t>
            </a:r>
            <a:r>
              <a:rPr lang="en-US" i="0" baseline="0" dirty="0" smtClean="0"/>
              <a:t> usually established</a:t>
            </a:r>
            <a:r>
              <a:rPr lang="en-US" i="0" dirty="0" smtClean="0"/>
              <a:t> by National Metrology Institutes. </a:t>
            </a:r>
          </a:p>
          <a:p>
            <a:pPr marL="171450" indent="-171450">
              <a:buFont typeface="Arial" panose="020B0604020202020204" pitchFamily="34" charset="0"/>
              <a:buChar char="•"/>
            </a:pPr>
            <a:r>
              <a:rPr lang="en-US" i="0" dirty="0" smtClean="0"/>
              <a:t>At lower levels, accredited or expert labs need working standards to perform secondary calibrations</a:t>
            </a:r>
            <a:r>
              <a:rPr lang="en-US" i="0" baseline="0" dirty="0" smtClean="0"/>
              <a:t> by </a:t>
            </a:r>
            <a:r>
              <a:rPr lang="en-US" i="0" baseline="0" dirty="0" err="1" smtClean="0"/>
              <a:t>comparion</a:t>
            </a:r>
            <a:r>
              <a:rPr lang="en-US" i="0" baseline="0" dirty="0" smtClean="0"/>
              <a:t> </a:t>
            </a:r>
            <a:r>
              <a:rPr lang="en-US" i="0" dirty="0" smtClean="0"/>
              <a:t>— either in the </a:t>
            </a:r>
            <a:r>
              <a:rPr lang="en-US" i="0" dirty="0" err="1" smtClean="0"/>
              <a:t>laborator</a:t>
            </a:r>
            <a:r>
              <a:rPr lang="en-US" i="0" dirty="0" smtClean="0"/>
              <a:t>, here 2 examples</a:t>
            </a:r>
            <a:r>
              <a:rPr lang="en-US" i="0" baseline="0" dirty="0" smtClean="0"/>
              <a:t> at Sandia &amp; CEA</a:t>
            </a:r>
            <a:r>
              <a:rPr lang="en-US" i="0" dirty="0" smtClean="0"/>
              <a:t>, or sometimes in the field.</a:t>
            </a:r>
          </a:p>
          <a:p>
            <a:pPr marL="171450" indent="-171450">
              <a:buFont typeface="Arial" panose="020B0604020202020204" pitchFamily="34" charset="0"/>
              <a:buChar char="•"/>
            </a:pPr>
            <a:r>
              <a:rPr lang="en-US" i="0" dirty="0" smtClean="0"/>
              <a:t>In</a:t>
            </a:r>
            <a:r>
              <a:rPr lang="en-US" i="0" baseline="0" dirty="0" smtClean="0"/>
              <a:t> this </a:t>
            </a:r>
            <a:r>
              <a:rPr lang="en-US" i="0" dirty="0" smtClean="0"/>
              <a:t>example here, the CEA has developed a portable calibration system, which requires a reliable traveling standard for on</a:t>
            </a:r>
            <a:r>
              <a:rPr lang="en-US" i="0" baseline="0" dirty="0" smtClean="0"/>
              <a:t> field</a:t>
            </a:r>
            <a:r>
              <a:rPr lang="en-US" i="0" dirty="0" smtClean="0"/>
              <a:t> calibrations, performed by comparison.</a:t>
            </a:r>
          </a:p>
          <a:p>
            <a:r>
              <a:rPr lang="en-US" i="0" dirty="0" smtClean="0"/>
              <a:t>This study fits directly into that need: finding</a:t>
            </a:r>
            <a:r>
              <a:rPr lang="en-US" i="0" baseline="0" dirty="0" smtClean="0"/>
              <a:t> an appropriate </a:t>
            </a:r>
            <a:r>
              <a:rPr lang="en-US" i="0" dirty="0" smtClean="0"/>
              <a:t>working standards for this purpose.</a:t>
            </a:r>
          </a:p>
          <a:p>
            <a:endParaRPr lang="en-US" i="0" dirty="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3</a:t>
            </a:fld>
            <a:endParaRPr lang="fr-FR"/>
          </a:p>
        </p:txBody>
      </p:sp>
    </p:spTree>
    <p:extLst>
      <p:ext uri="{BB962C8B-B14F-4D97-AF65-F5344CB8AC3E}">
        <p14:creationId xmlns:p14="http://schemas.microsoft.com/office/powerpoint/2010/main" val="333331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err="1" smtClean="0"/>
              <a:t>What</a:t>
            </a:r>
            <a:r>
              <a:rPr lang="fr-FR" i="0" baseline="0" dirty="0" smtClean="0"/>
              <a:t> ressources do </a:t>
            </a:r>
            <a:r>
              <a:rPr lang="fr-FR" i="0" baseline="0" dirty="0" err="1" smtClean="0"/>
              <a:t>we</a:t>
            </a:r>
            <a:r>
              <a:rPr lang="fr-FR" i="0" baseline="0" dirty="0" smtClean="0"/>
              <a:t> have for </a:t>
            </a:r>
            <a:r>
              <a:rPr lang="fr-FR" i="0" baseline="0" dirty="0" err="1" smtClean="0"/>
              <a:t>this</a:t>
            </a:r>
            <a:r>
              <a:rPr lang="fr-FR" i="0" baseline="0" dirty="0" smtClean="0"/>
              <a:t> </a:t>
            </a:r>
            <a:r>
              <a:rPr lang="fr-FR" i="0" baseline="0" dirty="0" err="1" smtClean="0"/>
              <a:t>purpose</a:t>
            </a:r>
            <a:r>
              <a:rPr lang="fr-FR" i="0" baseline="0" dirty="0" smtClean="0"/>
              <a:t>?</a:t>
            </a:r>
            <a:endParaRPr lang="fr-FR" i="0" dirty="0" smtClean="0"/>
          </a:p>
          <a:p>
            <a:pPr marL="171450" indent="-171450">
              <a:buFont typeface="Arial" panose="020B0604020202020204" pitchFamily="34" charset="0"/>
              <a:buChar char="•"/>
            </a:pPr>
            <a:r>
              <a:rPr lang="en-US" i="0" dirty="0" smtClean="0"/>
              <a:t>Traditionally, in Acoustics, microphones serve as transfer standards:</a:t>
            </a:r>
            <a:r>
              <a:rPr lang="en-US" i="0" baseline="0" dirty="0" smtClean="0"/>
              <a:t> they are</a:t>
            </a:r>
            <a:r>
              <a:rPr lang="en-US" i="0" dirty="0" smtClean="0"/>
              <a:t> robust,</a:t>
            </a:r>
            <a:r>
              <a:rPr lang="en-US" i="0" baseline="0" dirty="0" smtClean="0"/>
              <a:t> </a:t>
            </a:r>
            <a:r>
              <a:rPr lang="en-US" i="0" baseline="0" dirty="0" err="1" smtClean="0"/>
              <a:t>esay</a:t>
            </a:r>
            <a:r>
              <a:rPr lang="en-US" i="0" baseline="0" dirty="0" smtClean="0"/>
              <a:t> to deploy, but more importantly</a:t>
            </a:r>
            <a:r>
              <a:rPr lang="en-US" i="0" dirty="0" smtClean="0"/>
              <a:t> they</a:t>
            </a:r>
            <a:r>
              <a:rPr lang="en-US" i="0" baseline="0" dirty="0" smtClean="0"/>
              <a:t> are very </a:t>
            </a:r>
            <a:r>
              <a:rPr lang="en-US" i="0" dirty="0" smtClean="0"/>
              <a:t>well-established.</a:t>
            </a:r>
            <a:r>
              <a:rPr lang="en-US" i="0" baseline="0" dirty="0" smtClean="0"/>
              <a:t> We can calibrate them by different ways and they are traceable to primary standards of course. </a:t>
            </a:r>
            <a:r>
              <a:rPr lang="en-US" i="0" dirty="0" smtClean="0"/>
              <a:t>The only issue is that their performance is limited at lower frequencies</a:t>
            </a:r>
            <a:r>
              <a:rPr lang="en-US" i="0" baseline="0" dirty="0" smtClean="0"/>
              <a:t> as their </a:t>
            </a:r>
            <a:r>
              <a:rPr lang="en-US" i="0" dirty="0" smtClean="0"/>
              <a:t>sensitivities decreases significantly.</a:t>
            </a:r>
          </a:p>
          <a:p>
            <a:pPr marL="171450" indent="-171450">
              <a:buFont typeface="Arial" panose="020B0604020202020204" pitchFamily="34" charset="0"/>
              <a:buChar char="•"/>
            </a:pPr>
            <a:r>
              <a:rPr lang="en-US" i="0" dirty="0" smtClean="0"/>
              <a:t>Micro-barometers present</a:t>
            </a:r>
            <a:r>
              <a:rPr lang="en-US" i="0" baseline="0" dirty="0" smtClean="0"/>
              <a:t> better frequency response over the full infrasound frequency range</a:t>
            </a:r>
            <a:r>
              <a:rPr lang="en-US" i="0" dirty="0" smtClean="0"/>
              <a:t>, but they are heavy and bulky and less practical in the context of in lab calibrations. </a:t>
            </a:r>
          </a:p>
          <a:p>
            <a:pPr marL="171450" indent="-171450">
              <a:buFont typeface="Arial" panose="020B0604020202020204" pitchFamily="34" charset="0"/>
              <a:buChar char="•"/>
            </a:pPr>
            <a:r>
              <a:rPr lang="en-US" i="0" dirty="0" smtClean="0"/>
              <a:t>Finally,</a:t>
            </a:r>
            <a:r>
              <a:rPr lang="en-US" i="0" baseline="0" dirty="0" smtClean="0"/>
              <a:t> </a:t>
            </a:r>
            <a:r>
              <a:rPr lang="en-US" i="0" dirty="0" smtClean="0"/>
              <a:t>Barometers offer a promising alternative: robust, easy to deploy, but</a:t>
            </a:r>
            <a:r>
              <a:rPr lang="en-US" i="0" baseline="0" dirty="0" smtClean="0"/>
              <a:t> more interesting is </a:t>
            </a:r>
            <a:r>
              <a:rPr lang="en-US" i="0" dirty="0" smtClean="0"/>
              <a:t>they can bridge static and dynamic calibration domains.</a:t>
            </a:r>
          </a:p>
          <a:p>
            <a:r>
              <a:rPr lang="en-US" i="0" dirty="0" smtClean="0"/>
              <a:t>This is what I</a:t>
            </a:r>
            <a:r>
              <a:rPr lang="en-US" i="0" baseline="0" dirty="0" smtClean="0"/>
              <a:t> propose to evaluate now.</a:t>
            </a:r>
            <a:endParaRPr lang="fr-FR" i="0" dirty="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4</a:t>
            </a:fld>
            <a:endParaRPr lang="fr-FR"/>
          </a:p>
        </p:txBody>
      </p:sp>
    </p:spTree>
    <p:extLst>
      <p:ext uri="{BB962C8B-B14F-4D97-AF65-F5344CB8AC3E}">
        <p14:creationId xmlns:p14="http://schemas.microsoft.com/office/powerpoint/2010/main" val="212871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The basic idea is to explore how a barometer, with its ability to bridge static and dynamic calibration domains, can be used as a dual-calibration device to establish a reliable transfer standard</a:t>
            </a:r>
            <a:endParaRPr lang="fr-FR" i="0" dirty="0" smtClean="0"/>
          </a:p>
          <a:p>
            <a:pPr marL="171450" indent="-171450">
              <a:buFont typeface="Arial" panose="020B0604020202020204" pitchFamily="34" charset="0"/>
              <a:buChar char="•"/>
            </a:pPr>
            <a:r>
              <a:rPr lang="en-US" i="0" dirty="0" smtClean="0"/>
              <a:t>The device we tested is a Keller PAA33X. </a:t>
            </a:r>
          </a:p>
          <a:p>
            <a:pPr marL="171450" indent="-171450">
              <a:buFont typeface="Arial" panose="020B0604020202020204" pitchFamily="34" charset="0"/>
              <a:buChar char="•"/>
            </a:pPr>
            <a:r>
              <a:rPr lang="en-US" i="0" dirty="0" smtClean="0"/>
              <a:t>It uses </a:t>
            </a:r>
            <a:r>
              <a:rPr lang="en-US" i="0" dirty="0" err="1" smtClean="0"/>
              <a:t>piezoresistive</a:t>
            </a:r>
            <a:r>
              <a:rPr lang="en-US" i="0" dirty="0" smtClean="0"/>
              <a:t> technology, with</a:t>
            </a:r>
            <a:r>
              <a:rPr lang="en-US" i="0" baseline="0" dirty="0" smtClean="0"/>
              <a:t> the following operating range.</a:t>
            </a:r>
          </a:p>
          <a:p>
            <a:pPr marL="171450" indent="-171450">
              <a:buFont typeface="Arial" panose="020B0604020202020204" pitchFamily="34" charset="0"/>
              <a:buChar char="•"/>
            </a:pPr>
            <a:r>
              <a:rPr lang="en-US" i="0" dirty="0" smtClean="0"/>
              <a:t>Interesting option </a:t>
            </a:r>
            <a:r>
              <a:rPr lang="en-US" i="0" baseline="0" dirty="0" smtClean="0"/>
              <a:t>is that the analog interface can be ranged to a smaller operating range. Here, +- 50 </a:t>
            </a:r>
            <a:r>
              <a:rPr lang="en-US" i="0" baseline="0" dirty="0" err="1" smtClean="0"/>
              <a:t>hPa</a:t>
            </a:r>
            <a:r>
              <a:rPr lang="en-US" i="0" baseline="0" dirty="0" smtClean="0"/>
              <a:t> around 1000 </a:t>
            </a:r>
            <a:r>
              <a:rPr lang="en-US" i="0" baseline="0" dirty="0" err="1" smtClean="0"/>
              <a:t>hPa</a:t>
            </a:r>
            <a:r>
              <a:rPr lang="en-US" i="0" baseline="0" dirty="0" smtClean="0"/>
              <a:t>.</a:t>
            </a:r>
          </a:p>
          <a:p>
            <a:pPr marL="171450" indent="-171450">
              <a:buFont typeface="Arial" panose="020B0604020202020204" pitchFamily="34" charset="0"/>
              <a:buChar char="•"/>
            </a:pPr>
            <a:r>
              <a:rPr lang="en-US" i="0" dirty="0" smtClean="0"/>
              <a:t>The aim of this operation being to increase its</a:t>
            </a:r>
            <a:r>
              <a:rPr lang="en-US" i="0" baseline="0" dirty="0" smtClean="0"/>
              <a:t> sensitivity to -60 </a:t>
            </a:r>
            <a:r>
              <a:rPr lang="en-US" i="0" baseline="0" dirty="0" err="1" smtClean="0"/>
              <a:t>dB.</a:t>
            </a:r>
            <a:r>
              <a:rPr lang="en-US" i="0" baseline="0" dirty="0" smtClean="0"/>
              <a:t> But </a:t>
            </a:r>
            <a:r>
              <a:rPr lang="en-US" i="0" dirty="0" smtClean="0"/>
              <a:t>do not change anything on the sensitive transducer, it is only a gain on the analog interface.</a:t>
            </a:r>
          </a:p>
          <a:p>
            <a:pPr marL="171450" indent="-171450">
              <a:buFont typeface="Arial" panose="020B0604020202020204" pitchFamily="34" charset="0"/>
              <a:buChar char="•"/>
            </a:pPr>
            <a:r>
              <a:rPr lang="en-US" i="0" dirty="0" smtClean="0"/>
              <a:t>Other</a:t>
            </a:r>
            <a:r>
              <a:rPr lang="en-US" i="0" baseline="0" dirty="0" smtClean="0"/>
              <a:t> argument is that the </a:t>
            </a:r>
            <a:r>
              <a:rPr lang="en-US" i="0" dirty="0" smtClean="0"/>
              <a:t>frequency response is expected to be flat up to around</a:t>
            </a:r>
            <a:r>
              <a:rPr lang="en-US" i="0" baseline="0" dirty="0" smtClean="0"/>
              <a:t> </a:t>
            </a:r>
            <a:r>
              <a:rPr lang="en-US" i="0" dirty="0" smtClean="0"/>
              <a:t>20 Hz.</a:t>
            </a:r>
          </a:p>
          <a:p>
            <a:r>
              <a:rPr lang="en-US" i="0" dirty="0" smtClean="0"/>
              <a:t>This is a very important</a:t>
            </a:r>
            <a:r>
              <a:rPr lang="en-US" i="0" baseline="0" dirty="0" smtClean="0"/>
              <a:t> specification in the context of this study, I will come back on this point.</a:t>
            </a:r>
            <a:endParaRPr lang="en-US" i="0" dirty="0" smtClean="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5</a:t>
            </a:fld>
            <a:endParaRPr lang="fr-FR"/>
          </a:p>
        </p:txBody>
      </p:sp>
    </p:spTree>
    <p:extLst>
      <p:ext uri="{BB962C8B-B14F-4D97-AF65-F5344CB8AC3E}">
        <p14:creationId xmlns:p14="http://schemas.microsoft.com/office/powerpoint/2010/main" val="357624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err="1" smtClean="0"/>
              <a:t>Here</a:t>
            </a:r>
            <a:r>
              <a:rPr lang="fr-FR" i="0" dirty="0" smtClean="0"/>
              <a:t> a basic description of the calibration </a:t>
            </a:r>
            <a:r>
              <a:rPr lang="fr-FR" i="0" dirty="0" err="1" smtClean="0"/>
              <a:t>methods</a:t>
            </a:r>
            <a:r>
              <a:rPr lang="fr-FR" i="0" dirty="0" smtClean="0"/>
              <a:t>.</a:t>
            </a:r>
          </a:p>
          <a:p>
            <a:pPr marL="171450" indent="-171450">
              <a:buFont typeface="Arial" panose="020B0604020202020204" pitchFamily="34" charset="0"/>
              <a:buChar char="•"/>
            </a:pPr>
            <a:r>
              <a:rPr lang="en-US" i="0" dirty="0" smtClean="0"/>
              <a:t>The static calibration was performed by my colleagues,</a:t>
            </a:r>
            <a:r>
              <a:rPr lang="en-US" i="0" baseline="0" dirty="0" smtClean="0"/>
              <a:t> from the Primary Static Pressure Lab at LNE. It’s a method by comparison against a reference barometer and by using a buffer volume to stabilize the steps of static pressure.</a:t>
            </a:r>
            <a:endParaRPr lang="en-US" i="0" dirty="0" smtClean="0"/>
          </a:p>
          <a:p>
            <a:pPr marL="171450" indent="-171450">
              <a:buFont typeface="Arial" panose="020B0604020202020204" pitchFamily="34" charset="0"/>
              <a:buChar char="•"/>
            </a:pPr>
            <a:r>
              <a:rPr lang="en-US" i="0" dirty="0" smtClean="0"/>
              <a:t>The dynamic calibration was performed in my lab, the Acoustic &amp; Vibration lab, by using a</a:t>
            </a:r>
            <a:r>
              <a:rPr lang="en-US" i="0" baseline="0" dirty="0" smtClean="0"/>
              <a:t> </a:t>
            </a:r>
            <a:r>
              <a:rPr lang="en-US" i="0" dirty="0" smtClean="0"/>
              <a:t>laser pistonphone,</a:t>
            </a:r>
            <a:r>
              <a:rPr lang="en-US" i="0" baseline="0" dirty="0" smtClean="0"/>
              <a:t> which was developed during the INFRA-AUV project.</a:t>
            </a:r>
          </a:p>
          <a:p>
            <a:pPr marL="0" indent="0">
              <a:buFont typeface="Arial" panose="020B0604020202020204" pitchFamily="34" charset="0"/>
              <a:buNone/>
            </a:pPr>
            <a:r>
              <a:rPr lang="en-US" i="0" baseline="0" dirty="0" smtClean="0"/>
              <a:t>A key point to note is that typical infrasound pressure amplitudes only reach a few </a:t>
            </a:r>
            <a:r>
              <a:rPr lang="en-US" i="0" baseline="0" dirty="0" err="1" smtClean="0"/>
              <a:t>pascals</a:t>
            </a:r>
            <a:r>
              <a:rPr lang="en-US" i="0" baseline="0" dirty="0" smtClean="0"/>
              <a:t> (about 10–20 Pa), which is very small compared with the full operating range of a barometer. To provide an accurate comparison basis, we asked the static pressure laboratory to calibrate the sensor over a similar range to that used in the laser pistonphone, namely ±20 Pa around atmospheric pressure.</a:t>
            </a:r>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6</a:t>
            </a:fld>
            <a:endParaRPr lang="fr-FR"/>
          </a:p>
        </p:txBody>
      </p:sp>
    </p:spTree>
    <p:extLst>
      <p:ext uri="{BB962C8B-B14F-4D97-AF65-F5344CB8AC3E}">
        <p14:creationId xmlns:p14="http://schemas.microsoft.com/office/powerpoint/2010/main" val="18905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i="0" dirty="0" smtClean="0"/>
              <a:t>Here, the results of the static pressure calibration.</a:t>
            </a:r>
          </a:p>
          <a:p>
            <a:pPr marL="171450" indent="-171450" algn="l">
              <a:buFont typeface="Arial" panose="020B0604020202020204" pitchFamily="34" charset="0"/>
              <a:buChar char="•"/>
            </a:pPr>
            <a:r>
              <a:rPr lang="en-US" i="0" dirty="0" smtClean="0"/>
              <a:t>The calibration cycle was performed with</a:t>
            </a:r>
            <a:r>
              <a:rPr lang="en-US" i="0" baseline="0" dirty="0" smtClean="0"/>
              <a:t> a</a:t>
            </a:r>
            <a:r>
              <a:rPr lang="en-US" i="0" dirty="0" smtClean="0"/>
              <a:t> 2 Pa steps. </a:t>
            </a:r>
          </a:p>
          <a:p>
            <a:pPr marL="628650" lvl="1" indent="-171450" algn="l">
              <a:buFont typeface="Arial" panose="020B0604020202020204" pitchFamily="34" charset="0"/>
              <a:buChar char="•"/>
            </a:pPr>
            <a:r>
              <a:rPr lang="en-US" i="0" dirty="0" smtClean="0"/>
              <a:t>The sequence starts</a:t>
            </a:r>
            <a:r>
              <a:rPr lang="en-US" i="0" baseline="0" dirty="0" smtClean="0"/>
              <a:t> at 1000 </a:t>
            </a:r>
            <a:r>
              <a:rPr lang="en-US" i="0" baseline="0" dirty="0" err="1" smtClean="0"/>
              <a:t>hPa</a:t>
            </a:r>
            <a:r>
              <a:rPr lang="en-US" i="0" baseline="0" dirty="0" smtClean="0"/>
              <a:t>, increase up to + 20 Pa, decrease of 40 Pa, and come back to the initial static pressure.</a:t>
            </a:r>
            <a:r>
              <a:rPr lang="en-US" i="0" dirty="0" smtClean="0"/>
              <a:t>.</a:t>
            </a:r>
          </a:p>
          <a:p>
            <a:pPr marL="628650" lvl="1" indent="-171450" algn="l">
              <a:buFont typeface="Arial" panose="020B0604020202020204" pitchFamily="34" charset="0"/>
              <a:buChar char="•"/>
            </a:pPr>
            <a:r>
              <a:rPr lang="en-US" i="0" dirty="0" smtClean="0"/>
              <a:t>This simulates a sinusoidal pattern,</a:t>
            </a:r>
            <a:r>
              <a:rPr lang="en-US" i="0" baseline="0" dirty="0" smtClean="0"/>
              <a:t> here</a:t>
            </a:r>
            <a:r>
              <a:rPr lang="en-US" i="0" dirty="0" smtClean="0"/>
              <a:t> in DC.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Then,</a:t>
            </a:r>
            <a:r>
              <a:rPr lang="en-US" i="0" baseline="0" dirty="0" smtClean="0"/>
              <a:t> the </a:t>
            </a:r>
            <a:r>
              <a:rPr lang="en-US" i="0" dirty="0" smtClean="0"/>
              <a:t>linear regression model</a:t>
            </a:r>
            <a:r>
              <a:rPr lang="en-US" i="0" baseline="0" dirty="0" smtClean="0"/>
              <a:t> lead to a sensitivity of -60,034 dB,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The </a:t>
            </a:r>
            <a:r>
              <a:rPr lang="en-US" i="0" dirty="0" smtClean="0"/>
              <a:t>expanded uncertainty is estimated to 0.056 </a:t>
            </a:r>
            <a:r>
              <a:rPr lang="en-US" i="0" dirty="0" err="1" smtClean="0"/>
              <a:t>dB</a:t>
            </a:r>
            <a:r>
              <a:rPr lang="en-US" i="0" baseline="0" dirty="0" err="1" smtClean="0"/>
              <a:t>.</a:t>
            </a:r>
            <a:endParaRPr lang="en-US"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smtClean="0"/>
              <a:t>This first result provide a reference point for the comparison.</a:t>
            </a:r>
          </a:p>
          <a:p>
            <a:pPr algn="l"/>
            <a:endParaRPr lang="en-US" i="0" dirty="0" smtClean="0"/>
          </a:p>
          <a:p>
            <a:pPr algn="l"/>
            <a:r>
              <a:rPr lang="en-US" i="0" dirty="0" smtClean="0"/>
              <a:t>I would like to present an additional information, of interest, here the measurement</a:t>
            </a:r>
            <a:r>
              <a:rPr lang="en-US" i="0" baseline="0" dirty="0" smtClean="0"/>
              <a:t> bias of the sensor</a:t>
            </a:r>
            <a:r>
              <a:rPr lang="en-US" i="0" dirty="0" smtClean="0"/>
              <a:t> that we can define as the deviation</a:t>
            </a:r>
            <a:r>
              <a:rPr lang="en-US" i="0" baseline="0" dirty="0" smtClean="0"/>
              <a:t> </a:t>
            </a:r>
            <a:r>
              <a:rPr lang="en-US" i="0" dirty="0" smtClean="0"/>
              <a:t>of the measured pressure from the expected or reference pressure. Presented here in dB as function of the reference pressure.</a:t>
            </a:r>
          </a:p>
          <a:p>
            <a:pPr algn="l"/>
            <a:r>
              <a:rPr lang="en-US" i="0" dirty="0" smtClean="0"/>
              <a:t>When following the calibration paths, this figure seems to indicate a possible hysteresis effect. However, at this stage it is not possible to conclude whether this effect comes from the sensor itself or from the calibration method.</a:t>
            </a:r>
            <a:endParaRPr lang="fr-FR" i="0" dirty="0" smtClean="0"/>
          </a:p>
          <a:p>
            <a:pPr algn="l"/>
            <a:endParaRPr lang="fr-FR" i="0" dirty="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7</a:t>
            </a:fld>
            <a:endParaRPr lang="fr-FR"/>
          </a:p>
        </p:txBody>
      </p:sp>
    </p:spTree>
    <p:extLst>
      <p:ext uri="{BB962C8B-B14F-4D97-AF65-F5344CB8AC3E}">
        <p14:creationId xmlns:p14="http://schemas.microsoft.com/office/powerpoint/2010/main" val="237610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Here, the results for the dynamic calibration.</a:t>
            </a:r>
          </a:p>
          <a:p>
            <a:pPr marL="171450" indent="-171450">
              <a:buFont typeface="Arial" panose="020B0604020202020204" pitchFamily="34" charset="0"/>
              <a:buChar char="•"/>
            </a:pPr>
            <a:r>
              <a:rPr lang="en-US" i="0" baseline="0" dirty="0" smtClean="0"/>
              <a:t>T</a:t>
            </a:r>
            <a:r>
              <a:rPr lang="en-US" i="0" dirty="0" smtClean="0"/>
              <a:t>he calibration was performed using the</a:t>
            </a:r>
            <a:r>
              <a:rPr lang="en-US" i="0" baseline="0" dirty="0" smtClean="0"/>
              <a:t> LNE’s</a:t>
            </a:r>
            <a:r>
              <a:rPr lang="en-US" i="0" dirty="0" smtClean="0"/>
              <a:t> laser pistonphone, in</a:t>
            </a:r>
            <a:r>
              <a:rPr lang="en-US" i="0" baseline="0" dirty="0" smtClean="0"/>
              <a:t> the </a:t>
            </a:r>
            <a:r>
              <a:rPr lang="en-US" i="0" dirty="0" smtClean="0"/>
              <a:t>frequency range 10 </a:t>
            </a:r>
            <a:r>
              <a:rPr lang="en-US" i="0" dirty="0" err="1" smtClean="0"/>
              <a:t>millihertz</a:t>
            </a:r>
            <a:r>
              <a:rPr lang="en-US" i="0" dirty="0" smtClean="0"/>
              <a:t> up to 20 Hz.</a:t>
            </a:r>
          </a:p>
          <a:p>
            <a:pPr marL="0" indent="0">
              <a:buFont typeface="Arial" panose="020B0604020202020204" pitchFamily="34" charset="0"/>
              <a:buNone/>
            </a:pPr>
            <a:r>
              <a:rPr lang="en-US" i="0" dirty="0" smtClean="0"/>
              <a:t>Are</a:t>
            </a:r>
            <a:r>
              <a:rPr lang="en-US" i="0" baseline="0" dirty="0" smtClean="0"/>
              <a:t> presented here the sensitivity results, as function of frequency in magnitude and phase.</a:t>
            </a:r>
          </a:p>
          <a:p>
            <a:pPr marL="171450" indent="-171450">
              <a:buFont typeface="Arial" panose="020B0604020202020204" pitchFamily="34" charset="0"/>
              <a:buChar char="•"/>
            </a:pPr>
            <a:r>
              <a:rPr lang="en-US" i="0" dirty="0" smtClean="0"/>
              <a:t>As expected, the sensor sensitivity remains relatively flat, close</a:t>
            </a:r>
            <a:r>
              <a:rPr lang="en-US" i="0" baseline="0" dirty="0" smtClean="0"/>
              <a:t> to the average value of </a:t>
            </a:r>
            <a:r>
              <a:rPr lang="en-US" i="0" dirty="0" smtClean="0"/>
              <a:t>–60.04 dB for the magnitude.</a:t>
            </a:r>
          </a:p>
          <a:p>
            <a:pPr marL="171450" indent="-171450">
              <a:buFont typeface="Arial" panose="020B0604020202020204" pitchFamily="34" charset="0"/>
              <a:buChar char="•"/>
            </a:pPr>
            <a:r>
              <a:rPr lang="en-US" i="0" dirty="0" smtClean="0"/>
              <a:t>The</a:t>
            </a:r>
            <a:r>
              <a:rPr lang="en-US" i="0" baseline="0" dirty="0" smtClean="0"/>
              <a:t> phase </a:t>
            </a:r>
            <a:r>
              <a:rPr lang="en-US" i="0" dirty="0" smtClean="0"/>
              <a:t>tends towards 0 degrees at low frequencies, as expected too.</a:t>
            </a:r>
          </a:p>
          <a:p>
            <a:pPr marL="171450" indent="-171450">
              <a:buFont typeface="Arial" panose="020B0604020202020204" pitchFamily="34" charset="0"/>
              <a:buChar char="•"/>
            </a:pPr>
            <a:r>
              <a:rPr lang="en-US" i="0" dirty="0" smtClean="0"/>
              <a:t>Here the expanded uncertainties for this dynamic calibration. Typically,</a:t>
            </a:r>
            <a:r>
              <a:rPr lang="en-US" i="0" baseline="0" dirty="0" smtClean="0"/>
              <a:t> larger uncertainties are obtained at lower frequencies.</a:t>
            </a:r>
            <a:endParaRPr lang="en-US" i="0" dirty="0" smtClean="0"/>
          </a:p>
          <a:p>
            <a:r>
              <a:rPr lang="en-US" i="0" dirty="0" smtClean="0"/>
              <a:t>These results provide a second reference for</a:t>
            </a:r>
            <a:r>
              <a:rPr lang="en-US" i="0" baseline="0" dirty="0" smtClean="0"/>
              <a:t> the </a:t>
            </a:r>
            <a:r>
              <a:rPr lang="en-US" i="0" baseline="0" dirty="0" smtClean="0"/>
              <a:t>comparison.</a:t>
            </a:r>
            <a:endParaRPr lang="fr-FR" i="0" dirty="0"/>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8</a:t>
            </a:fld>
            <a:endParaRPr lang="fr-FR"/>
          </a:p>
        </p:txBody>
      </p:sp>
    </p:spTree>
    <p:extLst>
      <p:ext uri="{BB962C8B-B14F-4D97-AF65-F5344CB8AC3E}">
        <p14:creationId xmlns:p14="http://schemas.microsoft.com/office/powerpoint/2010/main" val="2659907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smtClean="0"/>
              <a:t>This slide shows the comparison between</a:t>
            </a:r>
            <a:r>
              <a:rPr lang="en-US" i="0" baseline="0" dirty="0" smtClean="0"/>
              <a:t> the 2 methods</a:t>
            </a:r>
            <a:r>
              <a:rPr lang="en-US" i="0" dirty="0" smtClean="0"/>
              <a:t>.</a:t>
            </a:r>
          </a:p>
          <a:p>
            <a:pPr marL="171450" indent="-171450">
              <a:buFont typeface="Arial" panose="020B0604020202020204" pitchFamily="34" charset="0"/>
              <a:buChar char="•"/>
            </a:pPr>
            <a:r>
              <a:rPr lang="en-US" i="0" dirty="0" smtClean="0"/>
              <a:t>As a reminder, here</a:t>
            </a:r>
            <a:r>
              <a:rPr lang="en-US" i="0" baseline="0" dirty="0" smtClean="0"/>
              <a:t> the result for the static method, and here the average value for the dynamic 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The sensitivities are</a:t>
            </a:r>
            <a:r>
              <a:rPr lang="en-US" i="0" baseline="0" dirty="0" smtClean="0"/>
              <a:t> </a:t>
            </a:r>
            <a:r>
              <a:rPr lang="en-US" i="0" dirty="0" smtClean="0"/>
              <a:t>in good agreement</a:t>
            </a:r>
            <a:r>
              <a:rPr lang="en-US" i="0" baseline="0" dirty="0" smtClean="0"/>
              <a:t> </a:t>
            </a:r>
            <a:r>
              <a:rPr lang="en-US" i="0" dirty="0" smtClean="0"/>
              <a:t>within their respective uncertainties.</a:t>
            </a:r>
          </a:p>
          <a:p>
            <a:pPr marL="171450" indent="-171450">
              <a:buFont typeface="Arial" panose="020B0604020202020204" pitchFamily="34" charset="0"/>
              <a:buChar char="•"/>
            </a:pPr>
            <a:r>
              <a:rPr lang="en-US" i="0" dirty="0" smtClean="0"/>
              <a:t>To check this more formally, we look at the normalized error. It is a usual performance</a:t>
            </a:r>
            <a:r>
              <a:rPr lang="en-US" i="0" baseline="0" dirty="0" smtClean="0"/>
              <a:t> criteria for bilateral comparison, the satisfactory range being that normalized error must be below unity to</a:t>
            </a:r>
            <a:r>
              <a:rPr lang="en-US" i="0" dirty="0" smtClean="0"/>
              <a:t> confirm consistency between the results. </a:t>
            </a:r>
          </a:p>
          <a:p>
            <a:r>
              <a:rPr lang="en-US" i="0" dirty="0" smtClean="0"/>
              <a:t>In</a:t>
            </a:r>
            <a:r>
              <a:rPr lang="en-US" i="0" baseline="0" dirty="0" smtClean="0"/>
              <a:t> this graph, are presented the normalized error, as function of frequency: Considering the individual frequency results for the dynamic method and the single result for the static method.</a:t>
            </a:r>
            <a:endParaRPr lang="en-US" i="0" dirty="0" smtClean="0"/>
          </a:p>
          <a:p>
            <a:r>
              <a:rPr lang="en-US" i="0" dirty="0" smtClean="0"/>
              <a:t>Here, all values satisfy the satisfactory range to conclude on consistency of results,</a:t>
            </a:r>
            <a:r>
              <a:rPr lang="en-US" i="0" baseline="0" dirty="0" smtClean="0"/>
              <a:t> </a:t>
            </a:r>
            <a:r>
              <a:rPr lang="en-US" i="0" dirty="0" smtClean="0"/>
              <a:t>reinforcing the idea that such</a:t>
            </a:r>
            <a:r>
              <a:rPr lang="en-US" i="0" baseline="0" dirty="0" smtClean="0"/>
              <a:t> </a:t>
            </a:r>
            <a:r>
              <a:rPr lang="en-US" i="0" dirty="0" smtClean="0"/>
              <a:t>barometer can effectively bridge both calibration domains.</a:t>
            </a:r>
          </a:p>
        </p:txBody>
      </p:sp>
      <p:sp>
        <p:nvSpPr>
          <p:cNvPr id="4" name="Espace réservé du numéro de diapositive 3"/>
          <p:cNvSpPr>
            <a:spLocks noGrp="1"/>
          </p:cNvSpPr>
          <p:nvPr>
            <p:ph type="sldNum" sz="quarter" idx="10"/>
          </p:nvPr>
        </p:nvSpPr>
        <p:spPr/>
        <p:txBody>
          <a:bodyPr/>
          <a:lstStyle/>
          <a:p>
            <a:fld id="{135D4E6F-683E-4619-B964-2EA6FDFDBD6F}" type="slidenum">
              <a:rPr lang="fr-FR" smtClean="0"/>
              <a:t>9</a:t>
            </a:fld>
            <a:endParaRPr lang="fr-FR"/>
          </a:p>
        </p:txBody>
      </p:sp>
    </p:spTree>
    <p:extLst>
      <p:ext uri="{BB962C8B-B14F-4D97-AF65-F5344CB8AC3E}">
        <p14:creationId xmlns:p14="http://schemas.microsoft.com/office/powerpoint/2010/main" val="235167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smtClean="0"/>
              <a:t>Modifier les styles du texte du masque</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fr-FR" smtClean="0"/>
              <a:t>Modifiez le style du titre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fr-FR" smtClean="0"/>
              <a:t>Modifiez le style du titre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‹N°›</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‹N°›</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Reihe enthält.&#10;&#10;KI-generierte Inhalte können fehlerhaft sein.">
            <a:extLst>
              <a:ext uri="{FF2B5EF4-FFF2-40B4-BE49-F238E27FC236}">
                <a16:creationId xmlns:a16="http://schemas.microsoft.com/office/drawing/2014/main" id="{B46A55D0-1560-2548-D447-9E9D92604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A1764533-22B5-B809-94FA-CC98AC8F67BC}"/>
              </a:ext>
            </a:extLst>
          </p:cNvPr>
          <p:cNvSpPr txBox="1"/>
          <p:nvPr/>
        </p:nvSpPr>
        <p:spPr>
          <a:xfrm>
            <a:off x="812800" y="3193435"/>
            <a:ext cx="8808088" cy="502511"/>
          </a:xfrm>
          <a:prstGeom prst="rect">
            <a:avLst/>
          </a:prstGeom>
          <a:noFill/>
        </p:spPr>
        <p:txBody>
          <a:bodyPr wrap="square" lIns="0" tIns="0" rIns="0" bIns="0" rtlCol="0" anchor="ctr">
            <a:normAutofit/>
          </a:bodyPr>
          <a:lstStyle/>
          <a:p>
            <a:r>
              <a:rPr lang="en-GB" noProof="0" dirty="0" smtClean="0">
                <a:solidFill>
                  <a:srgbClr val="1A3A64"/>
                </a:solidFill>
                <a:latin typeface="Arial" panose="020B0604020202020204" pitchFamily="34" charset="0"/>
                <a:cs typeface="Arial" panose="020B0604020202020204" pitchFamily="34" charset="0"/>
              </a:rPr>
              <a:t>Dominique RODRIGUES, Frédéric BOINEAU</a:t>
            </a:r>
            <a:endParaRPr lang="en-GB" noProof="0" dirty="0">
              <a:solidFill>
                <a:srgbClr val="1A3A64"/>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B21AED0-F95A-564C-E4F0-DAB66D727FD1}"/>
              </a:ext>
            </a:extLst>
          </p:cNvPr>
          <p:cNvSpPr txBox="1"/>
          <p:nvPr/>
        </p:nvSpPr>
        <p:spPr>
          <a:xfrm>
            <a:off x="2632730" y="3835015"/>
            <a:ext cx="4720571" cy="618214"/>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fr-FR" sz="1400" dirty="0"/>
              <a:t>Laboratoire National de Métrologie et d’Essais (LNE)</a:t>
            </a:r>
            <a:endParaRPr lang="en-GB" sz="1400" dirty="0"/>
          </a:p>
        </p:txBody>
      </p:sp>
      <p:sp>
        <p:nvSpPr>
          <p:cNvPr id="8" name="TextBox 1">
            <a:extLst>
              <a:ext uri="{FF2B5EF4-FFF2-40B4-BE49-F238E27FC236}">
                <a16:creationId xmlns:a16="http://schemas.microsoft.com/office/drawing/2014/main" id="{BDBDEFE3-EB86-C691-EB18-BE02B46B0FD6}"/>
              </a:ext>
            </a:extLst>
          </p:cNvPr>
          <p:cNvSpPr txBox="1"/>
          <p:nvPr/>
        </p:nvSpPr>
        <p:spPr>
          <a:xfrm>
            <a:off x="2632730" y="4764720"/>
            <a:ext cx="6988157" cy="276999"/>
          </a:xfrm>
          <a:prstGeom prst="rect">
            <a:avLst/>
          </a:prstGeom>
          <a:noFill/>
        </p:spPr>
        <p:txBody>
          <a:bodyPr wrap="square" lIns="0" tIns="0" rIns="0" bIns="0"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1A3A64"/>
                </a:solidFill>
                <a:latin typeface="Arial" panose="020B0604020202020204" pitchFamily="34" charset="0"/>
                <a:cs typeface="Arial" panose="020B0604020202020204" pitchFamily="34" charset="0"/>
              </a:rPr>
              <a:t>9</a:t>
            </a:r>
            <a:r>
              <a:rPr lang="en-GB" baseline="30000" dirty="0" smtClean="0">
                <a:solidFill>
                  <a:srgbClr val="1A3A64"/>
                </a:solidFill>
                <a:latin typeface="Arial" panose="020B0604020202020204" pitchFamily="34" charset="0"/>
                <a:cs typeface="Arial" panose="020B0604020202020204" pitchFamily="34" charset="0"/>
              </a:rPr>
              <a:t>th</a:t>
            </a:r>
            <a:r>
              <a:rPr lang="en-GB" dirty="0" smtClean="0">
                <a:solidFill>
                  <a:srgbClr val="1A3A64"/>
                </a:solidFill>
                <a:latin typeface="Arial" panose="020B0604020202020204" pitchFamily="34" charset="0"/>
                <a:cs typeface="Arial" panose="020B0604020202020204" pitchFamily="34" charset="0"/>
              </a:rPr>
              <a:t> </a:t>
            </a:r>
            <a:r>
              <a:rPr lang="en-GB" dirty="0">
                <a:solidFill>
                  <a:srgbClr val="1A3A64"/>
                </a:solidFill>
                <a:latin typeface="Arial" panose="020B0604020202020204" pitchFamily="34" charset="0"/>
                <a:cs typeface="Arial" panose="020B0604020202020204" pitchFamily="34" charset="0"/>
              </a:rPr>
              <a:t>September 2025</a:t>
            </a:r>
          </a:p>
        </p:txBody>
      </p:sp>
      <p:sp>
        <p:nvSpPr>
          <p:cNvPr id="9" name="TextBox 3">
            <a:extLst>
              <a:ext uri="{FF2B5EF4-FFF2-40B4-BE49-F238E27FC236}">
                <a16:creationId xmlns:a16="http://schemas.microsoft.com/office/drawing/2014/main" id="{3CB8FB0D-2BD9-3E2B-CF27-130FA014D816}"/>
              </a:ext>
            </a:extLst>
          </p:cNvPr>
          <p:cNvSpPr txBox="1"/>
          <p:nvPr/>
        </p:nvSpPr>
        <p:spPr>
          <a:xfrm>
            <a:off x="812799" y="2379870"/>
            <a:ext cx="8808088" cy="746575"/>
          </a:xfrm>
          <a:prstGeom prst="rect">
            <a:avLst/>
          </a:prstGeom>
          <a:noFill/>
        </p:spPr>
        <p:txBody>
          <a:bodyPr wrap="square" lIns="0" tIns="0" rIns="0" bIns="0" rtlCol="0" anchor="ctr">
            <a:normAutofit/>
          </a:bodyPr>
          <a:lstStyle/>
          <a:p>
            <a:r>
              <a:rPr lang="en-US" sz="2400" b="1" dirty="0">
                <a:solidFill>
                  <a:srgbClr val="1A3A64"/>
                </a:solidFill>
                <a:latin typeface="Arial" panose="020B0604020202020204" pitchFamily="34" charset="0"/>
                <a:cs typeface="Arial" panose="020B0604020202020204" pitchFamily="34" charset="0"/>
              </a:rPr>
              <a:t>Exploring the Potential of a Barometer as a Transfer Standard for Infrasound Calibration</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94C91EA-B2E6-7A41-CA7D-C369541C97BD}"/>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040" y="3735274"/>
            <a:ext cx="2666282" cy="7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42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Discussion </a:t>
            </a:r>
            <a:r>
              <a:rPr lang="en-US" sz="2400" b="1" dirty="0" smtClean="0">
                <a:solidFill>
                  <a:srgbClr val="1A3A64"/>
                </a:solidFill>
                <a:latin typeface="Arial" panose="020B0604020202020204" pitchFamily="34" charset="0"/>
                <a:cs typeface="Arial" panose="020B0604020202020204" pitchFamily="34" charset="0"/>
              </a:rPr>
              <a:t>- Limits </a:t>
            </a:r>
            <a:r>
              <a:rPr lang="en-US" sz="2400" b="1" dirty="0">
                <a:solidFill>
                  <a:srgbClr val="1A3A64"/>
                </a:solidFill>
                <a:latin typeface="Arial" panose="020B0604020202020204" pitchFamily="34" charset="0"/>
                <a:cs typeface="Arial" panose="020B0604020202020204" pitchFamily="34" charset="0"/>
              </a:rPr>
              <a:t>of Static Calibration   </a:t>
            </a:r>
            <a:endParaRPr lang="en-GB" sz="2400" noProof="0" dirty="0">
              <a:solidFill>
                <a:srgbClr val="1A3A64"/>
              </a:solidFill>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4088" y="3015236"/>
            <a:ext cx="6477000" cy="2876550"/>
          </a:xfrm>
          <a:prstGeom prst="rect">
            <a:avLst/>
          </a:prstGeom>
        </p:spPr>
      </p:pic>
      <p:pic>
        <p:nvPicPr>
          <p:cNvPr id="16" name="Image 15"/>
          <p:cNvPicPr>
            <a:picLocks noChangeAspect="1"/>
          </p:cNvPicPr>
          <p:nvPr/>
        </p:nvPicPr>
        <p:blipFill>
          <a:blip r:embed="rId5">
            <a:extLst>
              <a:ext uri="{BEBA8EAE-BF5A-486C-A8C5-ECC9F3942E4B}">
                <a14:imgProps xmlns:a14="http://schemas.microsoft.com/office/drawing/2010/main">
                  <a14:imgLayer r:embed="rId6">
                    <a14:imgEffect>
                      <a14:backgroundRemoval t="3150" b="96850" l="3922" r="98824"/>
                    </a14:imgEffect>
                  </a14:imgLayer>
                </a14:imgProps>
              </a:ext>
            </a:extLst>
          </a:blip>
          <a:stretch>
            <a:fillRect/>
          </a:stretch>
        </p:blipFill>
        <p:spPr>
          <a:xfrm>
            <a:off x="9227413" y="1871188"/>
            <a:ext cx="2428875" cy="2419350"/>
          </a:xfrm>
          <a:prstGeom prst="rect">
            <a:avLst/>
          </a:prstGeom>
        </p:spPr>
      </p:pic>
      <p:sp>
        <p:nvSpPr>
          <p:cNvPr id="17" name="Ellipse 16"/>
          <p:cNvSpPr/>
          <p:nvPr/>
        </p:nvSpPr>
        <p:spPr>
          <a:xfrm>
            <a:off x="8696650" y="4202455"/>
            <a:ext cx="288000" cy="288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9" name="Connecteur en angle 18"/>
          <p:cNvCxnSpPr>
            <a:stCxn id="17" idx="0"/>
          </p:cNvCxnSpPr>
          <p:nvPr/>
        </p:nvCxnSpPr>
        <p:spPr>
          <a:xfrm rot="5400000" flipH="1" flipV="1">
            <a:off x="8560836" y="3360677"/>
            <a:ext cx="1121592" cy="561965"/>
          </a:xfrm>
          <a:prstGeom prst="bentConnector3">
            <a:avLst>
              <a:gd name="adj1" fmla="val 98587"/>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F0D81D15-4E58-D3BB-CEFC-C87AF5F6832B}"/>
                  </a:ext>
                </a:extLst>
              </p:cNvPr>
              <p:cNvSpPr txBox="1"/>
              <p:nvPr/>
            </p:nvSpPr>
            <p:spPr>
              <a:xfrm>
                <a:off x="307338" y="1622476"/>
                <a:ext cx="11579862" cy="478784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smtClean="0"/>
                  <a:t>Challenge</a:t>
                </a:r>
                <a:r>
                  <a:rPr lang="en-US" dirty="0"/>
                  <a:t>: 2 Pa steps </a:t>
                </a:r>
                <a:r>
                  <a:rPr lang="en-US" dirty="0" smtClean="0"/>
                  <a:t>calibration over ~40 Pa range are difficult to achieve.</a:t>
                </a:r>
              </a:p>
              <a:p>
                <a:pPr marL="342900" indent="-342900">
                  <a:buFont typeface="Arial" panose="020B0604020202020204" pitchFamily="34" charset="0"/>
                  <a:buChar char="•"/>
                </a:pPr>
                <a:r>
                  <a:rPr lang="en-US" dirty="0" smtClean="0"/>
                  <a:t>Classical approach</a:t>
                </a:r>
                <a:r>
                  <a:rPr lang="en-US" dirty="0"/>
                  <a:t>: barometers are usually calibrated over their full </a:t>
                </a:r>
                <a:r>
                  <a:rPr lang="en-US" dirty="0" smtClean="0"/>
                  <a:t>range.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E</a:t>
                </a:r>
                <a:r>
                  <a:rPr lang="en-US" dirty="0" smtClean="0"/>
                  <a:t>xtended </a:t>
                </a:r>
                <a:r>
                  <a:rPr lang="en-US" dirty="0"/>
                  <a:t>range calibration </a:t>
                </a:r>
                <a:r>
                  <a:rPr lang="en-US" dirty="0" smtClean="0"/>
                  <a:t>(950 </a:t>
                </a:r>
                <a:r>
                  <a:rPr lang="en-US" dirty="0" err="1" smtClean="0"/>
                  <a:t>hPa</a:t>
                </a:r>
                <a:r>
                  <a:rPr lang="en-US" dirty="0" smtClean="0"/>
                  <a:t> – 1050 </a:t>
                </a:r>
                <a:r>
                  <a:rPr lang="en-US" dirty="0" err="1" smtClean="0"/>
                  <a:t>hPa</a:t>
                </a:r>
                <a:r>
                  <a:rPr lang="en-US" dirty="0" smtClean="0"/>
                  <a:t>):</a:t>
                </a:r>
              </a:p>
              <a:p>
                <a:pPr marL="800100" lvl="1" indent="-342900">
                  <a:buFont typeface="Arial" panose="020B0604020202020204" pitchFamily="34" charset="0"/>
                  <a:buChar char="•"/>
                </a:pPr>
                <a:r>
                  <a:rPr lang="fr-FR" dirty="0">
                    <a:latin typeface="Arial" panose="020B0604020202020204" pitchFamily="34" charset="0"/>
                    <a:cs typeface="Arial" panose="020B0604020202020204" pitchFamily="34" charset="0"/>
                  </a:rPr>
                  <a:t>Sensitivity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𝑝</m:t>
                        </m:r>
                      </m:sub>
                    </m:sSub>
                  </m:oMath>
                </a14:m>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–59.998 dB re 1 </a:t>
                </a:r>
                <a:r>
                  <a:rPr lang="en-US" b="1" dirty="0" smtClean="0">
                    <a:latin typeface="Arial" panose="020B0604020202020204" pitchFamily="34" charset="0"/>
                    <a:cs typeface="Arial" panose="020B0604020202020204" pitchFamily="34" charset="0"/>
                  </a:rPr>
                  <a:t>V/Pa</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Expanded </a:t>
                </a:r>
                <a:r>
                  <a:rPr lang="en-US" dirty="0">
                    <a:latin typeface="Arial" panose="020B0604020202020204" pitchFamily="34" charset="0"/>
                    <a:cs typeface="Arial" panose="020B0604020202020204" pitchFamily="34" charset="0"/>
                  </a:rPr>
                  <a:t>uncertainty (k=2): </a:t>
                </a:r>
                <a:r>
                  <a:rPr lang="en-US" b="1" dirty="0">
                    <a:latin typeface="Arial" panose="020B0604020202020204" pitchFamily="34" charset="0"/>
                    <a:cs typeface="Arial" panose="020B0604020202020204" pitchFamily="34" charset="0"/>
                  </a:rPr>
                  <a:t>0.028 </a:t>
                </a:r>
                <a:r>
                  <a:rPr lang="en-US" b="1" dirty="0" smtClean="0">
                    <a:latin typeface="Arial" panose="020B0604020202020204" pitchFamily="34" charset="0"/>
                    <a:cs typeface="Arial" panose="020B0604020202020204" pitchFamily="34" charset="0"/>
                  </a:rPr>
                  <a:t>dB</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mc:Choice>
        <mc:Fallback xmlns="">
          <p:sp>
            <p:nvSpPr>
              <p:cNvPr id="5" name="Textfeld 4">
                <a:extLst>
                  <a:ext uri="{FF2B5EF4-FFF2-40B4-BE49-F238E27FC236}">
                    <a16:creationId xmlns:a16="http://schemas.microsoft.com/office/drawing/2014/main" id="{F0D81D15-4E58-D3BB-CEFC-C87AF5F6832B}"/>
                  </a:ext>
                </a:extLst>
              </p:cNvPr>
              <p:cNvSpPr txBox="1">
                <a:spLocks noRot="1" noChangeAspect="1" noMove="1" noResize="1" noEditPoints="1" noAdjustHandles="1" noChangeArrowheads="1" noChangeShapeType="1" noTextEdit="1"/>
              </p:cNvSpPr>
              <p:nvPr/>
            </p:nvSpPr>
            <p:spPr>
              <a:xfrm>
                <a:off x="307338" y="1622476"/>
                <a:ext cx="11579862" cy="4787849"/>
              </a:xfrm>
              <a:prstGeom prst="rect">
                <a:avLst/>
              </a:prstGeom>
              <a:blipFill>
                <a:blip r:embed="rId7"/>
                <a:stretch>
                  <a:fillRect l="-1263" t="-1527"/>
                </a:stretch>
              </a:blipFill>
            </p:spPr>
            <p:txBody>
              <a:bodyPr/>
              <a:lstStyle/>
              <a:p>
                <a:r>
                  <a:rPr lang="fr-FR">
                    <a:noFill/>
                  </a:rPr>
                  <a:t> </a:t>
                </a:r>
              </a:p>
            </p:txBody>
          </p:sp>
        </mc:Fallback>
      </mc:AlternateContent>
      <p:sp>
        <p:nvSpPr>
          <p:cNvPr id="22" name="ZoneTexte 21"/>
          <p:cNvSpPr txBox="1"/>
          <p:nvPr/>
        </p:nvSpPr>
        <p:spPr>
          <a:xfrm>
            <a:off x="8984650" y="4625813"/>
            <a:ext cx="2798619" cy="646331"/>
          </a:xfrm>
          <a:prstGeom prst="rect">
            <a:avLst/>
          </a:prstGeom>
          <a:noFill/>
        </p:spPr>
        <p:txBody>
          <a:bodyPr wrap="square" rtlCol="0">
            <a:spAutoFit/>
          </a:bodyPr>
          <a:lstStyle/>
          <a:p>
            <a:r>
              <a:rPr lang="fr-FR" dirty="0" smtClean="0">
                <a:solidFill>
                  <a:srgbClr val="FF0000"/>
                </a:solidFill>
                <a:latin typeface="Arial" panose="020B0604020202020204" pitchFamily="34" charset="0"/>
                <a:cs typeface="Arial" panose="020B0604020202020204" pitchFamily="34" charset="0"/>
              </a:rPr>
              <a:t>-60.034 ± 0.056</a:t>
            </a:r>
          </a:p>
          <a:p>
            <a:r>
              <a:rPr lang="fr-FR" dirty="0" smtClean="0">
                <a:solidFill>
                  <a:srgbClr val="FF0000"/>
                </a:solidFill>
                <a:latin typeface="Arial" panose="020B0604020202020204" pitchFamily="34" charset="0"/>
                <a:cs typeface="Arial" panose="020B0604020202020204" pitchFamily="34" charset="0"/>
              </a:rPr>
              <a:t>-60.04 </a:t>
            </a:r>
            <a:r>
              <a:rPr lang="fr-FR" dirty="0">
                <a:solidFill>
                  <a:srgbClr val="FF0000"/>
                </a:solidFill>
                <a:latin typeface="Arial" panose="020B0604020202020204" pitchFamily="34" charset="0"/>
                <a:cs typeface="Arial" panose="020B0604020202020204" pitchFamily="34" charset="0"/>
              </a:rPr>
              <a:t>± </a:t>
            </a:r>
            <a:r>
              <a:rPr lang="fr-FR" dirty="0" smtClean="0">
                <a:solidFill>
                  <a:srgbClr val="FF0000"/>
                </a:solidFill>
                <a:latin typeface="Arial" panose="020B0604020202020204" pitchFamily="34" charset="0"/>
                <a:cs typeface="Arial" panose="020B0604020202020204" pitchFamily="34" charset="0"/>
              </a:rPr>
              <a:t>0.04</a:t>
            </a:r>
            <a:endParaRPr lang="fr-FR" dirty="0">
              <a:solidFill>
                <a:srgbClr val="FF0000"/>
              </a:solidFill>
              <a:latin typeface="Arial" panose="020B0604020202020204" pitchFamily="34" charset="0"/>
              <a:cs typeface="Arial" panose="020B0604020202020204" pitchFamily="34" charset="0"/>
            </a:endParaRPr>
          </a:p>
        </p:txBody>
      </p:sp>
      <p:sp>
        <p:nvSpPr>
          <p:cNvPr id="23" name="ZoneTexte 22"/>
          <p:cNvSpPr txBox="1"/>
          <p:nvPr/>
        </p:nvSpPr>
        <p:spPr>
          <a:xfrm>
            <a:off x="6752307" y="3857118"/>
            <a:ext cx="2798619"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-59.998 ± 0.028</a:t>
            </a:r>
            <a:endParaRPr lang="fr-FR" b="1" dirty="0" smtClean="0">
              <a:latin typeface="Arial" panose="020B0604020202020204" pitchFamily="34" charset="0"/>
              <a:cs typeface="Arial" panose="020B0604020202020204" pitchFamily="34" charset="0"/>
            </a:endParaRPr>
          </a:p>
        </p:txBody>
      </p:sp>
      <p:cxnSp>
        <p:nvCxnSpPr>
          <p:cNvPr id="25" name="Connecteur droit avec flèche 24"/>
          <p:cNvCxnSpPr/>
          <p:nvPr/>
        </p:nvCxnSpPr>
        <p:spPr>
          <a:xfrm>
            <a:off x="7649438" y="4290538"/>
            <a:ext cx="293832" cy="4107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flipV="1">
            <a:off x="9827488" y="3439490"/>
            <a:ext cx="489527" cy="11863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feld 4">
            <a:extLst>
              <a:ext uri="{FF2B5EF4-FFF2-40B4-BE49-F238E27FC236}">
                <a16:creationId xmlns:a16="http://schemas.microsoft.com/office/drawing/2014/main" id="{F0D81D15-4E58-D3BB-CEFC-C87AF5F6832B}"/>
              </a:ext>
            </a:extLst>
          </p:cNvPr>
          <p:cNvSpPr txBox="1"/>
          <p:nvPr/>
        </p:nvSpPr>
        <p:spPr>
          <a:xfrm>
            <a:off x="311959" y="3585210"/>
            <a:ext cx="4974094" cy="2695517"/>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smtClean="0"/>
              <a:t>Results seems to be consistent.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Risk</a:t>
            </a:r>
            <a:r>
              <a:rPr lang="en-US" dirty="0"/>
              <a:t>: extended static calibration may </a:t>
            </a:r>
            <a:r>
              <a:rPr lang="en-US" dirty="0" smtClean="0"/>
              <a:t>underestimate </a:t>
            </a:r>
            <a:r>
              <a:rPr lang="en-US" dirty="0"/>
              <a:t>uncertainty and give biased </a:t>
            </a:r>
            <a:r>
              <a:rPr lang="en-US" dirty="0" smtClean="0"/>
              <a:t>results → </a:t>
            </a:r>
            <a:r>
              <a:rPr lang="en-US" dirty="0"/>
              <a:t>not </a:t>
            </a:r>
            <a:r>
              <a:rPr lang="en-US" dirty="0" smtClean="0"/>
              <a:t>fully representative </a:t>
            </a:r>
            <a:r>
              <a:rPr lang="en-US" dirty="0"/>
              <a:t>of the real </a:t>
            </a:r>
            <a:r>
              <a:rPr lang="en-US" dirty="0" smtClean="0"/>
              <a:t>infrasound </a:t>
            </a:r>
            <a:r>
              <a:rPr lang="en-US" dirty="0"/>
              <a:t>operating range </a:t>
            </a:r>
            <a:r>
              <a:rPr lang="en-US" dirty="0" smtClean="0"/>
              <a:t>(some tens </a:t>
            </a:r>
            <a:r>
              <a:rPr lang="en-US" dirty="0"/>
              <a:t>of Pa).</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192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Conclusions &amp; Perspectives</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307339" y="1834910"/>
            <a:ext cx="11459788" cy="3948680"/>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b="1" dirty="0"/>
              <a:t>Key </a:t>
            </a:r>
            <a:r>
              <a:rPr lang="en-US" b="1" dirty="0" smtClean="0"/>
              <a:t>requirement</a:t>
            </a:r>
            <a:r>
              <a:rPr lang="en-US" dirty="0" smtClean="0"/>
              <a:t>: define </a:t>
            </a:r>
            <a:r>
              <a:rPr lang="en-US" dirty="0"/>
              <a:t>a transfer standard covering DC–20 </a:t>
            </a:r>
            <a:r>
              <a:rPr lang="en-US" dirty="0" smtClean="0"/>
              <a:t>Hz</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b="1" dirty="0" smtClean="0"/>
              <a:t>Microphones</a:t>
            </a:r>
            <a:r>
              <a:rPr lang="en-US" dirty="0" smtClean="0"/>
              <a:t>: </a:t>
            </a:r>
            <a:r>
              <a:rPr lang="en-US" dirty="0"/>
              <a:t>reliable and traceable for </a:t>
            </a:r>
            <a:r>
              <a:rPr lang="en-US" dirty="0" smtClean="0"/>
              <a:t>frequencies above </a:t>
            </a:r>
            <a:r>
              <a:rPr lang="en-US" dirty="0"/>
              <a:t>0.1 </a:t>
            </a:r>
            <a:r>
              <a:rPr lang="en-US" dirty="0" smtClean="0"/>
              <a:t>Hz</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b="1" dirty="0"/>
              <a:t>Barometers: </a:t>
            </a:r>
            <a:r>
              <a:rPr lang="en-US" dirty="0" smtClean="0"/>
              <a:t>promising for </a:t>
            </a:r>
            <a:r>
              <a:rPr lang="en-US" dirty="0"/>
              <a:t>very low frequencies / near DC</a:t>
            </a:r>
            <a:endParaRPr lang="en-US" dirty="0" smtClean="0"/>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Unique </a:t>
            </a:r>
            <a:r>
              <a:rPr lang="en-US" dirty="0">
                <a:latin typeface="Arial" panose="020B0604020202020204" pitchFamily="34" charset="0"/>
                <a:cs typeface="Arial" panose="020B0604020202020204" pitchFamily="34" charset="0"/>
              </a:rPr>
              <a:t>dual calibration paths</a:t>
            </a:r>
            <a:endParaRPr lang="en-US" dirty="0" smtClean="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Static </a:t>
            </a:r>
            <a:r>
              <a:rPr lang="en-US" dirty="0">
                <a:latin typeface="Arial" panose="020B0604020202020204" pitchFamily="34" charset="0"/>
                <a:cs typeface="Arial" panose="020B0604020202020204" pitchFamily="34" charset="0"/>
              </a:rPr>
              <a:t>→ accurate results near DC / very low </a:t>
            </a:r>
            <a:r>
              <a:rPr lang="en-US" dirty="0" smtClean="0">
                <a:latin typeface="Arial" panose="020B0604020202020204" pitchFamily="34" charset="0"/>
                <a:cs typeface="Arial" panose="020B0604020202020204" pitchFamily="34" charset="0"/>
              </a:rPr>
              <a:t>frequencies.</a:t>
            </a:r>
          </a:p>
          <a:p>
            <a:pPr marL="1257300" lvl="2"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Dynamic </a:t>
            </a:r>
            <a:r>
              <a:rPr lang="en-US" dirty="0">
                <a:latin typeface="Arial" panose="020B0604020202020204" pitchFamily="34" charset="0"/>
                <a:cs typeface="Arial" panose="020B0604020202020204" pitchFamily="34" charset="0"/>
              </a:rPr>
              <a:t>→ essential at higher frequencies, when response may deviate from flat, and provides </a:t>
            </a:r>
            <a:r>
              <a:rPr lang="en-US" dirty="0" smtClean="0">
                <a:latin typeface="Arial" panose="020B0604020202020204" pitchFamily="34" charset="0"/>
                <a:cs typeface="Arial" panose="020B0604020202020204" pitchFamily="34" charset="0"/>
              </a:rPr>
              <a:t>phase.</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Complementary </a:t>
            </a:r>
            <a:r>
              <a:rPr lang="en-US" dirty="0">
                <a:latin typeface="Arial" panose="020B0604020202020204" pitchFamily="34" charset="0"/>
                <a:cs typeface="Arial" panose="020B0604020202020204" pitchFamily="34" charset="0"/>
              </a:rPr>
              <a:t>methods → combining both = more robust calibration</a:t>
            </a:r>
            <a:endParaRPr lang="en-US"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smtClean="0"/>
              <a:t>Next step</a:t>
            </a:r>
            <a:r>
              <a:rPr lang="en-US" dirty="0" smtClean="0"/>
              <a:t>: </a:t>
            </a:r>
            <a:r>
              <a:rPr lang="en-US" dirty="0"/>
              <a:t>extend study to other barometer models to strengthen consistency and robustness</a:t>
            </a: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2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1A3A64"/>
                </a:solidFill>
                <a:latin typeface="Arial" panose="020B0604020202020204" pitchFamily="34" charset="0"/>
                <a:cs typeface="Arial" panose="020B0604020202020204" pitchFamily="34" charset="0"/>
              </a:rPr>
              <a:t>Motivation &amp; Context</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307340" y="1816440"/>
            <a:ext cx="6588311" cy="386045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r>
              <a:rPr lang="en-US" b="1" dirty="0"/>
              <a:t>Quality assurance for IMS measurement systems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CTBTO </a:t>
            </a:r>
            <a:r>
              <a:rPr lang="en-US" dirty="0"/>
              <a:t>prepares to implement the Nuclear-Test-Ban Treaty</a:t>
            </a:r>
            <a:r>
              <a:rPr lang="en-US" dirty="0" smtClean="0"/>
              <a:t>.</a:t>
            </a:r>
          </a:p>
          <a:p>
            <a:pPr marL="342900" indent="-342900">
              <a:buFont typeface="Arial" panose="020B0604020202020204" pitchFamily="34" charset="0"/>
              <a:buChar char="•"/>
            </a:pPr>
            <a:r>
              <a:rPr lang="en-US" dirty="0" smtClean="0"/>
              <a:t>The </a:t>
            </a:r>
            <a:r>
              <a:rPr lang="en-US" dirty="0"/>
              <a:t>International Monitoring System (IMS) is a key part of the verification regime</a:t>
            </a:r>
            <a:r>
              <a:rPr lang="en-US" dirty="0" smtClean="0"/>
              <a:t>.</a:t>
            </a:r>
          </a:p>
          <a:p>
            <a:pPr marL="342900" indent="-342900">
              <a:buFont typeface="Arial" panose="020B0604020202020204" pitchFamily="34" charset="0"/>
              <a:buChar char="•"/>
            </a:pPr>
            <a:r>
              <a:rPr lang="en-US" dirty="0" smtClean="0"/>
              <a:t>Ensuring </a:t>
            </a:r>
            <a:r>
              <a:rPr lang="en-US" dirty="0"/>
              <a:t>data quality is </a:t>
            </a:r>
            <a:r>
              <a:rPr lang="en-US" dirty="0" smtClean="0"/>
              <a:t>essential:</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Operational </a:t>
            </a:r>
            <a:r>
              <a:rPr lang="en-US" dirty="0">
                <a:latin typeface="Arial" panose="020B0604020202020204" pitchFamily="34" charset="0"/>
                <a:cs typeface="Arial" panose="020B0604020202020204" pitchFamily="34" charset="0"/>
              </a:rPr>
              <a:t>Manual </a:t>
            </a:r>
            <a:r>
              <a:rPr lang="en-US" dirty="0" smtClean="0">
                <a:latin typeface="Arial" panose="020B0604020202020204" pitchFamily="34" charset="0"/>
                <a:cs typeface="Arial" panose="020B0604020202020204" pitchFamily="34" charset="0"/>
              </a:rPr>
              <a:t>(CTBT/WGB/TL-11,17/17/REV.7).</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Quality assurance infrastructure for IMS infrasound </a:t>
            </a:r>
            <a:r>
              <a:rPr lang="en-US" dirty="0" smtClean="0">
                <a:latin typeface="Arial" panose="020B0604020202020204" pitchFamily="34" charset="0"/>
                <a:cs typeface="Arial" panose="020B0604020202020204" pitchFamily="34" charset="0"/>
              </a:rPr>
              <a:t>measurements.</a:t>
            </a:r>
          </a:p>
          <a:p>
            <a:pPr marL="342900" indent="-342900">
              <a:buFont typeface="Arial" panose="020B0604020202020204" pitchFamily="34" charset="0"/>
              <a:buChar char="•"/>
            </a:pPr>
            <a:r>
              <a:rPr lang="en-US" dirty="0" smtClean="0"/>
              <a:t>Requires </a:t>
            </a:r>
            <a:r>
              <a:rPr lang="en-US" dirty="0"/>
              <a:t>accurate and regularly calibrated instruments.</a:t>
            </a: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Dominique RODRIGUES, </a:t>
            </a:r>
            <a:r>
              <a:rPr lang="en-GB" sz="1200" dirty="0">
                <a:solidFill>
                  <a:srgbClr val="1A3A64"/>
                </a:solidFill>
                <a:latin typeface="Arial" panose="020B0604020202020204" pitchFamily="34" charset="0"/>
                <a:cs typeface="Arial" panose="020B0604020202020204" pitchFamily="34" charset="0"/>
              </a:rPr>
              <a:t>Frédéric </a:t>
            </a:r>
            <a:r>
              <a:rPr lang="en-GB" sz="1200" dirty="0" smtClean="0">
                <a:solidFill>
                  <a:srgbClr val="1A3A64"/>
                </a:solidFill>
                <a:latin typeface="Arial" panose="020B0604020202020204" pitchFamily="34" charset="0"/>
                <a:cs typeface="Arial" panose="020B0604020202020204" pitchFamily="34" charset="0"/>
              </a:rPr>
              <a:t>BOINEAU</a:t>
            </a:r>
            <a:endParaRPr lang="en-GB" sz="1200" dirty="0">
              <a:solidFill>
                <a:srgbClr val="1A3A64"/>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ctbto.org/sites/default/files/styles/banner_full_width/public/2025-02/IMS_Map_Banner_2025.jpg?itok=xmdBVRfi"/>
          <p:cNvPicPr>
            <a:picLocks noChangeAspect="1" noChangeArrowheads="1"/>
          </p:cNvPicPr>
          <p:nvPr/>
        </p:nvPicPr>
        <p:blipFill rotWithShape="1">
          <a:blip r:embed="rId4">
            <a:extLst>
              <a:ext uri="{28A0092B-C50C-407E-A947-70E740481C1C}">
                <a14:useLocalDpi xmlns:a14="http://schemas.microsoft.com/office/drawing/2010/main" val="0"/>
              </a:ext>
            </a:extLst>
          </a:blip>
          <a:srcRect l="21664" t="715" r="23698" b="48"/>
          <a:stretch/>
        </p:blipFill>
        <p:spPr bwMode="auto">
          <a:xfrm>
            <a:off x="7244826" y="2079087"/>
            <a:ext cx="4464424" cy="30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Establishing measurement traceability for IMS infrasound </a:t>
            </a:r>
            <a:r>
              <a:rPr lang="en-US" sz="2400" b="1" dirty="0" smtClean="0">
                <a:solidFill>
                  <a:srgbClr val="1A3A64"/>
                </a:solidFill>
                <a:latin typeface="Arial" panose="020B0604020202020204" pitchFamily="34" charset="0"/>
                <a:cs typeface="Arial" panose="020B0604020202020204" pitchFamily="34" charset="0"/>
              </a:rPr>
              <a:t>measurements</a:t>
            </a:r>
            <a:endParaRPr lang="en-US" sz="2400" b="1" baseline="30000" dirty="0">
              <a:solidFill>
                <a:srgbClr val="1A3A64"/>
              </a:solidFill>
              <a:latin typeface="Arial" panose="020B0604020202020204" pitchFamily="34" charset="0"/>
              <a:cs typeface="Arial" panose="020B0604020202020204" pitchFamily="34" charset="0"/>
            </a:endParaRPr>
          </a:p>
          <a:p>
            <a:endParaRPr lang="en-US" sz="2400" b="1" dirty="0">
              <a:solidFill>
                <a:srgbClr val="1A3A64"/>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4"/>
          <a:stretch>
            <a:fillRect/>
          </a:stretch>
        </p:blipFill>
        <p:spPr>
          <a:xfrm>
            <a:off x="4764920" y="1986205"/>
            <a:ext cx="6522421" cy="3190648"/>
          </a:xfrm>
          <a:prstGeom prst="rect">
            <a:avLst/>
          </a:prstGeom>
        </p:spPr>
      </p:pic>
      <p:pic>
        <p:nvPicPr>
          <p:cNvPr id="15" name="Image 14"/>
          <p:cNvPicPr>
            <a:picLocks noChangeAspect="1"/>
          </p:cNvPicPr>
          <p:nvPr/>
        </p:nvPicPr>
        <p:blipFill>
          <a:blip r:embed="rId5"/>
          <a:stretch>
            <a:fillRect/>
          </a:stretch>
        </p:blipFill>
        <p:spPr>
          <a:xfrm>
            <a:off x="2449788" y="1825144"/>
            <a:ext cx="2395268" cy="1796451"/>
          </a:xfrm>
          <a:prstGeom prst="rect">
            <a:avLst/>
          </a:prstGeom>
        </p:spPr>
      </p:pic>
      <p:pic>
        <p:nvPicPr>
          <p:cNvPr id="16" name="Picture 6" descr="Fichier:Sandia National Laboratories logo.svg — Wikipé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7079" y="1939104"/>
            <a:ext cx="937200" cy="37488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252154" y="2781110"/>
            <a:ext cx="2395268" cy="1796451"/>
          </a:xfrm>
          <a:prstGeom prst="rect">
            <a:avLst/>
          </a:prstGeom>
        </p:spPr>
      </p:pic>
      <p:pic>
        <p:nvPicPr>
          <p:cNvPr id="18" name="Image 17"/>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55816" y="4000953"/>
            <a:ext cx="2389532" cy="1590064"/>
          </a:xfrm>
          <a:prstGeom prst="rect">
            <a:avLst/>
          </a:prstGeom>
        </p:spPr>
      </p:pic>
      <p:pic>
        <p:nvPicPr>
          <p:cNvPr id="17" name="Picture 2" descr="Fichier:CEA logo nouveau.svg — Wikipé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5039" y="4671825"/>
            <a:ext cx="505375" cy="41246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cteur en arc 19"/>
          <p:cNvCxnSpPr/>
          <p:nvPr/>
        </p:nvCxnSpPr>
        <p:spPr>
          <a:xfrm rot="10800000">
            <a:off x="4890568" y="2716022"/>
            <a:ext cx="1681683" cy="963313"/>
          </a:xfrm>
          <a:prstGeom prst="curvedConnector3">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endCxn id="14" idx="3"/>
          </p:cNvCxnSpPr>
          <p:nvPr/>
        </p:nvCxnSpPr>
        <p:spPr>
          <a:xfrm rot="10800000" flipV="1">
            <a:off x="3647423" y="3679334"/>
            <a:ext cx="2829579" cy="1"/>
          </a:xfrm>
          <a:prstGeom prst="curvedConnector3">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0" name="Connecteur en arc 29"/>
          <p:cNvCxnSpPr>
            <a:endCxn id="18" idx="3"/>
          </p:cNvCxnSpPr>
          <p:nvPr/>
        </p:nvCxnSpPr>
        <p:spPr>
          <a:xfrm rot="10800000" flipV="1">
            <a:off x="4845349" y="4252303"/>
            <a:ext cx="1726903" cy="543682"/>
          </a:xfrm>
          <a:prstGeom prst="curvedConnector3">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911480" y="5840068"/>
            <a:ext cx="5565947"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Need for reliable </a:t>
            </a:r>
            <a:r>
              <a:rPr lang="en-US" sz="2000" b="1" dirty="0" smtClean="0">
                <a:latin typeface="Arial" panose="020B0604020202020204" pitchFamily="34" charset="0"/>
                <a:cs typeface="Arial" panose="020B0604020202020204" pitchFamily="34" charset="0"/>
              </a:rPr>
              <a:t>working/transfer </a:t>
            </a:r>
            <a:r>
              <a:rPr lang="en-US" sz="2000" b="1" dirty="0">
                <a:latin typeface="Arial" panose="020B0604020202020204" pitchFamily="34" charset="0"/>
                <a:cs typeface="Arial" panose="020B0604020202020204" pitchFamily="34" charset="0"/>
              </a:rPr>
              <a:t>standards</a:t>
            </a:r>
            <a:endParaRPr lang="fr-FR" sz="2000" b="1" dirty="0">
              <a:latin typeface="Arial" panose="020B0604020202020204" pitchFamily="34" charset="0"/>
              <a:cs typeface="Arial" panose="020B0604020202020204" pitchFamily="34" charset="0"/>
            </a:endParaRPr>
          </a:p>
        </p:txBody>
      </p:sp>
      <p:sp>
        <p:nvSpPr>
          <p:cNvPr id="37" name="Flèche droite rayée 36"/>
          <p:cNvSpPr/>
          <p:nvPr/>
        </p:nvSpPr>
        <p:spPr>
          <a:xfrm>
            <a:off x="3077240" y="5865409"/>
            <a:ext cx="824715" cy="375977"/>
          </a:xfrm>
          <a:prstGeom prst="stripedRightArrow">
            <a:avLst>
              <a:gd name="adj1" fmla="val 31989"/>
              <a:gd name="adj2" fmla="val 65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112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Current Transfer Standards in Acoustics</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307340" y="1816440"/>
            <a:ext cx="10979495" cy="386045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b="1" dirty="0" smtClean="0"/>
              <a:t>Microphones:</a:t>
            </a:r>
          </a:p>
          <a:p>
            <a:pPr lvl="1"/>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Well-established, </a:t>
            </a:r>
            <a:r>
              <a:rPr lang="en-US" dirty="0" smtClean="0">
                <a:latin typeface="Arial" panose="020B0604020202020204" pitchFamily="34" charset="0"/>
                <a:cs typeface="Arial" panose="020B0604020202020204" pitchFamily="34" charset="0"/>
              </a:rPr>
              <a:t>robust, easy to deploy, traceable </a:t>
            </a:r>
            <a:r>
              <a:rPr lang="en-US" dirty="0">
                <a:latin typeface="Arial" panose="020B0604020202020204" pitchFamily="34" charset="0"/>
                <a:cs typeface="Arial" panose="020B0604020202020204" pitchFamily="34" charset="0"/>
              </a:rPr>
              <a:t>to primary </a:t>
            </a:r>
            <a:r>
              <a:rPr lang="en-US" dirty="0" smtClean="0">
                <a:latin typeface="Arial" panose="020B0604020202020204" pitchFamily="34" charset="0"/>
                <a:cs typeface="Arial" panose="020B0604020202020204" pitchFamily="34" charset="0"/>
              </a:rPr>
              <a:t>standards</a:t>
            </a:r>
          </a:p>
          <a:p>
            <a:pPr lvl="1"/>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Limited </a:t>
            </a:r>
            <a:r>
              <a:rPr lang="en-US" dirty="0" smtClean="0">
                <a:latin typeface="Arial" panose="020B0604020202020204" pitchFamily="34" charset="0"/>
                <a:cs typeface="Arial" panose="020B0604020202020204" pitchFamily="34" charset="0"/>
              </a:rPr>
              <a:t>below 0.1 Hz</a:t>
            </a:r>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t>Micro-barometers:</a:t>
            </a:r>
          </a:p>
          <a:p>
            <a:pPr lvl="1"/>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Cover low-frequency </a:t>
            </a:r>
            <a:r>
              <a:rPr lang="en-US" dirty="0" smtClean="0">
                <a:latin typeface="Arial" panose="020B0604020202020204" pitchFamily="34" charset="0"/>
                <a:cs typeface="Arial" panose="020B0604020202020204" pitchFamily="34" charset="0"/>
              </a:rPr>
              <a:t>range, robust</a:t>
            </a:r>
            <a:r>
              <a:rPr lang="en-US" dirty="0">
                <a:latin typeface="Arial" panose="020B0604020202020204" pitchFamily="34" charset="0"/>
                <a:cs typeface="Arial" panose="020B0604020202020204" pitchFamily="34" charset="0"/>
              </a:rPr>
              <a:t>, traceable to primary standards</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 Heavy and bulky, difficult to deploy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t>Barometers:</a:t>
            </a:r>
          </a:p>
          <a:p>
            <a:pPr lvl="1"/>
            <a:r>
              <a:rPr lang="en-US" dirty="0" smtClean="0">
                <a:latin typeface="Arial" panose="020B0604020202020204" pitchFamily="34" charset="0"/>
                <a:cs typeface="Arial" panose="020B0604020202020204" pitchFamily="34" charset="0"/>
              </a:rPr>
              <a:t>✅ Robust, stable, easy to deploy</a:t>
            </a:r>
          </a:p>
          <a:p>
            <a:pPr lvl="1"/>
            <a:r>
              <a:rPr lang="en-US" dirty="0" smtClean="0">
                <a:latin typeface="Arial" panose="020B0604020202020204" pitchFamily="34" charset="0"/>
                <a:cs typeface="Arial" panose="020B0604020202020204" pitchFamily="34" charset="0"/>
              </a:rPr>
              <a:t>✅ Can </a:t>
            </a:r>
            <a:r>
              <a:rPr lang="en-US" dirty="0">
                <a:latin typeface="Arial" panose="020B0604020202020204" pitchFamily="34" charset="0"/>
                <a:cs typeface="Arial" panose="020B0604020202020204" pitchFamily="34" charset="0"/>
              </a:rPr>
              <a:t>bridge static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dynamic calibration domains</a:t>
            </a: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YPE 4193-B-004 - Brüel &amp; Kjær Sound &amp; Vibrati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75332" y="1607746"/>
            <a:ext cx="1831571" cy="1046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ype 4160 - Brüel &amp; Kjær Sound &amp; Vibrati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494812" y="1981777"/>
            <a:ext cx="702267" cy="702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frasound sensors - Seismo Wav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126518" y="2730387"/>
            <a:ext cx="870261" cy="1435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odel 278 | Barometric Pressure Transduce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4667" b="95000" l="1500" r="94167"/>
                    </a14:imgEffect>
                  </a14:imgLayer>
                </a14:imgProps>
              </a:ext>
              <a:ext uri="{28A0092B-C50C-407E-A947-70E740481C1C}">
                <a14:useLocalDpi xmlns:a14="http://schemas.microsoft.com/office/drawing/2010/main" val="0"/>
              </a:ext>
            </a:extLst>
          </a:blip>
          <a:srcRect/>
          <a:stretch>
            <a:fillRect/>
          </a:stretch>
        </p:blipFill>
        <p:spPr bwMode="auto">
          <a:xfrm>
            <a:off x="7480709" y="4290328"/>
            <a:ext cx="1295289" cy="1295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cdn.keller-pressure.com/public/images/gallery/retina_preview_60b8a67850dc5.jpg?aspect=3: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54490" y="3746669"/>
            <a:ext cx="2563085" cy="170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solidFill>
                  <a:srgbClr val="1A3A64"/>
                </a:solidFill>
                <a:latin typeface="Arial" panose="020B0604020202020204" pitchFamily="34" charset="0"/>
                <a:cs typeface="Arial" panose="020B0604020202020204" pitchFamily="34" charset="0"/>
              </a:rPr>
              <a:t>Objectives &amp; Device Under Test</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307340" y="1816440"/>
            <a:ext cx="10979495" cy="386045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smtClean="0"/>
              <a:t>Investigate </a:t>
            </a:r>
            <a:r>
              <a:rPr lang="en-US" dirty="0"/>
              <a:t>whether a barometer can serve as an infrasound transfer standard</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Ability to bridge static </a:t>
            </a:r>
            <a:r>
              <a:rPr lang="en-US" dirty="0">
                <a:latin typeface="Arial" panose="020B0604020202020204" pitchFamily="34" charset="0"/>
                <a:cs typeface="Arial" panose="020B0604020202020204" pitchFamily="34" charset="0"/>
              </a:rPr>
              <a:t>and dynamic calibration domains</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Compare </a:t>
            </a:r>
            <a:r>
              <a:rPr lang="en-US" dirty="0">
                <a:latin typeface="Arial" panose="020B0604020202020204" pitchFamily="34" charset="0"/>
                <a:cs typeface="Arial" panose="020B0604020202020204" pitchFamily="34" charset="0"/>
              </a:rPr>
              <a:t>static vs dynamic calibration </a:t>
            </a:r>
            <a:r>
              <a:rPr lang="en-US" dirty="0" smtClean="0">
                <a:latin typeface="Arial" panose="020B0604020202020204" pitchFamily="34" charset="0"/>
                <a:cs typeface="Arial" panose="020B0604020202020204" pitchFamily="34" charset="0"/>
              </a:rPr>
              <a:t>methods</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t>The </a:t>
            </a:r>
            <a:r>
              <a:rPr lang="en-US" dirty="0"/>
              <a:t>Device Under </a:t>
            </a:r>
            <a:r>
              <a:rPr lang="en-US" dirty="0" smtClean="0"/>
              <a:t>Test</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Keller PAA33X static pressure </a:t>
            </a:r>
            <a:r>
              <a:rPr lang="en-US" dirty="0" smtClean="0">
                <a:latin typeface="Arial" panose="020B0604020202020204" pitchFamily="34" charset="0"/>
                <a:cs typeface="Arial" panose="020B0604020202020204" pitchFamily="34" charset="0"/>
              </a:rPr>
              <a:t>sensor</a:t>
            </a:r>
          </a:p>
          <a:p>
            <a:pPr marL="800100" lvl="1" indent="-342900">
              <a:buFont typeface="Arial" panose="020B0604020202020204" pitchFamily="34" charset="0"/>
              <a:buChar char="•"/>
            </a:pPr>
            <a:r>
              <a:rPr lang="en-US" dirty="0" err="1" smtClean="0">
                <a:latin typeface="Arial" panose="020B0604020202020204" pitchFamily="34" charset="0"/>
                <a:cs typeface="Arial" panose="020B0604020202020204" pitchFamily="34" charset="0"/>
              </a:rPr>
              <a:t>Piezoresistive</a:t>
            </a:r>
            <a:r>
              <a:rPr lang="en-US" dirty="0" smtClean="0">
                <a:latin typeface="Arial" panose="020B0604020202020204" pitchFamily="34" charset="0"/>
                <a:cs typeface="Arial" panose="020B0604020202020204" pitchFamily="34" charset="0"/>
              </a:rPr>
              <a:t> technology</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Operating range : 800 – 1200 </a:t>
            </a:r>
            <a:r>
              <a:rPr lang="en-US" dirty="0" err="1" smtClean="0">
                <a:latin typeface="Arial" panose="020B0604020202020204" pitchFamily="34" charset="0"/>
                <a:cs typeface="Arial" panose="020B0604020202020204" pitchFamily="34" charset="0"/>
              </a:rPr>
              <a:t>hPa</a:t>
            </a:r>
            <a:endParaRPr lang="en-US" dirty="0" smtClean="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Analog interface ranged to 950–1050 </a:t>
            </a:r>
            <a:r>
              <a:rPr lang="en-US" dirty="0" err="1" smtClean="0">
                <a:latin typeface="Arial" panose="020B0604020202020204" pitchFamily="34" charset="0"/>
                <a:cs typeface="Arial" panose="020B0604020202020204" pitchFamily="34" charset="0"/>
              </a:rPr>
              <a:t>hPa</a:t>
            </a:r>
            <a:r>
              <a:rPr lang="en-US" dirty="0" smtClean="0">
                <a:latin typeface="Arial" panose="020B0604020202020204" pitchFamily="34" charset="0"/>
                <a:cs typeface="Arial" panose="020B0604020202020204" pitchFamily="34" charset="0"/>
              </a:rPr>
              <a:t> over 0–10 V output</a:t>
            </a:r>
            <a:endParaRPr lang="en-US"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Nominal sensitivity: -60 dB ref. 1V/Pa</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Expected </a:t>
            </a:r>
            <a:r>
              <a:rPr lang="en-US" dirty="0">
                <a:latin typeface="Arial" panose="020B0604020202020204" pitchFamily="34" charset="0"/>
                <a:cs typeface="Arial" panose="020B0604020202020204" pitchFamily="34" charset="0"/>
              </a:rPr>
              <a:t>flat response up to ~20 Hz</a:t>
            </a: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keller-pressure.com/public/images/gallery/retina_preview_60b8a67850dc5.jpg?aspect=3: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34078" y="2172040"/>
            <a:ext cx="4197902" cy="27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43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1A3A64"/>
                </a:solidFill>
                <a:latin typeface="Arial" panose="020B0604020202020204" pitchFamily="34" charset="0"/>
                <a:cs typeface="Arial" panose="020B0604020202020204" pitchFamily="34" charset="0"/>
              </a:rPr>
              <a:t>Calibration </a:t>
            </a:r>
            <a:r>
              <a:rPr lang="en-US" sz="2400" b="1" dirty="0">
                <a:solidFill>
                  <a:srgbClr val="1A3A64"/>
                </a:solidFill>
                <a:latin typeface="Arial" panose="020B0604020202020204" pitchFamily="34" charset="0"/>
                <a:cs typeface="Arial" panose="020B0604020202020204" pitchFamily="34" charset="0"/>
              </a:rPr>
              <a:t>Methods Overview</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307339" y="1622476"/>
            <a:ext cx="7569835" cy="478784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b="1" dirty="0"/>
              <a:t>Two calibration paths (same sensor):</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Static </a:t>
            </a:r>
            <a:r>
              <a:rPr lang="en-US" dirty="0">
                <a:latin typeface="Arial" panose="020B0604020202020204" pitchFamily="34" charset="0"/>
                <a:cs typeface="Arial" panose="020B0604020202020204" pitchFamily="34" charset="0"/>
              </a:rPr>
              <a:t>pressure calibration – reference barometer &amp; buffer </a:t>
            </a:r>
            <a:r>
              <a:rPr lang="en-US" dirty="0" smtClean="0">
                <a:latin typeface="Arial" panose="020B0604020202020204" pitchFamily="34" charset="0"/>
                <a:cs typeface="Arial" panose="020B0604020202020204" pitchFamily="34" charset="0"/>
              </a:rPr>
              <a:t>volume</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Dynamic </a:t>
            </a:r>
            <a:r>
              <a:rPr lang="en-US" dirty="0">
                <a:latin typeface="Arial" panose="020B0604020202020204" pitchFamily="34" charset="0"/>
                <a:cs typeface="Arial" panose="020B0604020202020204" pitchFamily="34" charset="0"/>
              </a:rPr>
              <a:t>calibration – laser </a:t>
            </a:r>
            <a:r>
              <a:rPr lang="en-US" dirty="0" smtClean="0">
                <a:latin typeface="Arial" panose="020B0604020202020204" pitchFamily="34" charset="0"/>
                <a:cs typeface="Arial" panose="020B0604020202020204" pitchFamily="34" charset="0"/>
              </a:rPr>
              <a:t>pistonphone</a:t>
            </a:r>
          </a:p>
          <a:p>
            <a:pPr marL="34290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smtClean="0">
                <a:latin typeface="Arial" panose="020B0604020202020204" pitchFamily="34" charset="0"/>
                <a:cs typeface="Arial" panose="020B0604020202020204" pitchFamily="34" charset="0"/>
              </a:rPr>
              <a:t>Two </a:t>
            </a:r>
            <a:r>
              <a:rPr lang="en-US" b="1" dirty="0">
                <a:latin typeface="Arial" panose="020B0604020202020204" pitchFamily="34" charset="0"/>
                <a:cs typeface="Arial" panose="020B0604020202020204" pitchFamily="34" charset="0"/>
              </a:rPr>
              <a:t>LNE laboratories involved</a:t>
            </a:r>
            <a:r>
              <a:rPr lang="en-US" b="1" dirty="0" smtClean="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Static </a:t>
            </a:r>
            <a:r>
              <a:rPr lang="en-US" dirty="0">
                <a:latin typeface="Arial" panose="020B0604020202020204" pitchFamily="34" charset="0"/>
                <a:cs typeface="Arial" panose="020B0604020202020204" pitchFamily="34" charset="0"/>
              </a:rPr>
              <a:t>Pressure </a:t>
            </a:r>
            <a:r>
              <a:rPr lang="en-US" dirty="0" smtClean="0">
                <a:latin typeface="Arial" panose="020B0604020202020204" pitchFamily="34" charset="0"/>
                <a:cs typeface="Arial" panose="020B0604020202020204" pitchFamily="34" charset="0"/>
              </a:rPr>
              <a:t>Lab</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Acoustics </a:t>
            </a:r>
            <a:r>
              <a:rPr lang="en-US" dirty="0">
                <a:latin typeface="Arial" panose="020B0604020202020204" pitchFamily="34" charset="0"/>
                <a:cs typeface="Arial" panose="020B0604020202020204" pitchFamily="34" charset="0"/>
              </a:rPr>
              <a:t>&amp; Vibration </a:t>
            </a:r>
            <a:r>
              <a:rPr lang="en-US" dirty="0" smtClean="0">
                <a:latin typeface="Arial" panose="020B0604020202020204" pitchFamily="34" charset="0"/>
                <a:cs typeface="Arial" panose="020B0604020202020204" pitchFamily="34" charset="0"/>
              </a:rPr>
              <a:t>Lab</a:t>
            </a:r>
          </a:p>
          <a:p>
            <a:pPr marL="34290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smtClean="0"/>
              <a:t>Comparison basis</a:t>
            </a:r>
            <a:r>
              <a:rPr lang="en-US" b="1" dirty="0" smtClean="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Cross-compare </a:t>
            </a:r>
            <a:r>
              <a:rPr lang="en-US" dirty="0">
                <a:latin typeface="Arial" panose="020B0604020202020204" pitchFamily="34" charset="0"/>
                <a:cs typeface="Arial" panose="020B0604020202020204" pitchFamily="34" charset="0"/>
              </a:rPr>
              <a:t>static vs dynamic results under the same pressure range (100000 ± 20 Pa).</a:t>
            </a: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8880774" y="1523094"/>
            <a:ext cx="2669369" cy="1636694"/>
          </a:xfrm>
          <a:prstGeom prst="rect">
            <a:avLst/>
          </a:prstGeom>
        </p:spPr>
      </p:pic>
      <p:pic>
        <p:nvPicPr>
          <p:cNvPr id="33" name="Picture 6">
            <a:extLst>
              <a:ext uri="{FF2B5EF4-FFF2-40B4-BE49-F238E27FC236}">
                <a16:creationId xmlns:a16="http://schemas.microsoft.com/office/drawing/2014/main" id="{AF5635A9-7C03-C6E1-7F66-CB8DB9E5B4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17546" y="3367129"/>
            <a:ext cx="1700574" cy="2639209"/>
          </a:xfrm>
          <a:prstGeom prst="rect">
            <a:avLst/>
          </a:prstGeom>
        </p:spPr>
      </p:pic>
    </p:spTree>
    <p:extLst>
      <p:ext uri="{BB962C8B-B14F-4D97-AF65-F5344CB8AC3E}">
        <p14:creationId xmlns:p14="http://schemas.microsoft.com/office/powerpoint/2010/main" val="2944362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Static Pressure Calibration – </a:t>
            </a:r>
            <a:r>
              <a:rPr lang="en-US" sz="2400" b="1" dirty="0" smtClean="0">
                <a:solidFill>
                  <a:srgbClr val="1A3A64"/>
                </a:solidFill>
                <a:latin typeface="Arial" panose="020B0604020202020204" pitchFamily="34" charset="0"/>
                <a:cs typeface="Arial" panose="020B0604020202020204" pitchFamily="34" charset="0"/>
              </a:rPr>
              <a:t>Results</a:t>
            </a:r>
            <a:endParaRPr lang="en-GB" sz="2400" noProof="0" dirty="0">
              <a:solidFill>
                <a:srgbClr val="1A3A64"/>
              </a:solidFill>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F0D81D15-4E58-D3BB-CEFC-C87AF5F6832B}"/>
                  </a:ext>
                </a:extLst>
              </p:cNvPr>
              <p:cNvSpPr txBox="1"/>
              <p:nvPr/>
            </p:nvSpPr>
            <p:spPr>
              <a:xfrm>
                <a:off x="307339" y="1622476"/>
                <a:ext cx="6541136" cy="478784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smtClean="0"/>
                  <a:t>Calibration cycle</a:t>
                </a:r>
                <a:r>
                  <a:rPr lang="en-US" dirty="0"/>
                  <a:t> (2 Pa steps)</a:t>
                </a:r>
                <a:endParaRPr lang="en-US" dirty="0" smtClean="0"/>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Simulates a sinusoidal pattern in </a:t>
                </a:r>
                <a:r>
                  <a:rPr lang="en-US" dirty="0" smtClean="0">
                    <a:latin typeface="Arial" panose="020B0604020202020204" pitchFamily="34" charset="0"/>
                    <a:cs typeface="Arial" panose="020B0604020202020204" pitchFamily="34" charset="0"/>
                  </a:rPr>
                  <a:t>DC</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Sequence</a:t>
                </a:r>
                <a:r>
                  <a:rPr lang="en-US" dirty="0">
                    <a:latin typeface="Arial" panose="020B0604020202020204" pitchFamily="34" charset="0"/>
                    <a:cs typeface="Arial" panose="020B0604020202020204" pitchFamily="34" charset="0"/>
                  </a:rPr>
                  <a:t>: 100000 → 100020 → 99980 → 100000 Pa</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Linear regression results:</a:t>
                </a:r>
              </a:p>
              <a:p>
                <a:pPr marL="800100" lvl="1" indent="-342900">
                  <a:buFont typeface="Arial" panose="020B0604020202020204" pitchFamily="34" charset="0"/>
                  <a:buChar char="•"/>
                </a:pPr>
                <a:r>
                  <a:rPr lang="fr-FR" b="0" dirty="0" err="1" smtClean="0">
                    <a:latin typeface="Arial" panose="020B0604020202020204" pitchFamily="34" charset="0"/>
                    <a:cs typeface="Arial" panose="020B0604020202020204" pitchFamily="34" charset="0"/>
                  </a:rPr>
                  <a:t>Sensitivity</a:t>
                </a:r>
                <a:r>
                  <a:rPr lang="fr-FR" b="0" dirty="0" smtClean="0">
                    <a:latin typeface="Arial" panose="020B0604020202020204" pitchFamily="34" charset="0"/>
                    <a:cs typeface="Arial" panose="020B0604020202020204" pitchFamily="34" charset="0"/>
                  </a:rPr>
                  <a:t> </a:t>
                </a:r>
                <a14:m>
                  <m:oMath xmlns:m="http://schemas.openxmlformats.org/officeDocument/2006/math">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𝑀</m:t>
                        </m:r>
                      </m:e>
                      <m:sub>
                        <m:r>
                          <a:rPr lang="fr-FR" b="0" i="1" smtClean="0">
                            <a:latin typeface="Cambria Math" panose="02040503050406030204" pitchFamily="18" charset="0"/>
                            <a:cs typeface="Arial" panose="020B0604020202020204" pitchFamily="34" charset="0"/>
                          </a:rPr>
                          <m:t>𝑝</m:t>
                        </m:r>
                      </m:sub>
                    </m:sSub>
                  </m:oMath>
                </a14:m>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-60.034 dB re 1V/Pa</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Expanded </a:t>
                </a:r>
                <a:r>
                  <a:rPr lang="en-US" dirty="0">
                    <a:latin typeface="Arial" panose="020B0604020202020204" pitchFamily="34" charset="0"/>
                    <a:cs typeface="Arial" panose="020B0604020202020204" pitchFamily="34" charset="0"/>
                  </a:rPr>
                  <a:t>uncertainty (k=2): </a:t>
                </a:r>
                <a:r>
                  <a:rPr lang="en-US" b="1" dirty="0">
                    <a:latin typeface="Arial" panose="020B0604020202020204" pitchFamily="34" charset="0"/>
                    <a:cs typeface="Arial" panose="020B0604020202020204" pitchFamily="34" charset="0"/>
                  </a:rPr>
                  <a:t>0.056 </a:t>
                </a:r>
                <a:r>
                  <a:rPr lang="en-US" b="1" dirty="0" smtClean="0">
                    <a:latin typeface="Arial" panose="020B0604020202020204" pitchFamily="34" charset="0"/>
                    <a:cs typeface="Arial" panose="020B0604020202020204" pitchFamily="34" charset="0"/>
                  </a:rPr>
                  <a:t>dB</a:t>
                </a:r>
              </a:p>
              <a:p>
                <a:pPr marL="800100" lvl="1"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mc:Choice>
        <mc:Fallback xmlns="">
          <p:sp>
            <p:nvSpPr>
              <p:cNvPr id="5" name="Textfeld 4">
                <a:extLst>
                  <a:ext uri="{FF2B5EF4-FFF2-40B4-BE49-F238E27FC236}">
                    <a16:creationId xmlns:a16="http://schemas.microsoft.com/office/drawing/2014/main" id="{F0D81D15-4E58-D3BB-CEFC-C87AF5F6832B}"/>
                  </a:ext>
                </a:extLst>
              </p:cNvPr>
              <p:cNvSpPr txBox="1">
                <a:spLocks noRot="1" noChangeAspect="1" noMove="1" noResize="1" noEditPoints="1" noAdjustHandles="1" noChangeArrowheads="1" noChangeShapeType="1" noTextEdit="1"/>
              </p:cNvSpPr>
              <p:nvPr/>
            </p:nvSpPr>
            <p:spPr>
              <a:xfrm>
                <a:off x="307339" y="1622476"/>
                <a:ext cx="6541136" cy="4787849"/>
              </a:xfrm>
              <a:prstGeom prst="rect">
                <a:avLst/>
              </a:prstGeom>
              <a:blipFill>
                <a:blip r:embed="rId3"/>
                <a:stretch>
                  <a:fillRect l="-2237" t="-1527"/>
                </a:stretch>
              </a:blipFill>
            </p:spPr>
            <p:txBody>
              <a:bodyPr/>
              <a:lstStyle/>
              <a:p>
                <a:r>
                  <a:rPr lang="fr-FR">
                    <a:noFill/>
                  </a:rPr>
                  <a:t> </a:t>
                </a:r>
              </a:p>
            </p:txBody>
          </p:sp>
        </mc:Fallback>
      </mc:AlternateContent>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755" y="2794471"/>
            <a:ext cx="6477000" cy="28829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498205" y="4685043"/>
                <a:ext cx="2402902" cy="390748"/>
              </a:xfrm>
              <a:prstGeom prst="rect">
                <a:avLst/>
              </a:prstGeom>
            </p:spPr>
            <p:txBody>
              <a:bodyPr wrap="none">
                <a:spAutoFit/>
              </a:bodyPr>
              <a:lstStyle/>
              <a:p>
                <a:r>
                  <a:rPr lang="fr-FR" dirty="0" smtClean="0">
                    <a:latin typeface="Arial" panose="020B0604020202020204" pitchFamily="34" charset="0"/>
                    <a:cs typeface="Arial" panose="020B0604020202020204" pitchFamily="34" charset="0"/>
                  </a:rPr>
                  <a:t>Slope</a:t>
                </a:r>
                <a:r>
                  <a:rPr lang="fr-FR" dirty="0">
                    <a:latin typeface="Arial" panose="020B0604020202020204" pitchFamily="34" charset="0"/>
                    <a:cs typeface="Arial" panose="020B0604020202020204" pitchFamily="34" charset="0"/>
                  </a:rPr>
                  <a:t> = </a:t>
                </a:r>
                <a:r>
                  <a:rPr lang="fr-FR" dirty="0" err="1" smtClean="0">
                    <a:latin typeface="Arial" panose="020B0604020202020204" pitchFamily="34" charset="0"/>
                    <a:cs typeface="Arial" panose="020B0604020202020204" pitchFamily="34" charset="0"/>
                  </a:rPr>
                  <a:t>sensitivity</a:t>
                </a:r>
                <a:r>
                  <a:rPr lang="fr-FR" dirty="0" smtClean="0">
                    <a:latin typeface="Arial" panose="020B0604020202020204" pitchFamily="34" charset="0"/>
                    <a:cs typeface="Arial" panose="020B0604020202020204" pitchFamily="34" charset="0"/>
                  </a:rPr>
                  <a:t> </a:t>
                </a:r>
                <a14:m>
                  <m:oMath xmlns:m="http://schemas.openxmlformats.org/officeDocument/2006/math">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𝑀</m:t>
                        </m:r>
                      </m:e>
                      <m:sub>
                        <m:r>
                          <a:rPr lang="fr-FR" b="0" i="1" smtClean="0">
                            <a:latin typeface="Cambria Math" panose="02040503050406030204" pitchFamily="18" charset="0"/>
                            <a:cs typeface="Arial" panose="020B0604020202020204" pitchFamily="34" charset="0"/>
                          </a:rPr>
                          <m:t>𝑝</m:t>
                        </m:r>
                      </m:sub>
                    </m:sSub>
                  </m:oMath>
                </a14:m>
                <a:endParaRPr lang="fr-FR"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498205" y="4685043"/>
                <a:ext cx="2402902" cy="390748"/>
              </a:xfrm>
              <a:prstGeom prst="rect">
                <a:avLst/>
              </a:prstGeom>
              <a:blipFill>
                <a:blip r:embed="rId6"/>
                <a:stretch>
                  <a:fillRect l="-2030" t="-9375" b="-18750"/>
                </a:stretch>
              </a:blipFill>
            </p:spPr>
            <p:txBody>
              <a:bodyPr/>
              <a:lstStyle/>
              <a:p>
                <a:r>
                  <a:rPr lang="fr-FR">
                    <a:noFill/>
                  </a:rPr>
                  <a:t> </a:t>
                </a:r>
              </a:p>
            </p:txBody>
          </p:sp>
        </mc:Fallback>
      </mc:AlternateContent>
      <p:cxnSp>
        <p:nvCxnSpPr>
          <p:cNvPr id="12" name="Connecteur droit avec flèche 11"/>
          <p:cNvCxnSpPr/>
          <p:nvPr/>
        </p:nvCxnSpPr>
        <p:spPr>
          <a:xfrm flipH="1" flipV="1">
            <a:off x="7871819" y="4600575"/>
            <a:ext cx="645436" cy="2798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5" name="Groupe 24"/>
          <p:cNvGrpSpPr/>
          <p:nvPr/>
        </p:nvGrpSpPr>
        <p:grpSpPr>
          <a:xfrm>
            <a:off x="5278755" y="2794471"/>
            <a:ext cx="6505033" cy="2973290"/>
            <a:chOff x="3216275" y="2150110"/>
            <a:chExt cx="5759450" cy="2557780"/>
          </a:xfrm>
        </p:grpSpPr>
        <p:pic>
          <p:nvPicPr>
            <p:cNvPr id="26" name="Image 25"/>
            <p:cNvPicPr/>
            <p:nvPr/>
          </p:nvPicPr>
          <p:blipFill>
            <a:blip r:embed="rId7">
              <a:extLst>
                <a:ext uri="{28A0092B-C50C-407E-A947-70E740481C1C}">
                  <a14:useLocalDpi xmlns:a14="http://schemas.microsoft.com/office/drawing/2010/main" val="0"/>
                </a:ext>
              </a:extLst>
            </a:blip>
            <a:stretch>
              <a:fillRect/>
            </a:stretch>
          </p:blipFill>
          <p:spPr>
            <a:xfrm>
              <a:off x="3216275" y="2150110"/>
              <a:ext cx="5759450" cy="2557780"/>
            </a:xfrm>
            <a:prstGeom prst="rect">
              <a:avLst/>
            </a:prstGeom>
          </p:spPr>
        </p:pic>
        <p:sp>
          <p:nvSpPr>
            <p:cNvPr id="27" name="Forme libre 26"/>
            <p:cNvSpPr/>
            <p:nvPr/>
          </p:nvSpPr>
          <p:spPr>
            <a:xfrm>
              <a:off x="3978910" y="2868612"/>
              <a:ext cx="4234180" cy="1120775"/>
            </a:xfrm>
            <a:custGeom>
              <a:avLst/>
              <a:gdLst>
                <a:gd name="connsiteX0" fmla="*/ 2048116 w 4234531"/>
                <a:gd name="connsiteY0" fmla="*/ 1121134 h 1121134"/>
                <a:gd name="connsiteX1" fmla="*/ 4179065 w 4234531"/>
                <a:gd name="connsiteY1" fmla="*/ 333954 h 1121134"/>
                <a:gd name="connsiteX2" fmla="*/ 44387 w 4234531"/>
                <a:gd name="connsiteY2" fmla="*/ 564542 h 1121134"/>
                <a:gd name="connsiteX3" fmla="*/ 1976554 w 4234531"/>
                <a:gd name="connsiteY3" fmla="*/ 0 h 1121134"/>
              </a:gdLst>
              <a:ahLst/>
              <a:cxnLst>
                <a:cxn ang="0">
                  <a:pos x="connsiteX0" y="connsiteY0"/>
                </a:cxn>
                <a:cxn ang="0">
                  <a:pos x="connsiteX1" y="connsiteY1"/>
                </a:cxn>
                <a:cxn ang="0">
                  <a:pos x="connsiteX2" y="connsiteY2"/>
                </a:cxn>
                <a:cxn ang="0">
                  <a:pos x="connsiteX3" y="connsiteY3"/>
                </a:cxn>
              </a:cxnLst>
              <a:rect l="l" t="t" r="r" b="b"/>
              <a:pathLst>
                <a:path w="4234531" h="1121134">
                  <a:moveTo>
                    <a:pt x="2048116" y="1121134"/>
                  </a:moveTo>
                  <a:cubicBezTo>
                    <a:pt x="3280568" y="773926"/>
                    <a:pt x="4513020" y="426719"/>
                    <a:pt x="4179065" y="333954"/>
                  </a:cubicBezTo>
                  <a:cubicBezTo>
                    <a:pt x="3845110" y="241189"/>
                    <a:pt x="411472" y="620201"/>
                    <a:pt x="44387" y="564542"/>
                  </a:cubicBezTo>
                  <a:cubicBezTo>
                    <a:pt x="-322698" y="508883"/>
                    <a:pt x="1699584" y="95416"/>
                    <a:pt x="1976554" y="0"/>
                  </a:cubicBezTo>
                </a:path>
              </a:pathLst>
            </a:custGeom>
            <a:ln w="127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8" name="Rectangle 27"/>
          <p:cNvSpPr/>
          <p:nvPr/>
        </p:nvSpPr>
        <p:spPr>
          <a:xfrm>
            <a:off x="5278755" y="5786606"/>
            <a:ext cx="6832899" cy="383110"/>
          </a:xfrm>
          <a:prstGeom prst="rect">
            <a:avLst/>
          </a:prstGeom>
        </p:spPr>
        <p:txBody>
          <a:bodyPr wrap="square">
            <a:spAutoFit/>
          </a:bodyPr>
          <a:lstStyle/>
          <a:p>
            <a:r>
              <a:rPr lang="en-US" dirty="0">
                <a:latin typeface="Arial" panose="020B0604020202020204" pitchFamily="34" charset="0"/>
                <a:cs typeface="Arial" panose="020B0604020202020204" pitchFamily="34" charset="0"/>
              </a:rPr>
              <a:t>Deviation of the measured pressure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the expected pressure</a:t>
            </a:r>
          </a:p>
        </p:txBody>
      </p:sp>
    </p:spTree>
    <p:extLst>
      <p:ext uri="{BB962C8B-B14F-4D97-AF65-F5344CB8AC3E}">
        <p14:creationId xmlns:p14="http://schemas.microsoft.com/office/powerpoint/2010/main" val="4948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Dynamic Calibration </a:t>
            </a:r>
            <a:r>
              <a:rPr lang="en-US" sz="2400" b="1" dirty="0" smtClean="0">
                <a:solidFill>
                  <a:srgbClr val="1A3A64"/>
                </a:solidFill>
                <a:latin typeface="Arial" panose="020B0604020202020204" pitchFamily="34" charset="0"/>
                <a:cs typeface="Arial" panose="020B0604020202020204" pitchFamily="34" charset="0"/>
              </a:rPr>
              <a:t>– Results</a:t>
            </a:r>
            <a:endParaRPr lang="en-GB" sz="2400" noProof="0" dirty="0">
              <a:solidFill>
                <a:srgbClr val="1A3A64"/>
              </a:solidFill>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F0D81D15-4E58-D3BB-CEFC-C87AF5F6832B}"/>
                  </a:ext>
                </a:extLst>
              </p:cNvPr>
              <p:cNvSpPr txBox="1"/>
              <p:nvPr/>
            </p:nvSpPr>
            <p:spPr>
              <a:xfrm>
                <a:off x="307339" y="1622476"/>
                <a:ext cx="6541136" cy="478784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smtClean="0"/>
                  <a:t>Method</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Laser </a:t>
                </a:r>
                <a:r>
                  <a:rPr lang="en-US" dirty="0">
                    <a:latin typeface="Arial" panose="020B0604020202020204" pitchFamily="34" charset="0"/>
                    <a:cs typeface="Arial" panose="020B0604020202020204" pitchFamily="34" charset="0"/>
                  </a:rPr>
                  <a:t>pistonphone (IEC TR 61094-10:2022</a:t>
                </a:r>
                <a:r>
                  <a:rPr lang="en-US" dirty="0" smtClean="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Frequency </a:t>
                </a:r>
                <a:r>
                  <a:rPr lang="en-US" dirty="0">
                    <a:latin typeface="Arial" panose="020B0604020202020204" pitchFamily="34" charset="0"/>
                    <a:cs typeface="Arial" panose="020B0604020202020204" pitchFamily="34" charset="0"/>
                  </a:rPr>
                  <a:t>range: 10 </a:t>
                </a:r>
                <a:r>
                  <a:rPr lang="en-US" dirty="0" err="1">
                    <a:latin typeface="Arial" panose="020B0604020202020204" pitchFamily="34" charset="0"/>
                    <a:cs typeface="Arial" panose="020B0604020202020204" pitchFamily="34" charset="0"/>
                  </a:rPr>
                  <a:t>mHz</a:t>
                </a:r>
                <a:r>
                  <a:rPr lang="en-US" dirty="0">
                    <a:latin typeface="Arial" panose="020B0604020202020204" pitchFamily="34" charset="0"/>
                    <a:cs typeface="Arial" panose="020B0604020202020204" pitchFamily="34" charset="0"/>
                  </a:rPr>
                  <a:t> – 20 </a:t>
                </a:r>
                <a:r>
                  <a:rPr lang="en-US" dirty="0" smtClean="0">
                    <a:latin typeface="Arial" panose="020B0604020202020204" pitchFamily="34" charset="0"/>
                    <a:cs typeface="Arial" panose="020B0604020202020204" pitchFamily="34" charset="0"/>
                  </a:rPr>
                  <a:t>Hz</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Results</a:t>
                </a:r>
              </a:p>
              <a:p>
                <a:pPr marL="800100" lvl="1" indent="-342900">
                  <a:buFont typeface="Arial" panose="020B0604020202020204" pitchFamily="34" charset="0"/>
                  <a:buChar char="•"/>
                </a:pPr>
                <a:r>
                  <a:rPr lang="fr-FR" dirty="0">
                    <a:latin typeface="Arial" panose="020B0604020202020204" pitchFamily="34" charset="0"/>
                    <a:cs typeface="Arial" panose="020B0604020202020204" pitchFamily="34" charset="0"/>
                  </a:rPr>
                  <a:t>Sensitivity </a:t>
                </a:r>
                <a14:m>
                  <m:oMath xmlns:m="http://schemas.openxmlformats.org/officeDocument/2006/math">
                    <m:sSub>
                      <m:sSubPr>
                        <m:ctrlPr>
                          <a:rPr lang="fr-FR" i="1">
                            <a:latin typeface="Cambria Math" panose="02040503050406030204" pitchFamily="18" charset="0"/>
                            <a:cs typeface="Arial" panose="020B0604020202020204" pitchFamily="34" charset="0"/>
                          </a:rPr>
                        </m:ctrlPr>
                      </m:sSubPr>
                      <m:e>
                        <m:r>
                          <a:rPr lang="fr-FR" i="1">
                            <a:latin typeface="Cambria Math" panose="02040503050406030204" pitchFamily="18" charset="0"/>
                            <a:cs typeface="Arial" panose="020B0604020202020204" pitchFamily="34" charset="0"/>
                          </a:rPr>
                          <m:t>𝑀</m:t>
                        </m:r>
                      </m:e>
                      <m:sub>
                        <m:r>
                          <a:rPr lang="fr-FR" i="1">
                            <a:latin typeface="Cambria Math" panose="02040503050406030204" pitchFamily="18" charset="0"/>
                            <a:cs typeface="Arial" panose="020B0604020202020204" pitchFamily="34" charset="0"/>
                          </a:rPr>
                          <m:t>𝑝</m:t>
                        </m:r>
                      </m:sub>
                    </m:sSub>
                  </m:oMath>
                </a14:m>
                <a:r>
                  <a:rPr lang="en-US" dirty="0" smtClean="0">
                    <a:latin typeface="Arial" panose="020B0604020202020204" pitchFamily="34" charset="0"/>
                    <a:cs typeface="Arial" panose="020B0604020202020204" pitchFamily="34" charset="0"/>
                  </a:rPr>
                  <a:t>: ~ </a:t>
                </a:r>
                <a:r>
                  <a:rPr lang="en-US" b="1" dirty="0" smtClean="0">
                    <a:latin typeface="Arial" panose="020B0604020202020204" pitchFamily="34" charset="0"/>
                    <a:cs typeface="Arial" panose="020B0604020202020204" pitchFamily="34" charset="0"/>
                  </a:rPr>
                  <a:t>-60.04 dB re 1 V/Pa </a:t>
                </a:r>
                <a:r>
                  <a:rPr lang="en-US" dirty="0" smtClean="0">
                    <a:latin typeface="Arial" panose="020B0604020202020204" pitchFamily="34" charset="0"/>
                    <a:cs typeface="Arial" panose="020B0604020202020204" pitchFamily="34" charset="0"/>
                  </a:rPr>
                  <a:t>across range</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Flat </a:t>
                </a:r>
                <a:r>
                  <a:rPr lang="en-US" dirty="0">
                    <a:latin typeface="Arial" panose="020B0604020202020204" pitchFamily="34" charset="0"/>
                    <a:cs typeface="Arial" panose="020B0604020202020204" pitchFamily="34" charset="0"/>
                  </a:rPr>
                  <a:t>magnitude response (within uncertainty</a:t>
                </a:r>
                <a:r>
                  <a:rPr lang="en-US" dirty="0" smtClean="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Phase </a:t>
                </a:r>
                <a:r>
                  <a:rPr lang="en-US" dirty="0">
                    <a:latin typeface="Arial" panose="020B0604020202020204" pitchFamily="34" charset="0"/>
                    <a:cs typeface="Arial" panose="020B0604020202020204" pitchFamily="34" charset="0"/>
                  </a:rPr>
                  <a:t>tends to 0° at low </a:t>
                </a:r>
                <a:r>
                  <a:rPr lang="en-US" dirty="0" smtClean="0">
                    <a:latin typeface="Arial" panose="020B0604020202020204" pitchFamily="34" charset="0"/>
                    <a:cs typeface="Arial" panose="020B0604020202020204" pitchFamily="34" charset="0"/>
                  </a:rPr>
                  <a:t>frequencies</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Expanded uncertainty (k=2): </a:t>
                </a:r>
                <a:endParaRPr lang="en-US" dirty="0" smtClean="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From </a:t>
                </a:r>
                <a:r>
                  <a:rPr lang="en-US" b="1" dirty="0" smtClean="0">
                    <a:latin typeface="Arial" panose="020B0604020202020204" pitchFamily="34" charset="0"/>
                    <a:cs typeface="Arial" panose="020B0604020202020204" pitchFamily="34" charset="0"/>
                  </a:rPr>
                  <a:t>0.04 dB</a:t>
                </a:r>
                <a:r>
                  <a:rPr lang="en-US" dirty="0" smtClean="0">
                    <a:latin typeface="Arial" panose="020B0604020202020204" pitchFamily="34" charset="0"/>
                    <a:cs typeface="Arial" panose="020B0604020202020204" pitchFamily="34" charset="0"/>
                  </a:rPr>
                  <a:t> to </a:t>
                </a:r>
                <a:r>
                  <a:rPr lang="en-US" b="1" dirty="0" smtClean="0">
                    <a:latin typeface="Arial" panose="020B0604020202020204" pitchFamily="34" charset="0"/>
                    <a:cs typeface="Arial" panose="020B0604020202020204" pitchFamily="34" charset="0"/>
                  </a:rPr>
                  <a:t>0.08 dB</a:t>
                </a:r>
                <a:r>
                  <a:rPr lang="en-US" dirty="0" smtClean="0">
                    <a:latin typeface="Arial" panose="020B0604020202020204" pitchFamily="34" charset="0"/>
                    <a:cs typeface="Arial" panose="020B0604020202020204" pitchFamily="34" charset="0"/>
                  </a:rPr>
                  <a:t> for magnitude</a:t>
                </a:r>
              </a:p>
              <a:p>
                <a:pPr marL="1257300" lvl="2"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From </a:t>
                </a:r>
                <a:r>
                  <a:rPr lang="en-US" b="1" dirty="0" smtClean="0">
                    <a:latin typeface="Arial" panose="020B0604020202020204" pitchFamily="34" charset="0"/>
                    <a:cs typeface="Arial" panose="020B0604020202020204" pitchFamily="34" charset="0"/>
                  </a:rPr>
                  <a:t>0.24</a:t>
                </a:r>
                <a:r>
                  <a:rPr lang="en-US" dirty="0" smtClean="0">
                    <a:latin typeface="Arial" panose="020B0604020202020204" pitchFamily="34" charset="0"/>
                    <a:cs typeface="Arial" panose="020B0604020202020204" pitchFamily="34" charset="0"/>
                  </a:rPr>
                  <a:t> degree to </a:t>
                </a:r>
                <a:r>
                  <a:rPr lang="en-US" b="1" dirty="0" smtClean="0">
                    <a:latin typeface="Arial" panose="020B0604020202020204" pitchFamily="34" charset="0"/>
                    <a:cs typeface="Arial" panose="020B0604020202020204" pitchFamily="34" charset="0"/>
                  </a:rPr>
                  <a:t>0.89</a:t>
                </a:r>
                <a:r>
                  <a:rPr lang="en-US" dirty="0" smtClean="0">
                    <a:latin typeface="Arial" panose="020B0604020202020204" pitchFamily="34" charset="0"/>
                    <a:cs typeface="Arial" panose="020B0604020202020204" pitchFamily="34" charset="0"/>
                  </a:rPr>
                  <a:t> degree for phase</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mc:Choice>
        <mc:Fallback xmlns="">
          <p:sp>
            <p:nvSpPr>
              <p:cNvPr id="5" name="Textfeld 4">
                <a:extLst>
                  <a:ext uri="{FF2B5EF4-FFF2-40B4-BE49-F238E27FC236}">
                    <a16:creationId xmlns:a16="http://schemas.microsoft.com/office/drawing/2014/main" id="{F0D81D15-4E58-D3BB-CEFC-C87AF5F6832B}"/>
                  </a:ext>
                </a:extLst>
              </p:cNvPr>
              <p:cNvSpPr txBox="1">
                <a:spLocks noRot="1" noChangeAspect="1" noMove="1" noResize="1" noEditPoints="1" noAdjustHandles="1" noChangeArrowheads="1" noChangeShapeType="1" noTextEdit="1"/>
              </p:cNvSpPr>
              <p:nvPr/>
            </p:nvSpPr>
            <p:spPr>
              <a:xfrm>
                <a:off x="307339" y="1622476"/>
                <a:ext cx="6541136" cy="4787849"/>
              </a:xfrm>
              <a:prstGeom prst="rect">
                <a:avLst/>
              </a:prstGeom>
              <a:blipFill>
                <a:blip r:embed="rId3"/>
                <a:stretch>
                  <a:fillRect l="-2237" t="-1527"/>
                </a:stretch>
              </a:blipFill>
            </p:spPr>
            <p:txBody>
              <a:bodyPr/>
              <a:lstStyle/>
              <a:p>
                <a:r>
                  <a:rPr lang="fr-FR">
                    <a:noFill/>
                  </a:rPr>
                  <a:t> </a:t>
                </a:r>
              </a:p>
            </p:txBody>
          </p:sp>
        </mc:Fallback>
      </mc:AlternateContent>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p:nvPr/>
        </p:nvPicPr>
        <p:blipFill>
          <a:blip r:embed="rId5">
            <a:extLst>
              <a:ext uri="{28A0092B-C50C-407E-A947-70E740481C1C}">
                <a14:useLocalDpi xmlns:a14="http://schemas.microsoft.com/office/drawing/2010/main" val="0"/>
              </a:ext>
            </a:extLst>
          </a:blip>
          <a:stretch>
            <a:fillRect/>
          </a:stretch>
        </p:blipFill>
        <p:spPr>
          <a:xfrm>
            <a:off x="6357937" y="1709998"/>
            <a:ext cx="5400675" cy="4324350"/>
          </a:xfrm>
          <a:prstGeom prst="rect">
            <a:avLst/>
          </a:prstGeom>
        </p:spPr>
      </p:pic>
    </p:spTree>
    <p:extLst>
      <p:ext uri="{BB962C8B-B14F-4D97-AF65-F5344CB8AC3E}">
        <p14:creationId xmlns:p14="http://schemas.microsoft.com/office/powerpoint/2010/main" val="219634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1A3A64"/>
                </a:solidFill>
                <a:latin typeface="Arial" panose="020B0604020202020204" pitchFamily="34" charset="0"/>
                <a:cs typeface="Arial" panose="020B0604020202020204" pitchFamily="34" charset="0"/>
              </a:rPr>
              <a:t>Comparison of Static vs Dynamic Results</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307339" y="1622476"/>
            <a:ext cx="7626698" cy="478784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smtClean="0"/>
              <a:t>Results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Sensitivities are in agreement </a:t>
            </a:r>
            <a:r>
              <a:rPr lang="en-US" dirty="0"/>
              <a:t>within </a:t>
            </a:r>
            <a:r>
              <a:rPr lang="en-US" dirty="0" smtClean="0"/>
              <a:t>uncertainties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Normalized </a:t>
            </a:r>
            <a:r>
              <a:rPr lang="en-US" dirty="0"/>
              <a:t>error </a:t>
            </a:r>
            <a:r>
              <a:rPr lang="en-US" i="1" dirty="0" err="1" smtClean="0"/>
              <a:t>E</a:t>
            </a:r>
            <a:r>
              <a:rPr lang="en-US" i="1" baseline="-25000" dirty="0" err="1" smtClean="0"/>
              <a:t>n</a:t>
            </a:r>
            <a:r>
              <a:rPr lang="en-US" i="1" dirty="0" smtClean="0"/>
              <a:t>​</a:t>
            </a:r>
            <a:r>
              <a:rPr lang="en-US" dirty="0"/>
              <a:t>: all values ≤ </a:t>
            </a:r>
            <a:r>
              <a:rPr lang="en-US" dirty="0" smtClean="0"/>
              <a:t>1</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Confirms </a:t>
            </a:r>
            <a:r>
              <a:rPr lang="en-US" dirty="0"/>
              <a:t>good consistency between methods</a:t>
            </a:r>
            <a:endParaRPr lang="en-US" dirty="0" smtClean="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Exploring the Potential of a Barometer as a Transfer Standard for Infrasound Calibration</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Dominique RODRIGUES, Frédéric BOINEAU</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O3.1-761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Picture 2" descr="Fichier:Logo LNE descripteur.png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18" y="6034348"/>
            <a:ext cx="2666282" cy="7936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ext uri="{D42A27DB-BD31-4B8C-83A1-F6EECF244321}">
                <p14:modId xmlns:p14="http://schemas.microsoft.com/office/powerpoint/2010/main" val="1579005970"/>
              </p:ext>
            </p:extLst>
          </p:nvPr>
        </p:nvGraphicFramePr>
        <p:xfrm>
          <a:off x="629525" y="1979531"/>
          <a:ext cx="5466474" cy="1662994"/>
        </p:xfrm>
        <a:graphic>
          <a:graphicData uri="http://schemas.openxmlformats.org/drawingml/2006/table">
            <a:tbl>
              <a:tblPr firstRow="1" bandRow="1">
                <a:tableStyleId>{5C22544A-7EE6-4342-B048-85BDC9FD1C3A}</a:tableStyleId>
              </a:tblPr>
              <a:tblGrid>
                <a:gridCol w="1822158">
                  <a:extLst>
                    <a:ext uri="{9D8B030D-6E8A-4147-A177-3AD203B41FA5}">
                      <a16:colId xmlns:a16="http://schemas.microsoft.com/office/drawing/2014/main" val="2929460881"/>
                    </a:ext>
                  </a:extLst>
                </a:gridCol>
                <a:gridCol w="1822158">
                  <a:extLst>
                    <a:ext uri="{9D8B030D-6E8A-4147-A177-3AD203B41FA5}">
                      <a16:colId xmlns:a16="http://schemas.microsoft.com/office/drawing/2014/main" val="2756447970"/>
                    </a:ext>
                  </a:extLst>
                </a:gridCol>
                <a:gridCol w="1822158">
                  <a:extLst>
                    <a:ext uri="{9D8B030D-6E8A-4147-A177-3AD203B41FA5}">
                      <a16:colId xmlns:a16="http://schemas.microsoft.com/office/drawing/2014/main" val="3222698977"/>
                    </a:ext>
                  </a:extLst>
                </a:gridCol>
              </a:tblGrid>
              <a:tr h="369170">
                <a:tc>
                  <a:txBody>
                    <a:bodyPr/>
                    <a:lstStyle/>
                    <a:p>
                      <a:r>
                        <a:rPr lang="fr-FR" dirty="0" smtClean="0">
                          <a:latin typeface="Arial" panose="020B0604020202020204" pitchFamily="34" charset="0"/>
                          <a:cs typeface="Arial" panose="020B0604020202020204" pitchFamily="34" charset="0"/>
                        </a:rPr>
                        <a:t>Method</a:t>
                      </a:r>
                      <a:endParaRPr lang="fr-FR" dirty="0">
                        <a:latin typeface="Arial" panose="020B0604020202020204" pitchFamily="34" charset="0"/>
                        <a:cs typeface="Arial" panose="020B0604020202020204" pitchFamily="34" charset="0"/>
                      </a:endParaRPr>
                    </a:p>
                  </a:txBody>
                  <a:tcPr/>
                </a:tc>
                <a:tc>
                  <a:txBody>
                    <a:bodyPr/>
                    <a:lstStyle/>
                    <a:p>
                      <a:r>
                        <a:rPr lang="fr-FR" dirty="0" err="1" smtClean="0">
                          <a:latin typeface="Arial" panose="020B0604020202020204" pitchFamily="34" charset="0"/>
                          <a:cs typeface="Arial" panose="020B0604020202020204" pitchFamily="34" charset="0"/>
                        </a:rPr>
                        <a:t>Sensitivity</a:t>
                      </a:r>
                      <a:r>
                        <a:rPr lang="fr-FR" dirty="0" smtClean="0">
                          <a:latin typeface="Arial" panose="020B0604020202020204" pitchFamily="34" charset="0"/>
                          <a:cs typeface="Arial" panose="020B0604020202020204" pitchFamily="34" charset="0"/>
                        </a:rPr>
                        <a:t> </a:t>
                      </a:r>
                      <a:br>
                        <a:rPr lang="fr-FR"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dB </a:t>
                      </a:r>
                      <a:r>
                        <a:rPr lang="fr-FR" dirty="0" err="1" smtClean="0">
                          <a:latin typeface="Arial" panose="020B0604020202020204" pitchFamily="34" charset="0"/>
                          <a:cs typeface="Arial" panose="020B0604020202020204" pitchFamily="34" charset="0"/>
                        </a:rPr>
                        <a:t>re</a:t>
                      </a:r>
                      <a:r>
                        <a:rPr lang="fr-FR" dirty="0" smtClean="0">
                          <a:latin typeface="Arial" panose="020B0604020202020204" pitchFamily="34" charset="0"/>
                          <a:cs typeface="Arial" panose="020B0604020202020204" pitchFamily="34" charset="0"/>
                        </a:rPr>
                        <a:t> 1 V/Pa</a:t>
                      </a:r>
                      <a:endParaRPr lang="fr-FR" dirty="0">
                        <a:latin typeface="Arial" panose="020B0604020202020204" pitchFamily="34" charset="0"/>
                        <a:cs typeface="Arial" panose="020B0604020202020204" pitchFamily="34" charset="0"/>
                      </a:endParaRPr>
                    </a:p>
                  </a:txBody>
                  <a:tcPr/>
                </a:tc>
                <a:tc>
                  <a:txBody>
                    <a:bodyPr/>
                    <a:lstStyle/>
                    <a:p>
                      <a:r>
                        <a:rPr lang="fr-FR" dirty="0" err="1" smtClean="0">
                          <a:latin typeface="Arial" panose="020B0604020202020204" pitchFamily="34" charset="0"/>
                          <a:cs typeface="Arial" panose="020B0604020202020204" pitchFamily="34" charset="0"/>
                        </a:rPr>
                        <a:t>Expanded</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uncertainty</a:t>
                      </a:r>
                      <a:r>
                        <a:rPr lang="fr-FR" dirty="0" smtClean="0">
                          <a:latin typeface="Arial" panose="020B0604020202020204" pitchFamily="34" charset="0"/>
                          <a:cs typeface="Arial" panose="020B0604020202020204" pitchFamily="34" charset="0"/>
                        </a:rPr>
                        <a:t> in dB (k=2)</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926583"/>
                  </a:ext>
                </a:extLst>
              </a:tr>
              <a:tr h="374297">
                <a:tc>
                  <a:txBody>
                    <a:bodyPr/>
                    <a:lstStyle/>
                    <a:p>
                      <a:r>
                        <a:rPr lang="fr-FR" dirty="0" err="1" smtClean="0">
                          <a:latin typeface="Arial" panose="020B0604020202020204" pitchFamily="34" charset="0"/>
                          <a:cs typeface="Arial" panose="020B0604020202020204" pitchFamily="34" charset="0"/>
                        </a:rPr>
                        <a:t>Static</a:t>
                      </a:r>
                      <a:endParaRPr lang="fr-FR" dirty="0">
                        <a:latin typeface="Arial" panose="020B0604020202020204" pitchFamily="34" charset="0"/>
                        <a:cs typeface="Arial" panose="020B0604020202020204" pitchFamily="34" charset="0"/>
                      </a:endParaRPr>
                    </a:p>
                  </a:txBody>
                  <a:tcPr/>
                </a:tc>
                <a:tc>
                  <a:txBody>
                    <a:bodyPr/>
                    <a:lstStyle/>
                    <a:p>
                      <a:r>
                        <a:rPr lang="fr-FR" dirty="0" smtClean="0">
                          <a:latin typeface="Arial" panose="020B0604020202020204" pitchFamily="34" charset="0"/>
                          <a:cs typeface="Arial" panose="020B0604020202020204" pitchFamily="34" charset="0"/>
                        </a:rPr>
                        <a:t>–60.034</a:t>
                      </a:r>
                      <a:endParaRPr lang="fr-FR" dirty="0">
                        <a:latin typeface="Arial" panose="020B0604020202020204" pitchFamily="34" charset="0"/>
                        <a:cs typeface="Arial" panose="020B0604020202020204" pitchFamily="34" charset="0"/>
                      </a:endParaRPr>
                    </a:p>
                  </a:txBody>
                  <a:tcPr/>
                </a:tc>
                <a:tc>
                  <a:txBody>
                    <a:bodyPr/>
                    <a:lstStyle/>
                    <a:p>
                      <a:r>
                        <a:rPr lang="fr-FR" dirty="0" smtClean="0">
                          <a:latin typeface="Arial" panose="020B0604020202020204" pitchFamily="34" charset="0"/>
                          <a:cs typeface="Arial" panose="020B0604020202020204" pitchFamily="34" charset="0"/>
                        </a:rPr>
                        <a:t>0.056 dB</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6801508"/>
                  </a:ext>
                </a:extLst>
              </a:tr>
              <a:tr h="374297">
                <a:tc>
                  <a:txBody>
                    <a:bodyPr/>
                    <a:lstStyle/>
                    <a:p>
                      <a:r>
                        <a:rPr lang="fr-FR" dirty="0" err="1" smtClean="0">
                          <a:latin typeface="Arial" panose="020B0604020202020204" pitchFamily="34" charset="0"/>
                          <a:cs typeface="Arial" panose="020B0604020202020204" pitchFamily="34" charset="0"/>
                        </a:rPr>
                        <a:t>Dynamic</a:t>
                      </a:r>
                      <a:endParaRPr lang="fr-FR" dirty="0">
                        <a:latin typeface="Arial" panose="020B0604020202020204" pitchFamily="34" charset="0"/>
                        <a:cs typeface="Arial" panose="020B0604020202020204" pitchFamily="34" charset="0"/>
                      </a:endParaRPr>
                    </a:p>
                  </a:txBody>
                  <a:tcPr/>
                </a:tc>
                <a:tc>
                  <a:txBody>
                    <a:bodyPr/>
                    <a:lstStyle/>
                    <a:p>
                      <a:r>
                        <a:rPr lang="fr-FR" dirty="0" smtClean="0">
                          <a:latin typeface="Arial" panose="020B0604020202020204" pitchFamily="34" charset="0"/>
                          <a:cs typeface="Arial" panose="020B0604020202020204" pitchFamily="34" charset="0"/>
                        </a:rPr>
                        <a:t>~ –60.04</a:t>
                      </a:r>
                      <a:endParaRPr lang="fr-FR" dirty="0">
                        <a:latin typeface="Arial" panose="020B0604020202020204" pitchFamily="34" charset="0"/>
                        <a:cs typeface="Arial" panose="020B0604020202020204" pitchFamily="34" charset="0"/>
                      </a:endParaRPr>
                    </a:p>
                  </a:txBody>
                  <a:tcPr/>
                </a:tc>
                <a:tc>
                  <a:txBody>
                    <a:bodyPr/>
                    <a:lstStyle/>
                    <a:p>
                      <a:r>
                        <a:rPr lang="fr-FR" dirty="0" smtClean="0">
                          <a:latin typeface="Arial" panose="020B0604020202020204" pitchFamily="34" charset="0"/>
                          <a:cs typeface="Arial" panose="020B0604020202020204" pitchFamily="34" charset="0"/>
                        </a:rPr>
                        <a:t>0.04–0.08 dB</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1970487"/>
                  </a:ext>
                </a:extLst>
              </a:tr>
            </a:tbl>
          </a:graphicData>
        </a:graphic>
      </p:graphicFrame>
      <p:pic>
        <p:nvPicPr>
          <p:cNvPr id="12" name="Image 11"/>
          <p:cNvPicPr/>
          <p:nvPr/>
        </p:nvPicPr>
        <p:blipFill>
          <a:blip r:embed="rId4">
            <a:extLst>
              <a:ext uri="{28A0092B-C50C-407E-A947-70E740481C1C}">
                <a14:useLocalDpi xmlns:a14="http://schemas.microsoft.com/office/drawing/2010/main" val="0"/>
              </a:ext>
            </a:extLst>
          </a:blip>
          <a:stretch>
            <a:fillRect/>
          </a:stretch>
        </p:blipFill>
        <p:spPr>
          <a:xfrm>
            <a:off x="6426180" y="2493919"/>
            <a:ext cx="5400675" cy="2876550"/>
          </a:xfrm>
          <a:prstGeom prst="rect">
            <a:avLst/>
          </a:prstGeom>
        </p:spPr>
      </p:pic>
      <p:cxnSp>
        <p:nvCxnSpPr>
          <p:cNvPr id="7" name="Connecteur droit avec flèche 6"/>
          <p:cNvCxnSpPr/>
          <p:nvPr/>
        </p:nvCxnSpPr>
        <p:spPr>
          <a:xfrm flipV="1">
            <a:off x="4618182" y="4507346"/>
            <a:ext cx="1708727" cy="923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917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Oral Presentation Template_CLEAN" id="{F9ED4FD5-2E55-4D95-94FD-83F849DCE760}" vid="{91127B50-358A-435B-B8A9-D8D234154E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SnT2025_SideEvent_LNE</Template>
  <TotalTime>2234</TotalTime>
  <Words>2340</Words>
  <Application>Microsoft Office PowerPoint</Application>
  <PresentationFormat>Grand écran</PresentationFormat>
  <Paragraphs>230</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Aptos</vt:lpstr>
      <vt:lpstr>Aptos Display</vt:lpstr>
      <vt:lpstr>Arial</vt:lpstr>
      <vt:lpstr>Calibri</vt:lpstr>
      <vt:lpstr>Cambria Math</vt:lpstr>
      <vt:lpstr>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Rodrigues Dominique</dc:creator>
  <cp:lastModifiedBy>Rodrigues Dominique</cp:lastModifiedBy>
  <cp:revision>126</cp:revision>
  <dcterms:created xsi:type="dcterms:W3CDTF">2025-08-25T15:23:42Z</dcterms:created>
  <dcterms:modified xsi:type="dcterms:W3CDTF">2025-09-08T06:09:38Z</dcterms:modified>
</cp:coreProperties>
</file>