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56" r:id="rId3"/>
    <p:sldId id="259" r:id="rId4"/>
    <p:sldId id="260" r:id="rId5"/>
    <p:sldId id="261"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A9DDE9F-56A0-48E2-B182-B820FCE60929}">
          <p14:sldIdLst>
            <p14:sldId id="257"/>
          </p14:sldIdLst>
        </p14:section>
        <p14:section name="Presentation Slides" id="{AA65376A-F1B8-4985-9D91-856E127C1E0B}">
          <p14:sldIdLst>
            <p14:sldId id="256"/>
            <p14:sldId id="259"/>
            <p14:sldId id="260"/>
            <p14:sldId id="26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as Fritioff" initials="TF" lastIdx="7" clrIdx="0">
    <p:extLst>
      <p:ext uri="{19B8F6BF-5375-455C-9EA6-DF929625EA0E}">
        <p15:presenceInfo xmlns:p15="http://schemas.microsoft.com/office/powerpoint/2012/main" userId="Tomas Fritiof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85164" autoAdjust="0"/>
  </p:normalViewPr>
  <p:slideViewPr>
    <p:cSldViewPr snapToGrid="0">
      <p:cViewPr varScale="1">
        <p:scale>
          <a:sx n="139" d="100"/>
          <a:sy n="139" d="100"/>
        </p:scale>
        <p:origin x="348" y="150"/>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C93677-9382-48D1-869D-50CADA5CD3B5}" type="datetimeFigureOut">
              <a:rPr lang="en-GB" smtClean="0"/>
              <a:t>30/08/2025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327DF2-D904-45B3-942F-C89845FC7F58}" type="slidenum">
              <a:rPr lang="en-GB" smtClean="0"/>
              <a:t>‹#›</a:t>
            </a:fld>
            <a:endParaRPr lang="en-GB"/>
          </a:p>
        </p:txBody>
      </p:sp>
    </p:spTree>
    <p:extLst>
      <p:ext uri="{BB962C8B-B14F-4D97-AF65-F5344CB8AC3E}">
        <p14:creationId xmlns:p14="http://schemas.microsoft.com/office/powerpoint/2010/main" val="4134112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kern="1200" dirty="0" smtClean="0">
                <a:solidFill>
                  <a:schemeClr val="tx1"/>
                </a:solidFill>
                <a:effectLst/>
                <a:latin typeface="+mn-lt"/>
                <a:ea typeface="+mn-ea"/>
                <a:cs typeface="+mn-cs"/>
              </a:rPr>
              <a:t>Detections of the short-lived </a:t>
            </a:r>
            <a:r>
              <a:rPr lang="en-GB" sz="1000" b="1" kern="1200" baseline="30000" dirty="0" smtClean="0">
                <a:solidFill>
                  <a:schemeClr val="tx1"/>
                </a:solidFill>
                <a:effectLst/>
                <a:latin typeface="+mn-lt"/>
                <a:ea typeface="+mn-ea"/>
                <a:cs typeface="+mn-cs"/>
              </a:rPr>
              <a:t>135</a:t>
            </a:r>
            <a:r>
              <a:rPr lang="en-GB" sz="1000" b="1" kern="1200" dirty="0" smtClean="0">
                <a:solidFill>
                  <a:schemeClr val="tx1"/>
                </a:solidFill>
                <a:effectLst/>
                <a:latin typeface="+mn-lt"/>
                <a:ea typeface="+mn-ea"/>
                <a:cs typeface="+mn-cs"/>
              </a:rPr>
              <a:t>Xe in the natural background of xenon isotopes in the soil</a:t>
            </a:r>
          </a:p>
          <a:p>
            <a:r>
              <a:rPr lang="en-GB" sz="1000" kern="1200" dirty="0" smtClean="0">
                <a:solidFill>
                  <a:schemeClr val="tx1"/>
                </a:solidFill>
                <a:effectLst/>
                <a:latin typeface="+mn-lt"/>
                <a:ea typeface="+mn-ea"/>
                <a:cs typeface="+mn-cs"/>
              </a:rPr>
              <a:t> </a:t>
            </a:r>
          </a:p>
          <a:p>
            <a:r>
              <a:rPr lang="en-GB" sz="1000" kern="1200" dirty="0" smtClean="0">
                <a:solidFill>
                  <a:schemeClr val="tx1"/>
                </a:solidFill>
                <a:effectLst/>
                <a:latin typeface="+mn-lt"/>
                <a:ea typeface="+mn-ea"/>
                <a:cs typeface="+mn-cs"/>
              </a:rPr>
              <a:t>Mattias Aldener, Klas Elmgren, Tomas Fritioff, Henrik Olsson, Catharina Söderström.</a:t>
            </a:r>
          </a:p>
          <a:p>
            <a:r>
              <a:rPr lang="en-GB" sz="1000" kern="1200" dirty="0" smtClean="0">
                <a:solidFill>
                  <a:schemeClr val="tx1"/>
                </a:solidFill>
                <a:effectLst/>
                <a:latin typeface="+mn-lt"/>
                <a:ea typeface="+mn-ea"/>
                <a:cs typeface="+mn-cs"/>
              </a:rPr>
              <a:t>The knowledge of the natural background of xenon radioisotopes in the ground is required to be able to distinguish it from any signals due to a potential underground nuclear explosion, as would be the case during an on site inspection(OSI). The natural background of xenon isotopes from spontaneous fission in the soil has been studied during several measurement campaigns in Sweden. In most of these samples </a:t>
            </a:r>
            <a:r>
              <a:rPr lang="en-GB" sz="1000" kern="1200" baseline="30000" dirty="0" smtClean="0">
                <a:solidFill>
                  <a:schemeClr val="tx1"/>
                </a:solidFill>
                <a:effectLst/>
                <a:latin typeface="+mn-lt"/>
                <a:ea typeface="+mn-ea"/>
                <a:cs typeface="+mn-cs"/>
              </a:rPr>
              <a:t>133</a:t>
            </a:r>
            <a:r>
              <a:rPr lang="en-GB" sz="1000" kern="1200" dirty="0" smtClean="0">
                <a:solidFill>
                  <a:schemeClr val="tx1"/>
                </a:solidFill>
                <a:effectLst/>
                <a:latin typeface="+mn-lt"/>
                <a:ea typeface="+mn-ea"/>
                <a:cs typeface="+mn-cs"/>
              </a:rPr>
              <a:t>Xe is detected. The method and logistics were improved during the latest campaign resulting in that also the short-lived isotope </a:t>
            </a:r>
            <a:r>
              <a:rPr lang="en-GB" sz="1000" kern="1200" baseline="30000" dirty="0" smtClean="0">
                <a:solidFill>
                  <a:schemeClr val="tx1"/>
                </a:solidFill>
                <a:effectLst/>
                <a:latin typeface="+mn-lt"/>
                <a:ea typeface="+mn-ea"/>
                <a:cs typeface="+mn-cs"/>
              </a:rPr>
              <a:t>135</a:t>
            </a:r>
            <a:r>
              <a:rPr lang="en-GB" sz="1000" kern="1200" dirty="0" smtClean="0">
                <a:solidFill>
                  <a:schemeClr val="tx1"/>
                </a:solidFill>
                <a:effectLst/>
                <a:latin typeface="+mn-lt"/>
                <a:ea typeface="+mn-ea"/>
                <a:cs typeface="+mn-cs"/>
              </a:rPr>
              <a:t>Xe could be detected in multiple samples simultaneously with </a:t>
            </a:r>
            <a:r>
              <a:rPr lang="en-GB" sz="1000" kern="1200" baseline="30000" dirty="0" smtClean="0">
                <a:solidFill>
                  <a:schemeClr val="tx1"/>
                </a:solidFill>
                <a:effectLst/>
                <a:latin typeface="+mn-lt"/>
                <a:ea typeface="+mn-ea"/>
                <a:cs typeface="+mn-cs"/>
              </a:rPr>
              <a:t>133</a:t>
            </a:r>
            <a:r>
              <a:rPr lang="en-GB" sz="1000" kern="1200" dirty="0" smtClean="0">
                <a:solidFill>
                  <a:schemeClr val="tx1"/>
                </a:solidFill>
                <a:effectLst/>
                <a:latin typeface="+mn-lt"/>
                <a:ea typeface="+mn-ea"/>
                <a:cs typeface="+mn-cs"/>
              </a:rPr>
              <a:t>Xe. This gives the potential to calculate the activity ratios, an important tool to distinguish between different sources. This is the first time, to our knowledge, that </a:t>
            </a:r>
            <a:r>
              <a:rPr lang="en-GB" sz="1000" kern="1200" baseline="30000" dirty="0" smtClean="0">
                <a:solidFill>
                  <a:schemeClr val="tx1"/>
                </a:solidFill>
                <a:effectLst/>
                <a:latin typeface="+mn-lt"/>
                <a:ea typeface="+mn-ea"/>
                <a:cs typeface="+mn-cs"/>
              </a:rPr>
              <a:t>135</a:t>
            </a:r>
            <a:r>
              <a:rPr lang="en-GB" sz="1000" kern="1200" dirty="0" smtClean="0">
                <a:solidFill>
                  <a:schemeClr val="tx1"/>
                </a:solidFill>
                <a:effectLst/>
                <a:latin typeface="+mn-lt"/>
                <a:ea typeface="+mn-ea"/>
                <a:cs typeface="+mn-cs"/>
              </a:rPr>
              <a:t>Xe has been detected in the natural background in the soil. The method and results will be presented and compared with model predictions as well as a potential impact on noble gas collection and analysis in an OSI.</a:t>
            </a:r>
          </a:p>
          <a:p>
            <a:endParaRPr lang="sv-SE" sz="1000" kern="1200" dirty="0" smtClean="0">
              <a:solidFill>
                <a:schemeClr val="tx1"/>
              </a:solidFill>
              <a:effectLst/>
              <a:latin typeface="+mn-lt"/>
              <a:ea typeface="+mn-ea"/>
              <a:cs typeface="+mn-cs"/>
            </a:endParaRPr>
          </a:p>
          <a:p>
            <a:r>
              <a:rPr lang="sv-SE" sz="1000" kern="1200" dirty="0" smtClean="0">
                <a:solidFill>
                  <a:schemeClr val="tx1"/>
                </a:solidFill>
                <a:effectLst/>
                <a:latin typeface="+mn-lt"/>
                <a:ea typeface="+mn-ea"/>
                <a:cs typeface="+mn-cs"/>
              </a:rPr>
              <a:t>Intro 2023</a:t>
            </a:r>
          </a:p>
          <a:p>
            <a:pPr algn="just">
              <a:defRPr/>
            </a:pPr>
            <a:r>
              <a:rPr lang="en-US" sz="1000" dirty="0" smtClean="0">
                <a:ea typeface="Calibri" panose="020F0502020204030204" pitchFamily="34" charset="0"/>
                <a:cs typeface="Times New Roman" panose="02020603050405020304" pitchFamily="18" charset="0"/>
              </a:rPr>
              <a:t>The radioactive xenon isotopes </a:t>
            </a:r>
            <a:r>
              <a:rPr lang="en-US" sz="1000" baseline="30000" dirty="0" smtClean="0">
                <a:ea typeface="Calibri" panose="020F0502020204030204" pitchFamily="34" charset="0"/>
                <a:cs typeface="Times New Roman" panose="02020603050405020304" pitchFamily="18" charset="0"/>
              </a:rPr>
              <a:t>131m</a:t>
            </a:r>
            <a:r>
              <a:rPr lang="en-US" sz="1000" dirty="0" smtClean="0">
                <a:ea typeface="Calibri" panose="020F0502020204030204" pitchFamily="34" charset="0"/>
                <a:cs typeface="Times New Roman" panose="02020603050405020304" pitchFamily="18" charset="0"/>
              </a:rPr>
              <a:t>Xe, </a:t>
            </a:r>
            <a:r>
              <a:rPr lang="en-US" sz="1000" baseline="30000" dirty="0" smtClean="0">
                <a:ea typeface="Calibri" panose="020F0502020204030204" pitchFamily="34" charset="0"/>
                <a:cs typeface="Times New Roman" panose="02020603050405020304" pitchFamily="18" charset="0"/>
              </a:rPr>
              <a:t>133</a:t>
            </a:r>
            <a:r>
              <a:rPr lang="en-US" sz="1000" dirty="0" smtClean="0">
                <a:ea typeface="Calibri" panose="020F0502020204030204" pitchFamily="34" charset="0"/>
                <a:cs typeface="Times New Roman" panose="02020603050405020304" pitchFamily="18" charset="0"/>
              </a:rPr>
              <a:t>Xe </a:t>
            </a:r>
            <a:r>
              <a:rPr lang="en-US" sz="1000" baseline="30000" dirty="0" smtClean="0">
                <a:ea typeface="Calibri" panose="020F0502020204030204" pitchFamily="34" charset="0"/>
                <a:cs typeface="Times New Roman" panose="02020603050405020304" pitchFamily="18" charset="0"/>
              </a:rPr>
              <a:t>133m</a:t>
            </a:r>
            <a:r>
              <a:rPr lang="en-US" sz="1000" dirty="0" smtClean="0">
                <a:ea typeface="Calibri" panose="020F0502020204030204" pitchFamily="34" charset="0"/>
                <a:cs typeface="Times New Roman" panose="02020603050405020304" pitchFamily="18" charset="0"/>
              </a:rPr>
              <a:t>Xe and </a:t>
            </a:r>
            <a:r>
              <a:rPr lang="en-US" sz="1000" baseline="30000" dirty="0" smtClean="0">
                <a:ea typeface="Calibri" panose="020F0502020204030204" pitchFamily="34" charset="0"/>
                <a:cs typeface="Times New Roman" panose="02020603050405020304" pitchFamily="18" charset="0"/>
              </a:rPr>
              <a:t>135</a:t>
            </a:r>
            <a:r>
              <a:rPr lang="en-US" sz="1000" dirty="0" smtClean="0">
                <a:ea typeface="Calibri" panose="020F0502020204030204" pitchFamily="34" charset="0"/>
                <a:cs typeface="Times New Roman" panose="02020603050405020304" pitchFamily="18" charset="0"/>
              </a:rPr>
              <a:t>Xe are important indicators for an underground nuclear explosion. Knowledge about the concentrations and ratios of these isotopes that can be expected due to natural processes is important to be able to discriminate from a nuclear explosion during a CTBT on-site inspection. A series of measurements has been performed 2019 and 2022 under different weather conditions within a limited area in the region of </a:t>
            </a:r>
            <a:r>
              <a:rPr lang="en-US" sz="1000" dirty="0" err="1" smtClean="0">
                <a:ea typeface="Calibri" panose="020F0502020204030204" pitchFamily="34" charset="0"/>
                <a:cs typeface="Times New Roman" panose="02020603050405020304" pitchFamily="18" charset="0"/>
              </a:rPr>
              <a:t>Kvarntorp</a:t>
            </a:r>
            <a:r>
              <a:rPr lang="en-US" sz="1000" dirty="0" smtClean="0">
                <a:ea typeface="Calibri" panose="020F0502020204030204" pitchFamily="34" charset="0"/>
                <a:cs typeface="Times New Roman" panose="02020603050405020304" pitchFamily="18" charset="0"/>
              </a:rPr>
              <a:t> (Sweden), a location with known elevated uranium content in the ground. </a:t>
            </a:r>
            <a:r>
              <a:rPr lang="en-GB" sz="1000" dirty="0" smtClean="0">
                <a:solidFill>
                  <a:srgbClr val="000000"/>
                </a:solidFill>
                <a:latin typeface="Calibri" panose="020F0502020204030204" pitchFamily="34" charset="0"/>
              </a:rPr>
              <a:t>We have earlier published studies where samples were collected in the same area but in a wider region, 2016 and 2017.</a:t>
            </a:r>
          </a:p>
          <a:p>
            <a:pPr lvl="0" algn="just">
              <a:defRPr/>
            </a:pPr>
            <a:r>
              <a:rPr lang="en-US" sz="1000" dirty="0" smtClean="0">
                <a:ea typeface="Calibri" panose="020F0502020204030204" pitchFamily="34" charset="0"/>
                <a:cs typeface="Times New Roman" panose="02020603050405020304" pitchFamily="18" charset="0"/>
              </a:rPr>
              <a:t>These studies aim to understand the variation, due to </a:t>
            </a:r>
            <a:r>
              <a:rPr lang="en-US" sz="1000" i="1" dirty="0" smtClean="0">
                <a:ea typeface="Calibri" panose="020F0502020204030204" pitchFamily="34" charset="0"/>
                <a:cs typeface="Times New Roman" panose="02020603050405020304" pitchFamily="18" charset="0"/>
              </a:rPr>
              <a:t>e.g. </a:t>
            </a:r>
            <a:r>
              <a:rPr lang="en-US" sz="1000" dirty="0" smtClean="0">
                <a:ea typeface="Calibri" panose="020F0502020204030204" pitchFamily="34" charset="0"/>
                <a:cs typeface="Times New Roman" panose="02020603050405020304" pitchFamily="18" charset="0"/>
              </a:rPr>
              <a:t>meteorological conditions and radon concentrations, and try to set an upper limit on expected natural concentrations of the xenon isotopes in soil gas. </a:t>
            </a:r>
            <a:endParaRPr lang="en-GB" sz="1000" dirty="0" smtClean="0">
              <a:ea typeface="Calibri" panose="020F0502020204030204" pitchFamily="34" charset="0"/>
              <a:cs typeface="Times New Roman" panose="02020603050405020304" pitchFamily="18" charset="0"/>
            </a:endParaRPr>
          </a:p>
          <a:p>
            <a:endParaRPr lang="en-GB"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327DF2-D904-45B3-942F-C89845FC7F58}" type="slidenum">
              <a:rPr lang="en-GB" smtClean="0"/>
              <a:t>1</a:t>
            </a:fld>
            <a:endParaRPr lang="en-GB"/>
          </a:p>
        </p:txBody>
      </p:sp>
    </p:spTree>
    <p:extLst>
      <p:ext uri="{BB962C8B-B14F-4D97-AF65-F5344CB8AC3E}">
        <p14:creationId xmlns:p14="http://schemas.microsoft.com/office/powerpoint/2010/main" val="3465221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327DF2-D904-45B3-942F-C89845FC7F58}" type="slidenum">
              <a:rPr lang="en-GB" smtClean="0"/>
              <a:t>2</a:t>
            </a:fld>
            <a:endParaRPr lang="en-GB"/>
          </a:p>
        </p:txBody>
      </p:sp>
    </p:spTree>
    <p:extLst>
      <p:ext uri="{BB962C8B-B14F-4D97-AF65-F5344CB8AC3E}">
        <p14:creationId xmlns:p14="http://schemas.microsoft.com/office/powerpoint/2010/main" val="3672242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327DF2-D904-45B3-942F-C89845FC7F58}" type="slidenum">
              <a:rPr lang="en-GB" smtClean="0"/>
              <a:t>3</a:t>
            </a:fld>
            <a:endParaRPr lang="en-GB"/>
          </a:p>
        </p:txBody>
      </p:sp>
    </p:spTree>
    <p:extLst>
      <p:ext uri="{BB962C8B-B14F-4D97-AF65-F5344CB8AC3E}">
        <p14:creationId xmlns:p14="http://schemas.microsoft.com/office/powerpoint/2010/main" val="136060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327DF2-D904-45B3-942F-C89845FC7F58}" type="slidenum">
              <a:rPr lang="en-GB" smtClean="0"/>
              <a:t>4</a:t>
            </a:fld>
            <a:endParaRPr lang="en-GB"/>
          </a:p>
        </p:txBody>
      </p:sp>
    </p:spTree>
    <p:extLst>
      <p:ext uri="{BB962C8B-B14F-4D97-AF65-F5344CB8AC3E}">
        <p14:creationId xmlns:p14="http://schemas.microsoft.com/office/powerpoint/2010/main" val="2915760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Ta bort diffusion</a:t>
            </a:r>
            <a:r>
              <a:rPr lang="sv-SE" baseline="0" dirty="0" smtClean="0"/>
              <a:t> helt? Eller ha med som diskussion?</a:t>
            </a:r>
          </a:p>
          <a:p>
            <a:r>
              <a:rPr lang="sv-SE" baseline="0" dirty="0" smtClean="0"/>
              <a:t>All text från 2023</a:t>
            </a:r>
            <a:endParaRPr lang="en-GB" dirty="0"/>
          </a:p>
        </p:txBody>
      </p:sp>
      <p:sp>
        <p:nvSpPr>
          <p:cNvPr id="4" name="Slide Number Placeholder 3"/>
          <p:cNvSpPr>
            <a:spLocks noGrp="1"/>
          </p:cNvSpPr>
          <p:nvPr>
            <p:ph type="sldNum" sz="quarter" idx="10"/>
          </p:nvPr>
        </p:nvSpPr>
        <p:spPr/>
        <p:txBody>
          <a:bodyPr/>
          <a:lstStyle/>
          <a:p>
            <a:fld id="{7B327DF2-D904-45B3-942F-C89845FC7F58}" type="slidenum">
              <a:rPr lang="en-GB" smtClean="0"/>
              <a:t>5</a:t>
            </a:fld>
            <a:endParaRPr lang="en-GB"/>
          </a:p>
        </p:txBody>
      </p:sp>
    </p:spTree>
    <p:extLst>
      <p:ext uri="{BB962C8B-B14F-4D97-AF65-F5344CB8AC3E}">
        <p14:creationId xmlns:p14="http://schemas.microsoft.com/office/powerpoint/2010/main" val="3052905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de-AT"/>
          </a:p>
        </p:txBody>
      </p:sp>
      <p:sp>
        <p:nvSpPr>
          <p:cNvPr id="3" name="Untertitel 2">
            <a:extLst>
              <a:ext uri="{FF2B5EF4-FFF2-40B4-BE49-F238E27FC236}">
                <a16:creationId xmlns:a16="http://schemas.microsoft.com/office/drawing/2014/main"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de-AT"/>
          </a:p>
        </p:txBody>
      </p:sp>
      <p:sp>
        <p:nvSpPr>
          <p:cNvPr id="4" name="Datumsplatzhalter 3">
            <a:extLst>
              <a:ext uri="{FF2B5EF4-FFF2-40B4-BE49-F238E27FC236}">
                <a16:creationId xmlns:a16="http://schemas.microsoft.com/office/drawing/2014/main" id="{E93492FB-9762-1EA3-8568-54377AB86A31}"/>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5" name="Fußzeilenplatzhalter 4">
            <a:extLst>
              <a:ext uri="{FF2B5EF4-FFF2-40B4-BE49-F238E27FC236}">
                <a16:creationId xmlns:a16="http://schemas.microsoft.com/office/drawing/2014/main"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3901AC1-1973-C97E-1C32-B35C6E179D17}"/>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BE62C-B8DA-21FE-3717-7E3AE1352C7E}"/>
              </a:ext>
            </a:extLst>
          </p:cNvPr>
          <p:cNvSpPr>
            <a:spLocks noGrp="1"/>
          </p:cNvSpPr>
          <p:nvPr>
            <p:ph type="title"/>
          </p:nvPr>
        </p:nvSpPr>
        <p:spPr/>
        <p:txBody>
          <a:bodyPr/>
          <a:lstStyle/>
          <a:p>
            <a:r>
              <a:rPr lang="en-US" smtClean="0"/>
              <a:t>Click to edit Master title style</a:t>
            </a:r>
            <a:endParaRPr lang="de-AT"/>
          </a:p>
        </p:txBody>
      </p:sp>
      <p:sp>
        <p:nvSpPr>
          <p:cNvPr id="3" name="Vertikaler Textplatzhalter 2">
            <a:extLst>
              <a:ext uri="{FF2B5EF4-FFF2-40B4-BE49-F238E27FC236}">
                <a16:creationId xmlns:a16="http://schemas.microsoft.com/office/drawing/2014/main" id="{0ED8C027-1CCC-AAB3-EB2B-8DBFA63D17BC}"/>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Datumsplatzhalter 3">
            <a:extLst>
              <a:ext uri="{FF2B5EF4-FFF2-40B4-BE49-F238E27FC236}">
                <a16:creationId xmlns:a16="http://schemas.microsoft.com/office/drawing/2014/main" id="{44ED7451-563E-EEFA-F37F-1177A4220626}"/>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5" name="Fußzeilenplatzhalter 4">
            <a:extLst>
              <a:ext uri="{FF2B5EF4-FFF2-40B4-BE49-F238E27FC236}">
                <a16:creationId xmlns:a16="http://schemas.microsoft.com/office/drawing/2014/main"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C701441-382B-C63A-FF99-28B8A68123D2}"/>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13415FA-D683-0C86-28DD-9D7E28548DE9}"/>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de-AT"/>
          </a:p>
        </p:txBody>
      </p:sp>
      <p:sp>
        <p:nvSpPr>
          <p:cNvPr id="3" name="Vertikaler Textplatzhalter 2">
            <a:extLst>
              <a:ext uri="{FF2B5EF4-FFF2-40B4-BE49-F238E27FC236}">
                <a16:creationId xmlns:a16="http://schemas.microsoft.com/office/drawing/2014/main" id="{C02826CD-D775-59F4-BFA8-F5154111EB72}"/>
              </a:ext>
            </a:extLst>
          </p:cNvPr>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Datumsplatzhalter 3">
            <a:extLst>
              <a:ext uri="{FF2B5EF4-FFF2-40B4-BE49-F238E27FC236}">
                <a16:creationId xmlns:a16="http://schemas.microsoft.com/office/drawing/2014/main" id="{E58D66EB-FE3F-6B40-972C-8B5D57A0A146}"/>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5" name="Fußzeilenplatzhalter 4">
            <a:extLst>
              <a:ext uri="{FF2B5EF4-FFF2-40B4-BE49-F238E27FC236}">
                <a16:creationId xmlns:a16="http://schemas.microsoft.com/office/drawing/2014/main"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39AF862-474C-293E-C9C5-EFE874F79FF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0D616-9150-8F3E-6FBE-F751E77CDF87}"/>
              </a:ext>
            </a:extLst>
          </p:cNvPr>
          <p:cNvSpPr>
            <a:spLocks noGrp="1"/>
          </p:cNvSpPr>
          <p:nvPr>
            <p:ph type="title"/>
          </p:nvPr>
        </p:nvSpPr>
        <p:spPr/>
        <p:txBody>
          <a:bodyPr/>
          <a:lstStyle/>
          <a:p>
            <a:r>
              <a:rPr lang="en-US" smtClean="0"/>
              <a:t>Click to edit Master title style</a:t>
            </a:r>
            <a:endParaRPr lang="de-AT"/>
          </a:p>
        </p:txBody>
      </p:sp>
      <p:sp>
        <p:nvSpPr>
          <p:cNvPr id="3" name="Inhaltsplatzhalter 2">
            <a:extLst>
              <a:ext uri="{FF2B5EF4-FFF2-40B4-BE49-F238E27FC236}">
                <a16:creationId xmlns:a16="http://schemas.microsoft.com/office/drawing/2014/main" id="{C735E4BF-FDCD-FFBB-4D0C-39E150D36AA4}"/>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Datumsplatzhalter 3">
            <a:extLst>
              <a:ext uri="{FF2B5EF4-FFF2-40B4-BE49-F238E27FC236}">
                <a16:creationId xmlns:a16="http://schemas.microsoft.com/office/drawing/2014/main" id="{2000F0AA-E80D-5BC8-F4D2-94A672D584D7}"/>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5" name="Fußzeilenplatzhalter 4">
            <a:extLst>
              <a:ext uri="{FF2B5EF4-FFF2-40B4-BE49-F238E27FC236}">
                <a16:creationId xmlns:a16="http://schemas.microsoft.com/office/drawing/2014/main"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7CEA5BF-39A4-41D5-13C7-118532E8FFD1}"/>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de-AT"/>
          </a:p>
        </p:txBody>
      </p:sp>
      <p:sp>
        <p:nvSpPr>
          <p:cNvPr id="3" name="Textplatzhalter 2">
            <a:extLst>
              <a:ext uri="{FF2B5EF4-FFF2-40B4-BE49-F238E27FC236}">
                <a16:creationId xmlns:a16="http://schemas.microsoft.com/office/drawing/2014/main"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smtClean="0"/>
              <a:t>Edit Master text styles</a:t>
            </a:r>
          </a:p>
        </p:txBody>
      </p:sp>
      <p:sp>
        <p:nvSpPr>
          <p:cNvPr id="4" name="Datumsplatzhalter 3">
            <a:extLst>
              <a:ext uri="{FF2B5EF4-FFF2-40B4-BE49-F238E27FC236}">
                <a16:creationId xmlns:a16="http://schemas.microsoft.com/office/drawing/2014/main" id="{78699A2D-7445-8118-C132-359093F7ED16}"/>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5" name="Fußzeilenplatzhalter 4">
            <a:extLst>
              <a:ext uri="{FF2B5EF4-FFF2-40B4-BE49-F238E27FC236}">
                <a16:creationId xmlns:a16="http://schemas.microsoft.com/office/drawing/2014/main"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FEC5CDB-E094-3658-9593-29EFB7C03FF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E70FB-4890-3F05-1356-B62F6837A189}"/>
              </a:ext>
            </a:extLst>
          </p:cNvPr>
          <p:cNvSpPr>
            <a:spLocks noGrp="1"/>
          </p:cNvSpPr>
          <p:nvPr>
            <p:ph type="title"/>
          </p:nvPr>
        </p:nvSpPr>
        <p:spPr/>
        <p:txBody>
          <a:bodyPr/>
          <a:lstStyle/>
          <a:p>
            <a:r>
              <a:rPr lang="en-US" smtClean="0"/>
              <a:t>Click to edit Master title style</a:t>
            </a:r>
            <a:endParaRPr lang="de-AT"/>
          </a:p>
        </p:txBody>
      </p:sp>
      <p:sp>
        <p:nvSpPr>
          <p:cNvPr id="3" name="Inhaltsplatzhalter 2">
            <a:extLst>
              <a:ext uri="{FF2B5EF4-FFF2-40B4-BE49-F238E27FC236}">
                <a16:creationId xmlns:a16="http://schemas.microsoft.com/office/drawing/2014/main" id="{A0FCA0F9-2597-1F3F-4FD3-CB739AFC322A}"/>
              </a:ext>
            </a:extLst>
          </p:cNvPr>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Inhaltsplatzhalter 3">
            <a:extLst>
              <a:ext uri="{FF2B5EF4-FFF2-40B4-BE49-F238E27FC236}">
                <a16:creationId xmlns:a16="http://schemas.microsoft.com/office/drawing/2014/main" id="{F4F59239-63FB-AAF0-E4BC-EEF28F509318}"/>
              </a:ext>
            </a:extLst>
          </p:cNvPr>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5" name="Datumsplatzhalter 4">
            <a:extLst>
              <a:ext uri="{FF2B5EF4-FFF2-40B4-BE49-F238E27FC236}">
                <a16:creationId xmlns:a16="http://schemas.microsoft.com/office/drawing/2014/main" id="{D1FCB0CA-F508-F112-C731-2E64CA7CAA78}"/>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6" name="Fußzeilenplatzhalter 5">
            <a:extLst>
              <a:ext uri="{FF2B5EF4-FFF2-40B4-BE49-F238E27FC236}">
                <a16:creationId xmlns:a16="http://schemas.microsoft.com/office/drawing/2014/main"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2322373-01F2-6BD5-ADBB-850485D323C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43586-6B9B-D0FE-9F5A-4611D157C260}"/>
              </a:ext>
            </a:extLst>
          </p:cNvPr>
          <p:cNvSpPr>
            <a:spLocks noGrp="1"/>
          </p:cNvSpPr>
          <p:nvPr>
            <p:ph type="title"/>
          </p:nvPr>
        </p:nvSpPr>
        <p:spPr>
          <a:xfrm>
            <a:off x="839788" y="365125"/>
            <a:ext cx="10515600" cy="1325563"/>
          </a:xfrm>
        </p:spPr>
        <p:txBody>
          <a:bodyPr/>
          <a:lstStyle/>
          <a:p>
            <a:r>
              <a:rPr lang="en-US" smtClean="0"/>
              <a:t>Click to edit Master title style</a:t>
            </a:r>
            <a:endParaRPr lang="de-AT"/>
          </a:p>
        </p:txBody>
      </p:sp>
      <p:sp>
        <p:nvSpPr>
          <p:cNvPr id="3" name="Textplatzhalter 2">
            <a:extLst>
              <a:ext uri="{FF2B5EF4-FFF2-40B4-BE49-F238E27FC236}">
                <a16:creationId xmlns:a16="http://schemas.microsoft.com/office/drawing/2014/main"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Inhaltsplatzhalter 3">
            <a:extLst>
              <a:ext uri="{FF2B5EF4-FFF2-40B4-BE49-F238E27FC236}">
                <a16:creationId xmlns:a16="http://schemas.microsoft.com/office/drawing/2014/main" id="{C3226624-5BB7-475D-D61F-4A398C5E0D22}"/>
              </a:ext>
            </a:extLst>
          </p:cNvPr>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5" name="Textplatzhalter 4">
            <a:extLst>
              <a:ext uri="{FF2B5EF4-FFF2-40B4-BE49-F238E27FC236}">
                <a16:creationId xmlns:a16="http://schemas.microsoft.com/office/drawing/2014/main"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Inhaltsplatzhalter 5">
            <a:extLst>
              <a:ext uri="{FF2B5EF4-FFF2-40B4-BE49-F238E27FC236}">
                <a16:creationId xmlns:a16="http://schemas.microsoft.com/office/drawing/2014/main" id="{F790861B-D46E-0A07-8D8A-74C11A5C3135}"/>
              </a:ext>
            </a:extLst>
          </p:cNvPr>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7" name="Datumsplatzhalter 6">
            <a:extLst>
              <a:ext uri="{FF2B5EF4-FFF2-40B4-BE49-F238E27FC236}">
                <a16:creationId xmlns:a16="http://schemas.microsoft.com/office/drawing/2014/main" id="{A8319FD1-8EB5-7386-112B-2FC3DE28ED45}"/>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8" name="Fußzeilenplatzhalter 7">
            <a:extLst>
              <a:ext uri="{FF2B5EF4-FFF2-40B4-BE49-F238E27FC236}">
                <a16:creationId xmlns:a16="http://schemas.microsoft.com/office/drawing/2014/main"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A09802C-D5EA-2E6E-1A09-CC414C3B971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458B-16E3-B6D6-6430-3033C0EF15D8}"/>
              </a:ext>
            </a:extLst>
          </p:cNvPr>
          <p:cNvSpPr>
            <a:spLocks noGrp="1"/>
          </p:cNvSpPr>
          <p:nvPr>
            <p:ph type="title"/>
          </p:nvPr>
        </p:nvSpPr>
        <p:spPr/>
        <p:txBody>
          <a:bodyPr/>
          <a:lstStyle/>
          <a:p>
            <a:r>
              <a:rPr lang="en-US" smtClean="0"/>
              <a:t>Click to edit Master title style</a:t>
            </a:r>
            <a:endParaRPr lang="de-AT"/>
          </a:p>
        </p:txBody>
      </p:sp>
      <p:sp>
        <p:nvSpPr>
          <p:cNvPr id="3" name="Datumsplatzhalter 2">
            <a:extLst>
              <a:ext uri="{FF2B5EF4-FFF2-40B4-BE49-F238E27FC236}">
                <a16:creationId xmlns:a16="http://schemas.microsoft.com/office/drawing/2014/main" id="{A013D3E3-66AA-1102-13EE-F026ED13ECFE}"/>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4" name="Fußzeilenplatzhalter 3">
            <a:extLst>
              <a:ext uri="{FF2B5EF4-FFF2-40B4-BE49-F238E27FC236}">
                <a16:creationId xmlns:a16="http://schemas.microsoft.com/office/drawing/2014/main"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DB5F4C2-0D9C-0052-6D88-CB9B63790C3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2213A4-E48F-6AEA-05B4-E0C148224B3C}"/>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3" name="Fußzeilenplatzhalter 2">
            <a:extLst>
              <a:ext uri="{FF2B5EF4-FFF2-40B4-BE49-F238E27FC236}">
                <a16:creationId xmlns:a16="http://schemas.microsoft.com/office/drawing/2014/main"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1AFAD21-3D79-CCC2-6406-21755C3FAFB0}"/>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de-AT"/>
          </a:p>
        </p:txBody>
      </p:sp>
      <p:sp>
        <p:nvSpPr>
          <p:cNvPr id="3" name="Inhaltsplatzhalter 2">
            <a:extLst>
              <a:ext uri="{FF2B5EF4-FFF2-40B4-BE49-F238E27FC236}">
                <a16:creationId xmlns:a16="http://schemas.microsoft.com/office/drawing/2014/main"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extplatzhalter 3">
            <a:extLst>
              <a:ext uri="{FF2B5EF4-FFF2-40B4-BE49-F238E27FC236}">
                <a16:creationId xmlns:a16="http://schemas.microsoft.com/office/drawing/2014/main"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umsplatzhalter 4">
            <a:extLst>
              <a:ext uri="{FF2B5EF4-FFF2-40B4-BE49-F238E27FC236}">
                <a16:creationId xmlns:a16="http://schemas.microsoft.com/office/drawing/2014/main" id="{4386FCC9-2D9B-0132-AE91-07809B3194E9}"/>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6" name="Fußzeilenplatzhalter 5">
            <a:extLst>
              <a:ext uri="{FF2B5EF4-FFF2-40B4-BE49-F238E27FC236}">
                <a16:creationId xmlns:a16="http://schemas.microsoft.com/office/drawing/2014/main"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F5CEDF7-0B6B-15B2-A4AC-D04D5E1BF626}"/>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de-AT"/>
          </a:p>
        </p:txBody>
      </p:sp>
      <p:sp>
        <p:nvSpPr>
          <p:cNvPr id="3" name="Bildplatzhalter 2">
            <a:extLst>
              <a:ext uri="{FF2B5EF4-FFF2-40B4-BE49-F238E27FC236}">
                <a16:creationId xmlns:a16="http://schemas.microsoft.com/office/drawing/2014/main"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de-AT"/>
          </a:p>
        </p:txBody>
      </p:sp>
      <p:sp>
        <p:nvSpPr>
          <p:cNvPr id="4" name="Textplatzhalter 3">
            <a:extLst>
              <a:ext uri="{FF2B5EF4-FFF2-40B4-BE49-F238E27FC236}">
                <a16:creationId xmlns:a16="http://schemas.microsoft.com/office/drawing/2014/main"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umsplatzhalter 4">
            <a:extLst>
              <a:ext uri="{FF2B5EF4-FFF2-40B4-BE49-F238E27FC236}">
                <a16:creationId xmlns:a16="http://schemas.microsoft.com/office/drawing/2014/main" id="{4F38B14E-FA25-0A84-3CD5-4796AEE040A4}"/>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6" name="Fußzeilenplatzhalter 5">
            <a:extLst>
              <a:ext uri="{FF2B5EF4-FFF2-40B4-BE49-F238E27FC236}">
                <a16:creationId xmlns:a16="http://schemas.microsoft.com/office/drawing/2014/main"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30BD201-E90E-75BE-7C53-6212036108D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t>30.08.2025</a:t>
            </a:fld>
            <a:endParaRPr lang="de-AT"/>
          </a:p>
        </p:txBody>
      </p:sp>
      <p:sp>
        <p:nvSpPr>
          <p:cNvPr id="5" name="Fußzeilenplatzhalter 4">
            <a:extLst>
              <a:ext uri="{FF2B5EF4-FFF2-40B4-BE49-F238E27FC236}">
                <a16:creationId xmlns:a16="http://schemas.microsoft.com/office/drawing/2014/main"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t>‹#›</a:t>
            </a:fld>
            <a:endParaRPr lang="de-AT"/>
          </a:p>
        </p:txBody>
      </p:sp>
    </p:spTree>
    <p:extLst>
      <p:ext uri="{BB962C8B-B14F-4D97-AF65-F5344CB8AC3E}">
        <p14:creationId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3.png"/><Relationship Id="rId4" Type="http://schemas.openxmlformats.org/officeDocument/2006/relationships/image" Target="../media/image17.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a16="http://schemas.microsoft.com/office/drawing/2014/main" id="{4212E3CC-C8F3-8724-236C-B7DF711CD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3">
            <a:extLst>
              <a:ext uri="{FF2B5EF4-FFF2-40B4-BE49-F238E27FC236}">
                <a16:creationId xmlns:a16="http://schemas.microsoft.com/office/drawing/2014/main" id="{5641CF85-E5C3-9FF3-BBD7-6666AB809856}"/>
              </a:ext>
            </a:extLst>
          </p:cNvPr>
          <p:cNvSpPr txBox="1"/>
          <p:nvPr/>
        </p:nvSpPr>
        <p:spPr>
          <a:xfrm>
            <a:off x="947462" y="1467801"/>
            <a:ext cx="10272988" cy="746575"/>
          </a:xfrm>
          <a:prstGeom prst="rect">
            <a:avLst/>
          </a:prstGeom>
          <a:noFill/>
        </p:spPr>
        <p:txBody>
          <a:bodyPr wrap="square" lIns="0" tIns="0" rIns="0" bIns="0" rtlCol="0" anchor="ctr">
            <a:normAutofit/>
          </a:bodyPr>
          <a:lstStyle/>
          <a:p>
            <a:r>
              <a:rPr lang="en-GB" sz="2400" b="1" dirty="0">
                <a:solidFill>
                  <a:srgbClr val="1A3A64"/>
                </a:solidFill>
                <a:latin typeface="Arial" panose="020B0604020202020204" pitchFamily="34" charset="0"/>
                <a:cs typeface="Arial" panose="020B0604020202020204" pitchFamily="34" charset="0"/>
              </a:rPr>
              <a:t>Detections of the short-lived </a:t>
            </a:r>
            <a:r>
              <a:rPr lang="en-GB" sz="2400" b="1" baseline="30000" dirty="0">
                <a:solidFill>
                  <a:srgbClr val="1A3A64"/>
                </a:solidFill>
                <a:latin typeface="Arial" panose="020B0604020202020204" pitchFamily="34" charset="0"/>
                <a:cs typeface="Arial" panose="020B0604020202020204" pitchFamily="34" charset="0"/>
              </a:rPr>
              <a:t>135</a:t>
            </a:r>
            <a:r>
              <a:rPr lang="en-GB" sz="2400" b="1" dirty="0">
                <a:solidFill>
                  <a:srgbClr val="1A3A64"/>
                </a:solidFill>
                <a:latin typeface="Arial" panose="020B0604020202020204" pitchFamily="34" charset="0"/>
                <a:cs typeface="Arial" panose="020B0604020202020204" pitchFamily="34" charset="0"/>
              </a:rPr>
              <a:t>Xe in the natural background of xenon isotopes in the soil</a:t>
            </a:r>
            <a:endParaRPr lang="en-GB" sz="2400" b="1" noProof="0" dirty="0">
              <a:solidFill>
                <a:srgbClr val="1A3A64"/>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4D30D35C-8977-1A93-76BE-D0F3AE59C56C}"/>
              </a:ext>
            </a:extLst>
          </p:cNvPr>
          <p:cNvSpPr txBox="1">
            <a:spLocks/>
          </p:cNvSpPr>
          <p:nvPr/>
        </p:nvSpPr>
        <p:spPr>
          <a:xfrm>
            <a:off x="11490959" y="855555"/>
            <a:ext cx="701041" cy="396586"/>
          </a:xfrm>
          <a:prstGeom prst="rect">
            <a:avLst/>
          </a:prstGeom>
        </p:spPr>
        <p:txBody>
          <a:bodyPr lIns="0" tIns="0" rIns="0" bIns="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smtClean="0">
                <a:solidFill>
                  <a:srgbClr val="1B3B65"/>
                </a:solidFill>
                <a:latin typeface="Arial" panose="020B0604020202020204" pitchFamily="34" charset="0"/>
                <a:cs typeface="Arial" panose="020B0604020202020204" pitchFamily="34" charset="0"/>
              </a:rPr>
              <a:t>P2.3-638</a:t>
            </a:r>
            <a:endParaRPr lang="en-GB" sz="2800" b="1" noProof="0" dirty="0">
              <a:solidFill>
                <a:srgbClr val="1B3B65"/>
              </a:solidFill>
              <a:latin typeface="Arial" panose="020B0604020202020204" pitchFamily="34" charset="0"/>
              <a:cs typeface="Arial" panose="020B0604020202020204" pitchFamily="34" charset="0"/>
            </a:endParaRPr>
          </a:p>
        </p:txBody>
      </p:sp>
      <p:sp>
        <p:nvSpPr>
          <p:cNvPr id="10" name="TextBox 3">
            <a:extLst>
              <a:ext uri="{FF2B5EF4-FFF2-40B4-BE49-F238E27FC236}">
                <a16:creationId xmlns:a16="http://schemas.microsoft.com/office/drawing/2014/main" id="{3D37EAC3-90CD-EA42-4DD4-7E98DD56B841}"/>
              </a:ext>
            </a:extLst>
          </p:cNvPr>
          <p:cNvSpPr txBox="1"/>
          <p:nvPr/>
        </p:nvSpPr>
        <p:spPr>
          <a:xfrm>
            <a:off x="947463" y="2344870"/>
            <a:ext cx="10272988" cy="502511"/>
          </a:xfrm>
          <a:prstGeom prst="rect">
            <a:avLst/>
          </a:prstGeom>
          <a:noFill/>
        </p:spPr>
        <p:txBody>
          <a:bodyPr wrap="square" lIns="0" tIns="0" rIns="0" bIns="0" rtlCol="0" anchor="ctr">
            <a:normAutofit/>
          </a:bodyPr>
          <a:lstStyle/>
          <a:p>
            <a:r>
              <a:rPr lang="en-GB" dirty="0">
                <a:solidFill>
                  <a:srgbClr val="1A3A64"/>
                </a:solidFill>
                <a:latin typeface="Arial" panose="020B0604020202020204" pitchFamily="34" charset="0"/>
                <a:cs typeface="Arial" panose="020B0604020202020204" pitchFamily="34" charset="0"/>
              </a:rPr>
              <a:t>Mattias </a:t>
            </a:r>
            <a:r>
              <a:rPr lang="en-GB" dirty="0" smtClean="0">
                <a:solidFill>
                  <a:srgbClr val="1A3A64"/>
                </a:solidFill>
                <a:latin typeface="Arial" panose="020B0604020202020204" pitchFamily="34" charset="0"/>
                <a:cs typeface="Arial" panose="020B0604020202020204" pitchFamily="34" charset="0"/>
              </a:rPr>
              <a:t>Aldener, Klas Elmgren, </a:t>
            </a:r>
            <a:r>
              <a:rPr lang="en-GB" dirty="0">
                <a:solidFill>
                  <a:srgbClr val="1A3A64"/>
                </a:solidFill>
                <a:latin typeface="Arial" panose="020B0604020202020204" pitchFamily="34" charset="0"/>
                <a:cs typeface="Arial" panose="020B0604020202020204" pitchFamily="34" charset="0"/>
              </a:rPr>
              <a:t>Tomas Fritioff, Henrik </a:t>
            </a:r>
            <a:r>
              <a:rPr lang="en-GB" dirty="0" smtClean="0">
                <a:solidFill>
                  <a:srgbClr val="1A3A64"/>
                </a:solidFill>
                <a:latin typeface="Arial" panose="020B0604020202020204" pitchFamily="34" charset="0"/>
                <a:cs typeface="Arial" panose="020B0604020202020204" pitchFamily="34" charset="0"/>
              </a:rPr>
              <a:t>Olsson and </a:t>
            </a:r>
            <a:r>
              <a:rPr lang="en-GB" dirty="0">
                <a:solidFill>
                  <a:srgbClr val="1A3A64"/>
                </a:solidFill>
                <a:latin typeface="Arial" panose="020B0604020202020204" pitchFamily="34" charset="0"/>
                <a:cs typeface="Arial" panose="020B0604020202020204" pitchFamily="34" charset="0"/>
              </a:rPr>
              <a:t>Catharina </a:t>
            </a:r>
            <a:r>
              <a:rPr lang="en-GB" dirty="0" smtClean="0">
                <a:solidFill>
                  <a:srgbClr val="1A3A64"/>
                </a:solidFill>
                <a:latin typeface="Arial" panose="020B0604020202020204" pitchFamily="34" charset="0"/>
                <a:cs typeface="Arial" panose="020B0604020202020204" pitchFamily="34" charset="0"/>
              </a:rPr>
              <a:t>Söderström </a:t>
            </a:r>
            <a:endParaRPr lang="en-GB" dirty="0">
              <a:solidFill>
                <a:srgbClr val="1A3A64"/>
              </a:solidFill>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D704B700-9CAA-AD00-BCFB-1247EE1D285E}"/>
              </a:ext>
            </a:extLst>
          </p:cNvPr>
          <p:cNvSpPr txBox="1"/>
          <p:nvPr/>
        </p:nvSpPr>
        <p:spPr>
          <a:xfrm>
            <a:off x="947462" y="2952157"/>
            <a:ext cx="8058149"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GB" sz="1500" noProof="0" dirty="0" smtClean="0"/>
              <a:t>FOI, </a:t>
            </a:r>
            <a:r>
              <a:rPr lang="en-GB" sz="1500" dirty="0"/>
              <a:t>Swedish Defence Research </a:t>
            </a:r>
            <a:r>
              <a:rPr lang="en-GB" sz="1500" dirty="0" smtClean="0"/>
              <a:t>Agency</a:t>
            </a:r>
            <a:endParaRPr lang="en-GB" sz="1500" dirty="0"/>
          </a:p>
        </p:txBody>
      </p:sp>
      <p:sp>
        <p:nvSpPr>
          <p:cNvPr id="14" name="TextBox 3">
            <a:extLst>
              <a:ext uri="{FF2B5EF4-FFF2-40B4-BE49-F238E27FC236}">
                <a16:creationId xmlns:a16="http://schemas.microsoft.com/office/drawing/2014/main" id="{D46122D2-621E-31CE-451D-B174F76F9990}"/>
              </a:ext>
            </a:extLst>
          </p:cNvPr>
          <p:cNvSpPr txBox="1"/>
          <p:nvPr/>
        </p:nvSpPr>
        <p:spPr>
          <a:xfrm>
            <a:off x="2636518" y="4273614"/>
            <a:ext cx="6984367" cy="193899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dirty="0"/>
              <a:t>The natural background of xenon radioisotopes in the ground is required to be able to distinguish it from any signals due to a underground nuclear explosion during an on site inspection(OSI). </a:t>
            </a:r>
            <a:endParaRPr lang="en-GB" dirty="0" smtClean="0"/>
          </a:p>
          <a:p>
            <a:r>
              <a:rPr lang="en-GB" dirty="0" smtClean="0"/>
              <a:t>The </a:t>
            </a:r>
            <a:r>
              <a:rPr lang="en-GB" dirty="0"/>
              <a:t>natural background of </a:t>
            </a:r>
            <a:r>
              <a:rPr lang="en-GB" baseline="30000" dirty="0"/>
              <a:t>133</a:t>
            </a:r>
            <a:r>
              <a:rPr lang="en-GB" dirty="0"/>
              <a:t>Xe from spontaneous fission of U in soil has been studied in Sweden. The method and </a:t>
            </a:r>
            <a:r>
              <a:rPr lang="en-GB" dirty="0" smtClean="0"/>
              <a:t>logistics improved </a:t>
            </a:r>
            <a:r>
              <a:rPr lang="en-GB" dirty="0"/>
              <a:t>resulting in the </a:t>
            </a:r>
            <a:r>
              <a:rPr lang="en-GB" dirty="0" smtClean="0"/>
              <a:t>detection of the short-lived </a:t>
            </a:r>
            <a:r>
              <a:rPr lang="en-GB" baseline="30000" dirty="0" smtClean="0"/>
              <a:t>135</a:t>
            </a:r>
            <a:r>
              <a:rPr lang="en-GB" dirty="0" smtClean="0"/>
              <a:t>Xe (</a:t>
            </a:r>
            <a:r>
              <a:rPr lang="en-GB" dirty="0"/>
              <a:t>t1/2=9 h) </a:t>
            </a:r>
            <a:r>
              <a:rPr lang="en-GB" dirty="0" smtClean="0"/>
              <a:t>and </a:t>
            </a:r>
            <a:r>
              <a:rPr lang="en-GB" baseline="30000" dirty="0"/>
              <a:t>133</a:t>
            </a:r>
            <a:r>
              <a:rPr lang="en-GB" dirty="0"/>
              <a:t>Xe</a:t>
            </a:r>
            <a:r>
              <a:rPr lang="en-GB" dirty="0" smtClean="0"/>
              <a:t>.</a:t>
            </a:r>
          </a:p>
          <a:p>
            <a:endParaRPr lang="en-GB" dirty="0"/>
          </a:p>
        </p:txBody>
      </p:sp>
      <p:pic>
        <p:nvPicPr>
          <p:cNvPr id="3" name="Pictur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80800" y="2898000"/>
            <a:ext cx="878969" cy="637200"/>
          </a:xfrm>
          <a:prstGeom prst="rect">
            <a:avLst/>
          </a:prstGeom>
        </p:spPr>
      </p:pic>
    </p:spTree>
    <p:extLst>
      <p:ext uri="{BB962C8B-B14F-4D97-AF65-F5344CB8AC3E}">
        <p14:creationId xmlns:p14="http://schemas.microsoft.com/office/powerpoint/2010/main" val="22373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a:extLst>
              <a:ext uri="{FF2B5EF4-FFF2-40B4-BE49-F238E27FC236}">
                <a16:creationId xmlns:a16="http://schemas.microsoft.com/office/drawing/2014/main" id="{E5B67DD5-AF62-4996-BFC8-D0709EAAF04C}"/>
              </a:ext>
            </a:extLst>
          </p:cNvPr>
          <p:cNvSpPr txBox="1"/>
          <p:nvPr/>
        </p:nvSpPr>
        <p:spPr>
          <a:xfrm>
            <a:off x="8252072"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sv-SE" sz="1200" noProof="0" dirty="0" smtClean="0"/>
          </a:p>
          <a:p>
            <a:endParaRPr lang="sv-SE" sz="1200" dirty="0"/>
          </a:p>
          <a:p>
            <a:endParaRPr lang="en-GB" sz="1200" noProof="0" dirty="0"/>
          </a:p>
          <a:p>
            <a:endParaRPr lang="sv-SE" sz="1200" noProof="0" dirty="0" smtClean="0"/>
          </a:p>
          <a:p>
            <a:endParaRPr lang="sv-SE" sz="1200" dirty="0"/>
          </a:p>
          <a:p>
            <a:endParaRPr lang="sv-SE" sz="1200" noProof="0" dirty="0" smtClean="0"/>
          </a:p>
          <a:p>
            <a:endParaRPr lang="sv-SE" sz="1200" dirty="0"/>
          </a:p>
          <a:p>
            <a:endParaRPr lang="sv-SE" sz="1200" noProof="0" dirty="0" smtClean="0"/>
          </a:p>
          <a:p>
            <a:pPr marL="171450" indent="-171450">
              <a:buFont typeface="Arial" panose="020B0604020202020204" pitchFamily="34" charset="0"/>
              <a:buChar char="•"/>
            </a:pPr>
            <a:endParaRPr lang="en-GB" sz="1200" dirty="0" smtClean="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smtClean="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smtClean="0"/>
              <a:t>The location in Sweden was chosen for its high uranium content in the soil, this area has previously been used for oil and uranium mining from oil shale.</a:t>
            </a:r>
          </a:p>
          <a:p>
            <a:pPr marL="171450" indent="-171450">
              <a:buFont typeface="Arial" panose="020B0604020202020204" pitchFamily="34" charset="0"/>
              <a:buChar char="•"/>
            </a:pPr>
            <a:r>
              <a:rPr lang="en-GB" sz="1200" dirty="0"/>
              <a:t>We have earlier published studies where samples were collected in the same area but in a wider region, 2016 and 2017.</a:t>
            </a:r>
          </a:p>
        </p:txBody>
      </p:sp>
      <p:sp>
        <p:nvSpPr>
          <p:cNvPr id="20" name="TextBox 3">
            <a:extLst>
              <a:ext uri="{FF2B5EF4-FFF2-40B4-BE49-F238E27FC236}">
                <a16:creationId xmlns:a16="http://schemas.microsoft.com/office/drawing/2014/main" id="{1E89CD43-FF80-3593-7026-BDF338BBFF94}"/>
              </a:ext>
            </a:extLst>
          </p:cNvPr>
          <p:cNvSpPr txBox="1"/>
          <p:nvPr/>
        </p:nvSpPr>
        <p:spPr>
          <a:xfrm>
            <a:off x="4196999" y="1549110"/>
            <a:ext cx="3798000" cy="5234808"/>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marL="171450" indent="-171450" algn="l">
              <a:lnSpc>
                <a:spcPct val="100000"/>
              </a:lnSpc>
              <a:spcBef>
                <a:spcPts val="600"/>
              </a:spcBef>
              <a:buFont typeface="Arial" panose="020B0604020202020204" pitchFamily="34" charset="0"/>
              <a:buChar char="•"/>
            </a:pPr>
            <a:r>
              <a:rPr lang="en-GB" sz="1200" dirty="0" smtClean="0"/>
              <a:t>124 </a:t>
            </a:r>
            <a:r>
              <a:rPr lang="en-GB" sz="1200" dirty="0"/>
              <a:t>samples of xenon from sub soil collected and analysed in three different campaigns in the same location in Sweden. </a:t>
            </a:r>
          </a:p>
          <a:p>
            <a:pPr marL="171450" indent="-171450" algn="l">
              <a:lnSpc>
                <a:spcPct val="100000"/>
              </a:lnSpc>
              <a:spcBef>
                <a:spcPts val="600"/>
              </a:spcBef>
              <a:buFont typeface="Arial" panose="020B0604020202020204" pitchFamily="34" charset="0"/>
              <a:buChar char="•"/>
            </a:pPr>
            <a:r>
              <a:rPr lang="en-GB" sz="1200" dirty="0"/>
              <a:t>The periods were: two weeks in September 2019, one week in May 2022 and one week and September 2022. </a:t>
            </a:r>
          </a:p>
          <a:p>
            <a:pPr marL="171450" indent="-171450" algn="l">
              <a:lnSpc>
                <a:spcPct val="100000"/>
              </a:lnSpc>
              <a:spcBef>
                <a:spcPts val="600"/>
              </a:spcBef>
              <a:buFont typeface="Arial" panose="020B0604020202020204" pitchFamily="34" charset="0"/>
              <a:buChar char="•"/>
            </a:pPr>
            <a:r>
              <a:rPr lang="en-GB" sz="1200" dirty="0"/>
              <a:t>Try to observe variations due to varying weather, </a:t>
            </a:r>
            <a:r>
              <a:rPr lang="en-GB" sz="1200" i="1" dirty="0"/>
              <a:t>i.e</a:t>
            </a:r>
            <a:r>
              <a:rPr lang="en-GB" sz="1200" dirty="0"/>
              <a:t>. any correlation with ambient pressure or soil moisture.</a:t>
            </a:r>
          </a:p>
          <a:p>
            <a:pPr marL="171450" indent="-171450" algn="l">
              <a:lnSpc>
                <a:spcPct val="100000"/>
              </a:lnSpc>
              <a:spcBef>
                <a:spcPts val="600"/>
              </a:spcBef>
              <a:buFont typeface="Arial" panose="020B0604020202020204" pitchFamily="34" charset="0"/>
              <a:buChar char="•"/>
            </a:pPr>
            <a:r>
              <a:rPr lang="en-GB" sz="1200" dirty="0"/>
              <a:t>Characterising the gas in the samples by monitoring the pressure and flow as well as CO</a:t>
            </a:r>
            <a:r>
              <a:rPr lang="en-GB" sz="1200" baseline="-25000" dirty="0"/>
              <a:t>2</a:t>
            </a:r>
            <a:r>
              <a:rPr lang="en-GB" sz="1200" dirty="0"/>
              <a:t>, O</a:t>
            </a:r>
            <a:r>
              <a:rPr lang="en-GB" sz="1200" baseline="-25000" dirty="0"/>
              <a:t>2</a:t>
            </a:r>
            <a:r>
              <a:rPr lang="en-GB" sz="1200" dirty="0"/>
              <a:t> and Rn concentrations while collecting the sample.</a:t>
            </a:r>
          </a:p>
          <a:p>
            <a:pPr marL="171450" indent="-171450" algn="l">
              <a:lnSpc>
                <a:spcPct val="100000"/>
              </a:lnSpc>
              <a:spcBef>
                <a:spcPts val="600"/>
              </a:spcBef>
              <a:buFont typeface="Arial" panose="020B0604020202020204" pitchFamily="34" charset="0"/>
              <a:buChar char="•"/>
            </a:pPr>
            <a:r>
              <a:rPr lang="en-GB" sz="1200" dirty="0"/>
              <a:t>The sites were characterized by taking soil samples, measuring H</a:t>
            </a:r>
            <a:r>
              <a:rPr lang="en-GB" sz="1200" baseline="-25000" dirty="0"/>
              <a:t>2</a:t>
            </a:r>
            <a:r>
              <a:rPr lang="en-GB" sz="1200" dirty="0"/>
              <a:t>O content and diffusion coefficients (only 2022). Soil samples evaluated for </a:t>
            </a:r>
            <a:r>
              <a:rPr lang="en-GB" sz="1200" baseline="30000" dirty="0"/>
              <a:t>238</a:t>
            </a:r>
            <a:r>
              <a:rPr lang="en-GB" sz="1200" dirty="0"/>
              <a:t>U and water content. </a:t>
            </a:r>
          </a:p>
          <a:p>
            <a:pPr marL="171450" indent="-171450" algn="l">
              <a:lnSpc>
                <a:spcPct val="100000"/>
              </a:lnSpc>
              <a:spcBef>
                <a:spcPts val="600"/>
              </a:spcBef>
              <a:buFont typeface="Arial" panose="020B0604020202020204" pitchFamily="34" charset="0"/>
              <a:buChar char="•"/>
            </a:pPr>
            <a:r>
              <a:rPr lang="en-US" sz="1200" dirty="0"/>
              <a:t>Xenon samples were collected during day time but at a few sites (in 2022) continuous sampling were performed to check for intrusion of atmospheric </a:t>
            </a:r>
            <a:r>
              <a:rPr lang="sv-SE" sz="1200" dirty="0"/>
              <a:t>air.</a:t>
            </a:r>
            <a:endParaRPr lang="en-GB" sz="1200" dirty="0"/>
          </a:p>
          <a:p>
            <a:pPr marL="171450" indent="-171450" algn="l">
              <a:lnSpc>
                <a:spcPct val="100000"/>
              </a:lnSpc>
              <a:spcBef>
                <a:spcPts val="600"/>
              </a:spcBef>
              <a:buFont typeface="Arial" panose="020B0604020202020204" pitchFamily="34" charset="0"/>
              <a:buChar char="•"/>
            </a:pPr>
            <a:r>
              <a:rPr lang="sv-SE" sz="1200" dirty="0"/>
              <a:t>All </a:t>
            </a:r>
            <a:r>
              <a:rPr lang="en-GB" sz="1200" dirty="0"/>
              <a:t>samples were transported (200 km) to the FOI laboratory in Stockholm for analysis. </a:t>
            </a:r>
          </a:p>
          <a:p>
            <a:pPr marL="171450" indent="-171450" algn="l">
              <a:lnSpc>
                <a:spcPct val="100000"/>
              </a:lnSpc>
              <a:spcBef>
                <a:spcPts val="600"/>
              </a:spcBef>
              <a:buFont typeface="Arial" panose="020B0604020202020204" pitchFamily="34" charset="0"/>
              <a:buChar char="•"/>
            </a:pPr>
            <a:r>
              <a:rPr lang="en-GB" sz="1200" dirty="0" smtClean="0"/>
              <a:t>To increase the sensitivity in 2022 some </a:t>
            </a:r>
            <a:r>
              <a:rPr lang="en-GB" sz="1200" dirty="0"/>
              <a:t>samples were merged</a:t>
            </a:r>
            <a:r>
              <a:rPr lang="en-GB" sz="1200" dirty="0" smtClean="0"/>
              <a:t>, and </a:t>
            </a:r>
            <a:r>
              <a:rPr lang="en-GB" sz="1200" dirty="0"/>
              <a:t>processing </a:t>
            </a:r>
            <a:r>
              <a:rPr lang="en-GB" sz="1200" dirty="0" smtClean="0"/>
              <a:t>and shipping optimised. This was especially helpful to detect the shorter lived isotopes.</a:t>
            </a:r>
            <a:endParaRPr lang="en-GB" sz="1200" dirty="0"/>
          </a:p>
          <a:p>
            <a:endParaRPr lang="en-GB" sz="1200" noProof="0" dirty="0"/>
          </a:p>
        </p:txBody>
      </p:sp>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GB" sz="1600" b="1" dirty="0">
                <a:solidFill>
                  <a:schemeClr val="bg1"/>
                </a:solidFill>
                <a:latin typeface="Arial" panose="020B0604020202020204" pitchFamily="34" charset="0"/>
                <a:cs typeface="Arial" panose="020B0604020202020204" pitchFamily="34" charset="0"/>
              </a:rPr>
              <a:t>Detections of the short-lived </a:t>
            </a:r>
            <a:r>
              <a:rPr lang="en-GB" sz="1600" b="1" baseline="30000" dirty="0">
                <a:solidFill>
                  <a:schemeClr val="bg1"/>
                </a:solidFill>
                <a:latin typeface="Arial" panose="020B0604020202020204" pitchFamily="34" charset="0"/>
                <a:cs typeface="Arial" panose="020B0604020202020204" pitchFamily="34" charset="0"/>
              </a:rPr>
              <a:t>135</a:t>
            </a:r>
            <a:r>
              <a:rPr lang="en-GB" sz="1600" b="1" dirty="0">
                <a:solidFill>
                  <a:schemeClr val="bg1"/>
                </a:solidFill>
                <a:latin typeface="Arial" panose="020B0604020202020204" pitchFamily="34" charset="0"/>
                <a:cs typeface="Arial" panose="020B0604020202020204" pitchFamily="34" charset="0"/>
              </a:rPr>
              <a:t>Xe in the natural background of xenon isotopes in the soil</a:t>
            </a:r>
            <a:endParaRPr lang="en-GB" sz="1600" b="1" noProof="0" dirty="0">
              <a:solidFill>
                <a:schemeClr val="bg1"/>
              </a:solidFill>
              <a:latin typeface="Arial" panose="020B0604020202020204" pitchFamily="34" charset="0"/>
              <a:cs typeface="Arial" panose="020B0604020202020204" pitchFamily="34" charset="0"/>
            </a:endParaRPr>
          </a:p>
        </p:txBody>
      </p:sp>
      <p:sp>
        <p:nvSpPr>
          <p:cNvPr id="8" name="TextBox 3">
            <a:extLst>
              <a:ext uri="{FF2B5EF4-FFF2-40B4-BE49-F238E27FC236}">
                <a16:creationId xmlns:a16="http://schemas.microsoft.com/office/drawing/2014/main" id="{E90810EB-C9FE-C1F2-4CE1-32C95CB36FE8}"/>
              </a:ext>
            </a:extLst>
          </p:cNvPr>
          <p:cNvSpPr txBox="1"/>
          <p:nvPr/>
        </p:nvSpPr>
        <p:spPr>
          <a:xfrm>
            <a:off x="160019" y="1471928"/>
            <a:ext cx="3798000" cy="506316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marL="285750" indent="-285750">
              <a:buFont typeface="Arial" panose="020B0604020202020204" pitchFamily="34" charset="0"/>
              <a:buChar char="•"/>
            </a:pPr>
            <a:r>
              <a:rPr lang="en-GB" sz="1200" dirty="0"/>
              <a:t>Study the natural background of radioxenon in soil gas to support discrimination from </a:t>
            </a:r>
            <a:r>
              <a:rPr lang="en-GB" sz="1200" dirty="0" smtClean="0"/>
              <a:t>underground nuclear explosion </a:t>
            </a:r>
            <a:r>
              <a:rPr lang="en-GB" sz="1200" dirty="0"/>
              <a:t>in an </a:t>
            </a:r>
            <a:r>
              <a:rPr lang="en-GB" sz="1200" dirty="0" smtClean="0"/>
              <a:t>OSI.</a:t>
            </a:r>
            <a:endParaRPr lang="en-GB" sz="1200" dirty="0"/>
          </a:p>
          <a:p>
            <a:pPr marL="285750" indent="-285750">
              <a:buFont typeface="Arial" panose="020B0604020202020204" pitchFamily="34" charset="0"/>
              <a:buChar char="•"/>
            </a:pPr>
            <a:r>
              <a:rPr lang="en-GB" sz="1200" dirty="0"/>
              <a:t>Build capacity, test and develop methods and </a:t>
            </a:r>
            <a:r>
              <a:rPr lang="en-GB" sz="1200" dirty="0" smtClean="0"/>
              <a:t>equipment. </a:t>
            </a:r>
            <a:endParaRPr lang="en-GB" sz="1200" dirty="0"/>
          </a:p>
          <a:p>
            <a:pPr marL="285750" indent="-285750">
              <a:buFont typeface="Arial" panose="020B0604020202020204" pitchFamily="34" charset="0"/>
              <a:buChar char="•"/>
            </a:pPr>
            <a:r>
              <a:rPr lang="en-GB" sz="1200" dirty="0"/>
              <a:t>Collect data for modelling and better understanding of </a:t>
            </a:r>
            <a:r>
              <a:rPr lang="en-GB" sz="1200" dirty="0" smtClean="0"/>
              <a:t>production and transport </a:t>
            </a:r>
            <a:r>
              <a:rPr lang="en-GB" sz="1200" dirty="0"/>
              <a:t>mechanisms of gases in the </a:t>
            </a:r>
            <a:r>
              <a:rPr lang="en-GB" sz="1200" dirty="0" smtClean="0"/>
              <a:t>soil. </a:t>
            </a:r>
          </a:p>
          <a:p>
            <a:pPr marL="285750" indent="-285750">
              <a:buFont typeface="Arial" panose="020B0604020202020204" pitchFamily="34" charset="0"/>
              <a:buChar char="•"/>
            </a:pPr>
            <a:endParaRPr lang="sv-SE" sz="1200" dirty="0"/>
          </a:p>
          <a:p>
            <a:pPr marL="285750" indent="-285750">
              <a:buFont typeface="Arial" panose="020B0604020202020204" pitchFamily="34" charset="0"/>
              <a:buChar char="•"/>
            </a:pPr>
            <a:endParaRPr lang="sv-SE" sz="900" dirty="0"/>
          </a:p>
        </p:txBody>
      </p:sp>
      <p:sp>
        <p:nvSpPr>
          <p:cNvPr id="14" name="Title 1">
            <a:extLst>
              <a:ext uri="{FF2B5EF4-FFF2-40B4-BE49-F238E27FC236}">
                <a16:creationId xmlns:a16="http://schemas.microsoft.com/office/drawing/2014/main" id="{493369F5-AFB4-AD74-119E-526F3D69E606}"/>
              </a:ext>
            </a:extLst>
          </p:cNvPr>
          <p:cNvSpPr txBox="1">
            <a:spLocks/>
          </p:cNvSpPr>
          <p:nvPr/>
        </p:nvSpPr>
        <p:spPr>
          <a:xfrm>
            <a:off x="11490959" y="868536"/>
            <a:ext cx="701041" cy="396586"/>
          </a:xfrm>
          <a:prstGeom prst="rect">
            <a:avLst/>
          </a:prstGeom>
        </p:spPr>
        <p:txBody>
          <a:bodyPr lIns="0" tIns="0" rIns="0" bIns="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smtClean="0">
                <a:solidFill>
                  <a:srgbClr val="1B3B65"/>
                </a:solidFill>
                <a:latin typeface="Arial" panose="020B0604020202020204" pitchFamily="34" charset="0"/>
                <a:cs typeface="Arial" panose="020B0604020202020204" pitchFamily="34" charset="0"/>
              </a:rPr>
              <a:t>P2.3-638</a:t>
            </a:r>
            <a:endParaRPr lang="en-GB" sz="2800" b="1" noProof="0" dirty="0">
              <a:solidFill>
                <a:srgbClr val="1B3B65"/>
              </a:solidFill>
              <a:latin typeface="Arial" panose="020B0604020202020204" pitchFamily="34" charset="0"/>
              <a:cs typeface="Arial" panose="020B0604020202020204" pitchFamily="34" charset="0"/>
            </a:endParaRPr>
          </a:p>
        </p:txBody>
      </p:sp>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dirty="0">
                <a:solidFill>
                  <a:srgbClr val="1A3A64"/>
                </a:solidFill>
                <a:latin typeface="Arial" panose="020B0604020202020204" pitchFamily="34" charset="0"/>
                <a:cs typeface="Arial" panose="020B0604020202020204" pitchFamily="34" charset="0"/>
              </a:rPr>
              <a:t>Mattias Aldener, Klas </a:t>
            </a:r>
            <a:r>
              <a:rPr lang="en-GB" sz="1200" dirty="0" smtClean="0">
                <a:solidFill>
                  <a:srgbClr val="1A3A64"/>
                </a:solidFill>
                <a:latin typeface="Arial" panose="020B0604020202020204" pitchFamily="34" charset="0"/>
                <a:cs typeface="Arial" panose="020B0604020202020204" pitchFamily="34" charset="0"/>
              </a:rPr>
              <a:t>Elmgren, </a:t>
            </a:r>
            <a:r>
              <a:rPr lang="en-GB" sz="1200" dirty="0">
                <a:solidFill>
                  <a:srgbClr val="1A3A64"/>
                </a:solidFill>
                <a:latin typeface="Arial" panose="020B0604020202020204" pitchFamily="34" charset="0"/>
                <a:cs typeface="Arial" panose="020B0604020202020204" pitchFamily="34" charset="0"/>
              </a:rPr>
              <a:t>Tomas Fritioff, Henrik </a:t>
            </a:r>
            <a:r>
              <a:rPr lang="en-GB" sz="1200" dirty="0" smtClean="0">
                <a:solidFill>
                  <a:srgbClr val="1A3A64"/>
                </a:solidFill>
                <a:latin typeface="Arial" panose="020B0604020202020204" pitchFamily="34" charset="0"/>
                <a:cs typeface="Arial" panose="020B0604020202020204" pitchFamily="34" charset="0"/>
              </a:rPr>
              <a:t>Olsson and </a:t>
            </a:r>
            <a:r>
              <a:rPr lang="en-GB" sz="1200" dirty="0">
                <a:solidFill>
                  <a:srgbClr val="1A3A64"/>
                </a:solidFill>
                <a:latin typeface="Arial" panose="020B0604020202020204" pitchFamily="34" charset="0"/>
                <a:cs typeface="Arial" panose="020B0604020202020204" pitchFamily="34" charset="0"/>
              </a:rPr>
              <a:t>Catharina Söderström </a:t>
            </a:r>
          </a:p>
        </p:txBody>
      </p:sp>
      <p:sp>
        <p:nvSpPr>
          <p:cNvPr id="19" name="Rechteck 18">
            <a:extLst>
              <a:ext uri="{FF2B5EF4-FFF2-40B4-BE49-F238E27FC236}">
                <a16:creationId xmlns:a16="http://schemas.microsoft.com/office/drawing/2014/main" id="{FA85A00B-E9A9-0FEB-865E-D426336C8668}"/>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4" name="TextBox 3">
            <a:extLst>
              <a:ext uri="{FF2B5EF4-FFF2-40B4-BE49-F238E27FC236}">
                <a16:creationId xmlns:a16="http://schemas.microsoft.com/office/drawing/2014/main" id="{A34004C7-4749-B7E3-E7D7-B3572BC231EF}"/>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smtClean="0"/>
              <a:t>Objectives</a:t>
            </a:r>
            <a:endParaRPr lang="en-GB" dirty="0"/>
          </a:p>
        </p:txBody>
      </p:sp>
      <p:sp>
        <p:nvSpPr>
          <p:cNvPr id="26" name="TextBox 3">
            <a:extLst>
              <a:ext uri="{FF2B5EF4-FFF2-40B4-BE49-F238E27FC236}">
                <a16:creationId xmlns:a16="http://schemas.microsoft.com/office/drawing/2014/main" id="{79016AB2-B6CD-8ED7-A756-5A1288745A4D}"/>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pPr algn="l">
              <a:lnSpc>
                <a:spcPct val="100000"/>
              </a:lnSpc>
              <a:spcBef>
                <a:spcPts val="600"/>
              </a:spcBef>
            </a:pPr>
            <a:r>
              <a:rPr lang="en-US" dirty="0"/>
              <a:t>Measurement strategy</a:t>
            </a:r>
          </a:p>
        </p:txBody>
      </p:sp>
      <p:sp>
        <p:nvSpPr>
          <p:cNvPr id="27" name="TextBox 3">
            <a:extLst>
              <a:ext uri="{FF2B5EF4-FFF2-40B4-BE49-F238E27FC236}">
                <a16:creationId xmlns:a16="http://schemas.microsoft.com/office/drawing/2014/main" id="{35C23D38-1D02-FA1F-40B5-BBB882222001}"/>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smtClean="0"/>
              <a:t>Location</a:t>
            </a:r>
            <a:r>
              <a:rPr lang="sv-SE" dirty="0" smtClean="0"/>
              <a:t> </a:t>
            </a:r>
            <a:endParaRPr lang="en-GB" dirty="0"/>
          </a:p>
        </p:txBody>
      </p:sp>
      <p:pic>
        <p:nvPicPr>
          <p:cNvPr id="22" name="Picture 4"/>
          <p:cNvPicPr>
            <a:picLocks noChangeAspect="1"/>
          </p:cNvPicPr>
          <p:nvPr/>
        </p:nvPicPr>
        <p:blipFill>
          <a:blip r:embed="rId3"/>
          <a:stretch>
            <a:fillRect/>
          </a:stretch>
        </p:blipFill>
        <p:spPr>
          <a:xfrm>
            <a:off x="8470805" y="1572354"/>
            <a:ext cx="2055108" cy="3152435"/>
          </a:xfrm>
          <a:prstGeom prst="rect">
            <a:avLst/>
          </a:prstGeom>
        </p:spPr>
      </p:pic>
      <p:pic>
        <p:nvPicPr>
          <p:cNvPr id="29" name="Picture 28"/>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10175" y="2976753"/>
            <a:ext cx="1276147" cy="1944797"/>
          </a:xfrm>
          <a:prstGeom prst="rect">
            <a:avLst/>
          </a:prstGeom>
        </p:spPr>
      </p:pic>
      <p:pic>
        <p:nvPicPr>
          <p:cNvPr id="30" name="Picture 29"/>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rot="5400000">
            <a:off x="1556453" y="4254879"/>
            <a:ext cx="716834" cy="537625"/>
          </a:xfrm>
          <a:prstGeom prst="rect">
            <a:avLst/>
          </a:prstGeom>
        </p:spPr>
      </p:pic>
      <p:pic>
        <p:nvPicPr>
          <p:cNvPr id="31" name="Picture 30"/>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11111" y="4882108"/>
            <a:ext cx="1711533" cy="1283650"/>
          </a:xfrm>
          <a:prstGeom prst="rect">
            <a:avLst/>
          </a:prstGeom>
        </p:spPr>
      </p:pic>
      <p:pic>
        <p:nvPicPr>
          <p:cNvPr id="32" name="Picture 31"/>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661158" y="2959871"/>
            <a:ext cx="1676681" cy="1257511"/>
          </a:xfrm>
          <a:prstGeom prst="rect">
            <a:avLst/>
          </a:prstGeom>
        </p:spPr>
      </p:pic>
      <p:pic>
        <p:nvPicPr>
          <p:cNvPr id="28" name="Picture 27"/>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rot="5400000">
            <a:off x="1692965" y="4504617"/>
            <a:ext cx="2100651" cy="1241294"/>
          </a:xfrm>
          <a:prstGeom prst="rect">
            <a:avLst/>
          </a:prstGeom>
        </p:spPr>
      </p:pic>
      <p:sp>
        <p:nvSpPr>
          <p:cNvPr id="3" name="Oval 2"/>
          <p:cNvSpPr/>
          <p:nvPr/>
        </p:nvSpPr>
        <p:spPr>
          <a:xfrm>
            <a:off x="9283206" y="3148836"/>
            <a:ext cx="115175" cy="1375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1289600" y="6247518"/>
            <a:ext cx="739923" cy="536400"/>
          </a:xfrm>
          <a:prstGeom prst="rect">
            <a:avLst/>
          </a:prstGeom>
        </p:spPr>
      </p:pic>
      <p:sp>
        <p:nvSpPr>
          <p:cNvPr id="35" name="TextBox 3">
            <a:extLst>
              <a:ext uri="{FF2B5EF4-FFF2-40B4-BE49-F238E27FC236}">
                <a16:creationId xmlns:a16="http://schemas.microsoft.com/office/drawing/2014/main" id="{D44A0D56-4CCC-CD44-4432-02AE7D654D6B}"/>
              </a:ext>
            </a:extLst>
          </p:cNvPr>
          <p:cNvSpPr txBox="1"/>
          <p:nvPr/>
        </p:nvSpPr>
        <p:spPr>
          <a:xfrm>
            <a:off x="187156" y="6440942"/>
            <a:ext cx="3899400" cy="369332"/>
          </a:xfrm>
          <a:prstGeom prst="rect">
            <a:avLst/>
          </a:prstGeom>
          <a:noFill/>
        </p:spPr>
        <p:txBody>
          <a:bodyPr wrap="square" lIns="0" tIns="0" rIns="0" bIns="0" anchor="ctr">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900" dirty="0"/>
              <a:t>Measurements of the natural background of radioxenon isotopes in soil gas.</a:t>
            </a:r>
          </a:p>
          <a:p>
            <a:r>
              <a:rPr lang="en-GB" sz="900" dirty="0"/>
              <a:t>https://doi.org/10.1016/j.jenvrad.2025.107711</a:t>
            </a:r>
          </a:p>
        </p:txBody>
      </p:sp>
    </p:spTree>
    <p:extLst>
      <p:ext uri="{BB962C8B-B14F-4D97-AF65-F5344CB8AC3E}">
        <p14:creationId xmlns:p14="http://schemas.microsoft.com/office/powerpoint/2010/main" val="1154237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a:extLst>
              <a:ext uri="{FF2B5EF4-FFF2-40B4-BE49-F238E27FC236}">
                <a16:creationId xmlns:a16="http://schemas.microsoft.com/office/drawing/2014/main" id="{E5B67DD5-AF62-4996-BFC8-D0709EAAF04C}"/>
              </a:ext>
            </a:extLst>
          </p:cNvPr>
          <p:cNvSpPr txBox="1"/>
          <p:nvPr/>
        </p:nvSpPr>
        <p:spPr>
          <a:xfrm>
            <a:off x="8246765" y="1481797"/>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a:t>No clear trend over time while sampling.</a:t>
            </a:r>
          </a:p>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sv-SE" sz="1200" noProof="0" dirty="0" smtClean="0"/>
          </a:p>
          <a:p>
            <a:endParaRPr lang="sv-SE" sz="1200" dirty="0"/>
          </a:p>
          <a:p>
            <a:endParaRPr lang="sv-SE" sz="1200" noProof="0" dirty="0" smtClean="0"/>
          </a:p>
          <a:p>
            <a:endParaRPr lang="sv-SE" sz="1200" dirty="0"/>
          </a:p>
          <a:p>
            <a:pPr marL="171450" indent="-171450">
              <a:buFont typeface="Arial" panose="020B0604020202020204" pitchFamily="34" charset="0"/>
              <a:buChar char="•"/>
            </a:pPr>
            <a:r>
              <a:rPr lang="en-US" sz="1200" dirty="0" smtClean="0"/>
              <a:t>More </a:t>
            </a:r>
            <a:r>
              <a:rPr lang="en-US" sz="1200" dirty="0"/>
              <a:t>than 70 m</a:t>
            </a:r>
            <a:r>
              <a:rPr lang="en-US" sz="1200" baseline="30000" dirty="0"/>
              <a:t>3 </a:t>
            </a:r>
            <a:r>
              <a:rPr lang="en-US" sz="1200" dirty="0"/>
              <a:t>collected at each of these sites without signs of significant infiltration by fresh atmospheric air. </a:t>
            </a:r>
            <a:endParaRPr lang="en-US" sz="1200" dirty="0" smtClean="0"/>
          </a:p>
          <a:p>
            <a:pPr marL="171450" indent="-171450">
              <a:buFont typeface="Arial" panose="020B0604020202020204" pitchFamily="34" charset="0"/>
              <a:buChar char="•"/>
            </a:pPr>
            <a:r>
              <a:rPr lang="en-US" sz="1200" dirty="0" smtClean="0"/>
              <a:t>An </a:t>
            </a:r>
            <a:r>
              <a:rPr lang="en-US" sz="1200" dirty="0"/>
              <a:t>efficient gas barrier by the top soil might explain this at this site. Drops in signals are when samplers are </a:t>
            </a:r>
            <a:r>
              <a:rPr lang="en-US" sz="1200" dirty="0" smtClean="0"/>
              <a:t>restarted.</a:t>
            </a:r>
          </a:p>
          <a:p>
            <a:pPr marL="171450" indent="-171450">
              <a:buFont typeface="Arial" panose="020B0604020202020204" pitchFamily="34" charset="0"/>
              <a:buChar char="•"/>
            </a:pPr>
            <a:r>
              <a:rPr lang="en-US" sz="1200" dirty="0" smtClean="0"/>
              <a:t>Similar </a:t>
            </a:r>
            <a:r>
              <a:rPr lang="en-US" sz="1200" baseline="30000" dirty="0"/>
              <a:t>133</a:t>
            </a:r>
            <a:r>
              <a:rPr lang="en-US" sz="1200" dirty="0"/>
              <a:t>Xe concentration in shallow sampling points (rods) as in the holes. No trend over time, even when performing continuous sampling nor when sampling above the deeper sites. </a:t>
            </a:r>
          </a:p>
          <a:p>
            <a:pPr marL="171450" indent="-171450">
              <a:buFont typeface="Arial" panose="020B0604020202020204" pitchFamily="34" charset="0"/>
              <a:buChar char="•"/>
            </a:pPr>
            <a:endParaRPr lang="en-US" sz="1200" dirty="0"/>
          </a:p>
          <a:p>
            <a:endParaRPr lang="en-US" sz="1200" dirty="0" smtClean="0"/>
          </a:p>
          <a:p>
            <a:endParaRPr lang="en-US" sz="1200" dirty="0"/>
          </a:p>
        </p:txBody>
      </p:sp>
      <p:sp>
        <p:nvSpPr>
          <p:cNvPr id="20" name="TextBox 3">
            <a:extLst>
              <a:ext uri="{FF2B5EF4-FFF2-40B4-BE49-F238E27FC236}">
                <a16:creationId xmlns:a16="http://schemas.microsoft.com/office/drawing/2014/main" id="{1E89CD43-FF80-3593-7026-BDF338BBFF94}"/>
              </a:ext>
            </a:extLst>
          </p:cNvPr>
          <p:cNvSpPr txBox="1"/>
          <p:nvPr/>
        </p:nvSpPr>
        <p:spPr>
          <a:xfrm>
            <a:off x="4203392" y="1481797"/>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a:t>Soil gas characteristics; elevated </a:t>
            </a:r>
            <a:r>
              <a:rPr lang="en-US" sz="1200" dirty="0" smtClean="0"/>
              <a:t>radon </a:t>
            </a:r>
            <a:r>
              <a:rPr lang="en-US" sz="1200" dirty="0"/>
              <a:t>and CO</a:t>
            </a:r>
            <a:r>
              <a:rPr lang="en-US" sz="1200" baseline="-25000" dirty="0"/>
              <a:t>2</a:t>
            </a:r>
            <a:r>
              <a:rPr lang="en-US" sz="1200" dirty="0"/>
              <a:t> concentrations in all samples.</a:t>
            </a:r>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r>
              <a:rPr lang="en-GB" sz="1200" dirty="0" smtClean="0"/>
              <a:t>Test </a:t>
            </a:r>
            <a:r>
              <a:rPr lang="en-GB" sz="1200" dirty="0"/>
              <a:t>of sample size limitations when collecting soil gas samples:</a:t>
            </a:r>
          </a:p>
          <a:p>
            <a:pPr marL="285750" indent="-285750">
              <a:buFont typeface="Arial" panose="020B0604020202020204" pitchFamily="34" charset="0"/>
              <a:buChar char="•"/>
            </a:pPr>
            <a:r>
              <a:rPr lang="en-GB" sz="1200" dirty="0"/>
              <a:t>Monitor for soil gas components, CO</a:t>
            </a:r>
            <a:r>
              <a:rPr lang="en-GB" sz="1200" baseline="-25000" dirty="0"/>
              <a:t>2</a:t>
            </a:r>
            <a:r>
              <a:rPr lang="en-GB" sz="1200" dirty="0"/>
              <a:t> and </a:t>
            </a:r>
            <a:r>
              <a:rPr lang="en-GB" sz="1200" dirty="0" smtClean="0"/>
              <a:t>Rn.</a:t>
            </a:r>
            <a:endParaRPr lang="en-GB" sz="1200" dirty="0"/>
          </a:p>
          <a:p>
            <a:pPr marL="285750" indent="-285750">
              <a:buFont typeface="Arial" panose="020B0604020202020204" pitchFamily="34" charset="0"/>
              <a:buChar char="•"/>
            </a:pPr>
            <a:r>
              <a:rPr lang="sv-SE" sz="1200" dirty="0"/>
              <a:t>Infiltration test by </a:t>
            </a:r>
            <a:r>
              <a:rPr lang="en-US" sz="1200" dirty="0"/>
              <a:t>adding</a:t>
            </a:r>
            <a:r>
              <a:rPr lang="sv-SE" sz="1200" dirty="0"/>
              <a:t> </a:t>
            </a:r>
            <a:r>
              <a:rPr lang="en-US" sz="1200" dirty="0"/>
              <a:t>rods on top of hole and comparing xenon </a:t>
            </a:r>
            <a:r>
              <a:rPr lang="en-US" sz="1200" dirty="0" smtClean="0"/>
              <a:t>results.</a:t>
            </a:r>
            <a:endParaRPr lang="en-US" sz="1200" dirty="0"/>
          </a:p>
          <a:p>
            <a:pPr marL="285750" indent="-285750">
              <a:buFont typeface="Arial" panose="020B0604020202020204" pitchFamily="34" charset="0"/>
              <a:buChar char="•"/>
            </a:pPr>
            <a:r>
              <a:rPr lang="en-US" sz="1200" dirty="0"/>
              <a:t>Continuous sampling during the full weeks in 2022 performed for two sites, logging CO</a:t>
            </a:r>
            <a:r>
              <a:rPr lang="en-US" sz="1200" baseline="-25000" dirty="0"/>
              <a:t>2</a:t>
            </a:r>
            <a:r>
              <a:rPr lang="en-US" sz="1200" dirty="0"/>
              <a:t> and Rn and taking xenon samples during the day to check for </a:t>
            </a:r>
            <a:r>
              <a:rPr lang="en-US" sz="1200" dirty="0" smtClean="0"/>
              <a:t>trends.</a:t>
            </a:r>
            <a:endParaRPr lang="en-US" sz="1200" dirty="0"/>
          </a:p>
          <a:p>
            <a:pPr marL="285750" indent="-285750">
              <a:buFont typeface="Arial" panose="020B0604020202020204" pitchFamily="34" charset="0"/>
              <a:buChar char="•"/>
            </a:pPr>
            <a:r>
              <a:rPr lang="en-US" sz="1200" dirty="0"/>
              <a:t>Only valid at this site and will likely vary with </a:t>
            </a:r>
            <a:r>
              <a:rPr lang="en-US" sz="1200" dirty="0" smtClean="0"/>
              <a:t>geology.</a:t>
            </a:r>
            <a:endParaRPr lang="en-US" sz="1200" dirty="0"/>
          </a:p>
          <a:p>
            <a:endParaRPr lang="en-US" sz="1200" dirty="0"/>
          </a:p>
          <a:p>
            <a:endParaRPr lang="en-GB" sz="1200" noProof="0" dirty="0"/>
          </a:p>
        </p:txBody>
      </p:sp>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GB" sz="1600" b="1" dirty="0">
                <a:solidFill>
                  <a:schemeClr val="bg1"/>
                </a:solidFill>
                <a:latin typeface="Arial" panose="020B0604020202020204" pitchFamily="34" charset="0"/>
                <a:cs typeface="Arial" panose="020B0604020202020204" pitchFamily="34" charset="0"/>
              </a:rPr>
              <a:t>Detections of the short-lived </a:t>
            </a:r>
            <a:r>
              <a:rPr lang="en-GB" sz="1600" b="1" baseline="30000" dirty="0">
                <a:solidFill>
                  <a:schemeClr val="bg1"/>
                </a:solidFill>
                <a:latin typeface="Arial" panose="020B0604020202020204" pitchFamily="34" charset="0"/>
                <a:cs typeface="Arial" panose="020B0604020202020204" pitchFamily="34" charset="0"/>
              </a:rPr>
              <a:t>135</a:t>
            </a:r>
            <a:r>
              <a:rPr lang="en-GB" sz="1600" b="1" dirty="0">
                <a:solidFill>
                  <a:schemeClr val="bg1"/>
                </a:solidFill>
                <a:latin typeface="Arial" panose="020B0604020202020204" pitchFamily="34" charset="0"/>
                <a:cs typeface="Arial" panose="020B0604020202020204" pitchFamily="34" charset="0"/>
              </a:rPr>
              <a:t>Xe in the natural background of xenon isotopes in the soil</a:t>
            </a:r>
            <a:endParaRPr lang="en-GB" sz="1600" b="1" noProof="0" dirty="0">
              <a:solidFill>
                <a:schemeClr val="bg1"/>
              </a:solidFill>
              <a:latin typeface="Arial" panose="020B0604020202020204" pitchFamily="34" charset="0"/>
              <a:cs typeface="Arial" panose="020B0604020202020204" pitchFamily="34" charset="0"/>
            </a:endParaRPr>
          </a:p>
        </p:txBody>
      </p:sp>
      <p:sp>
        <p:nvSpPr>
          <p:cNvPr id="8" name="TextBox 3">
            <a:extLst>
              <a:ext uri="{FF2B5EF4-FFF2-40B4-BE49-F238E27FC236}">
                <a16:creationId xmlns:a16="http://schemas.microsoft.com/office/drawing/2014/main" id="{E90810EB-C9FE-C1F2-4CE1-32C95CB36FE8}"/>
              </a:ext>
            </a:extLst>
          </p:cNvPr>
          <p:cNvSpPr txBox="1"/>
          <p:nvPr/>
        </p:nvSpPr>
        <p:spPr>
          <a:xfrm>
            <a:off x="160019" y="1471928"/>
            <a:ext cx="3798000" cy="506316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smtClean="0"/>
              <a:t>Auger </a:t>
            </a:r>
            <a:r>
              <a:rPr lang="en-US" sz="1200" dirty="0"/>
              <a:t>almost down to water </a:t>
            </a:r>
            <a:r>
              <a:rPr lang="en-US" sz="1200" dirty="0" smtClean="0"/>
              <a:t>table.</a:t>
            </a:r>
            <a:endParaRPr lang="en-US" sz="1200" dirty="0"/>
          </a:p>
          <a:p>
            <a:pPr marL="171450" indent="-171450">
              <a:buFont typeface="Arial" panose="020B0604020202020204" pitchFamily="34" charset="0"/>
              <a:buChar char="•"/>
            </a:pPr>
            <a:r>
              <a:rPr lang="en-GB" sz="1200" dirty="0" smtClean="0"/>
              <a:t>Several </a:t>
            </a:r>
            <a:r>
              <a:rPr lang="en-GB" sz="1200" dirty="0"/>
              <a:t>bentonite plugs </a:t>
            </a:r>
            <a:r>
              <a:rPr lang="en-GB" sz="1200" dirty="0" smtClean="0"/>
              <a:t>to seal towards the atmosphere.</a:t>
            </a:r>
            <a:endParaRPr lang="en-GB" sz="1200" dirty="0"/>
          </a:p>
          <a:p>
            <a:pPr marL="171450" indent="-171450">
              <a:buFont typeface="Arial" panose="020B0604020202020204" pitchFamily="34" charset="0"/>
              <a:buChar char="•"/>
            </a:pPr>
            <a:r>
              <a:rPr lang="en-US" sz="1200" dirty="0"/>
              <a:t>About 3 m sampling depth at most </a:t>
            </a:r>
            <a:r>
              <a:rPr lang="sv-SE" sz="1200" dirty="0" smtClean="0"/>
              <a:t>sites.</a:t>
            </a:r>
          </a:p>
          <a:p>
            <a:pPr marL="171450" indent="-171450">
              <a:buFont typeface="Arial" panose="020B0604020202020204" pitchFamily="34" charset="0"/>
              <a:buChar char="•"/>
            </a:pPr>
            <a:r>
              <a:rPr lang="en-US" sz="1200" dirty="0"/>
              <a:t>Two shallow sampling points using push rods </a:t>
            </a:r>
            <a:r>
              <a:rPr lang="en-US" sz="1200"/>
              <a:t>to </a:t>
            </a:r>
            <a:r>
              <a:rPr lang="en-US" sz="1200" smtClean="0"/>
              <a:t>0.9 m </a:t>
            </a:r>
            <a:r>
              <a:rPr lang="en-GB" sz="1200" dirty="0"/>
              <a:t>SOD17, 18 and 19 next to </a:t>
            </a:r>
            <a:r>
              <a:rPr lang="en-GB" sz="1200" dirty="0" smtClean="0"/>
              <a:t>SOD08.</a:t>
            </a:r>
          </a:p>
          <a:p>
            <a:pPr marL="171450" indent="-171450">
              <a:buFont typeface="Arial" panose="020B0604020202020204" pitchFamily="34" charset="0"/>
              <a:buChar char="•"/>
            </a:pPr>
            <a:r>
              <a:rPr lang="en-GB" sz="1200" dirty="0" smtClean="0"/>
              <a:t>Separation between holes ~20 m.</a:t>
            </a:r>
            <a:endParaRPr lang="en-GB" sz="1200" dirty="0"/>
          </a:p>
          <a:p>
            <a:pPr marL="171450" indent="-171450">
              <a:buFont typeface="Arial" panose="020B0604020202020204" pitchFamily="34" charset="0"/>
              <a:buChar char="•"/>
            </a:pPr>
            <a:r>
              <a:rPr lang="en-GB" sz="1200" dirty="0" smtClean="0"/>
              <a:t>No </a:t>
            </a:r>
            <a:r>
              <a:rPr lang="en-GB" sz="1200" dirty="0"/>
              <a:t>degradation of installations observed over time</a:t>
            </a:r>
            <a:endParaRPr lang="sv-SE" sz="1200" dirty="0"/>
          </a:p>
          <a:p>
            <a:pPr marL="171450" indent="-171450">
              <a:buFont typeface="Arial" panose="020B0604020202020204" pitchFamily="34" charset="0"/>
              <a:buChar char="•"/>
            </a:pPr>
            <a:r>
              <a:rPr lang="en-GB" sz="1200" dirty="0" smtClean="0"/>
              <a:t>In-house </a:t>
            </a:r>
            <a:r>
              <a:rPr lang="en-GB" sz="1200" dirty="0"/>
              <a:t>developed automatic </a:t>
            </a:r>
            <a:r>
              <a:rPr lang="en-GB" sz="1200" dirty="0" smtClean="0"/>
              <a:t>samplers.</a:t>
            </a:r>
          </a:p>
          <a:p>
            <a:pPr marL="171450" indent="-171450">
              <a:buFont typeface="Arial" panose="020B0604020202020204" pitchFamily="34" charset="0"/>
              <a:buChar char="•"/>
            </a:pPr>
            <a:r>
              <a:rPr lang="sv-SE" sz="1200" dirty="0" smtClean="0"/>
              <a:t>Sampling </a:t>
            </a:r>
            <a:r>
              <a:rPr lang="sv-SE" sz="1200" dirty="0"/>
              <a:t>to </a:t>
            </a:r>
            <a:r>
              <a:rPr lang="en-US" sz="1200" dirty="0"/>
              <a:t>balloon (6-8 LPM) and </a:t>
            </a:r>
            <a:r>
              <a:rPr lang="en-US" sz="1200" dirty="0" smtClean="0"/>
              <a:t>pressuring </a:t>
            </a:r>
            <a:r>
              <a:rPr lang="en-US" sz="1200" dirty="0"/>
              <a:t>sample at the end of the day, about 2 m</a:t>
            </a:r>
            <a:r>
              <a:rPr lang="en-US" sz="1200" baseline="30000" dirty="0"/>
              <a:t>3</a:t>
            </a:r>
            <a:r>
              <a:rPr lang="en-US" sz="1200" dirty="0"/>
              <a:t> sample </a:t>
            </a:r>
            <a:r>
              <a:rPr lang="en-US" sz="1200" dirty="0" smtClean="0"/>
              <a:t>size</a:t>
            </a:r>
            <a:r>
              <a:rPr lang="en-GB" sz="1200" dirty="0" smtClean="0"/>
              <a:t>.</a:t>
            </a:r>
            <a:endParaRPr lang="en-GB" sz="1200" dirty="0"/>
          </a:p>
          <a:p>
            <a:pPr marL="171450" indent="-171450">
              <a:buFont typeface="Arial" panose="020B0604020202020204" pitchFamily="34" charset="0"/>
              <a:buChar char="•"/>
            </a:pPr>
            <a:r>
              <a:rPr lang="en-GB" sz="1200" dirty="0"/>
              <a:t>Pressurised</a:t>
            </a:r>
            <a:r>
              <a:rPr lang="en-US" sz="1200" dirty="0"/>
              <a:t> bottles shipped to FOI for </a:t>
            </a:r>
            <a:r>
              <a:rPr lang="en-US" sz="1200" dirty="0" smtClean="0"/>
              <a:t>analysis.</a:t>
            </a:r>
            <a:endParaRPr lang="en-US" sz="1200" dirty="0"/>
          </a:p>
          <a:p>
            <a:pPr marL="171450" indent="-171450">
              <a:buFont typeface="Arial" panose="020B0604020202020204" pitchFamily="34" charset="0"/>
              <a:buChar char="•"/>
            </a:pPr>
            <a:r>
              <a:rPr lang="en-US" sz="1200" dirty="0"/>
              <a:t>Shorter processing time increases the </a:t>
            </a:r>
            <a:r>
              <a:rPr lang="en-US" sz="1200" dirty="0" smtClean="0"/>
              <a:t>sensitivity.</a:t>
            </a:r>
            <a:endParaRPr lang="en-GB" sz="600" dirty="0" smtClean="0"/>
          </a:p>
        </p:txBody>
      </p:sp>
      <p:sp>
        <p:nvSpPr>
          <p:cNvPr id="14" name="Title 1">
            <a:extLst>
              <a:ext uri="{FF2B5EF4-FFF2-40B4-BE49-F238E27FC236}">
                <a16:creationId xmlns:a16="http://schemas.microsoft.com/office/drawing/2014/main" id="{493369F5-AFB4-AD74-119E-526F3D69E606}"/>
              </a:ext>
            </a:extLst>
          </p:cNvPr>
          <p:cNvSpPr txBox="1">
            <a:spLocks/>
          </p:cNvSpPr>
          <p:nvPr/>
        </p:nvSpPr>
        <p:spPr>
          <a:xfrm>
            <a:off x="11490959" y="868536"/>
            <a:ext cx="701041" cy="396586"/>
          </a:xfrm>
          <a:prstGeom prst="rect">
            <a:avLst/>
          </a:prstGeom>
        </p:spPr>
        <p:txBody>
          <a:bodyPr lIns="0" tIns="0" rIns="0" bIns="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smtClean="0">
                <a:solidFill>
                  <a:srgbClr val="1B3B65"/>
                </a:solidFill>
                <a:latin typeface="Arial" panose="020B0604020202020204" pitchFamily="34" charset="0"/>
                <a:cs typeface="Arial" panose="020B0604020202020204" pitchFamily="34" charset="0"/>
              </a:rPr>
              <a:t>P2.3-638</a:t>
            </a:r>
            <a:endParaRPr lang="en-GB" sz="2800" b="1" noProof="0" dirty="0">
              <a:solidFill>
                <a:srgbClr val="1B3B65"/>
              </a:solidFill>
              <a:latin typeface="Arial" panose="020B0604020202020204" pitchFamily="34" charset="0"/>
              <a:cs typeface="Arial" panose="020B0604020202020204" pitchFamily="34" charset="0"/>
            </a:endParaRPr>
          </a:p>
        </p:txBody>
      </p:sp>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dirty="0">
                <a:solidFill>
                  <a:srgbClr val="1A3A64"/>
                </a:solidFill>
                <a:latin typeface="Arial" panose="020B0604020202020204" pitchFamily="34" charset="0"/>
                <a:cs typeface="Arial" panose="020B0604020202020204" pitchFamily="34" charset="0"/>
              </a:rPr>
              <a:t>Mattias Aldener, Klas </a:t>
            </a:r>
            <a:r>
              <a:rPr lang="en-GB" sz="1200" dirty="0" smtClean="0">
                <a:solidFill>
                  <a:srgbClr val="1A3A64"/>
                </a:solidFill>
                <a:latin typeface="Arial" panose="020B0604020202020204" pitchFamily="34" charset="0"/>
                <a:cs typeface="Arial" panose="020B0604020202020204" pitchFamily="34" charset="0"/>
              </a:rPr>
              <a:t>Elmgren, </a:t>
            </a:r>
            <a:r>
              <a:rPr lang="en-GB" sz="1200" dirty="0">
                <a:solidFill>
                  <a:srgbClr val="1A3A64"/>
                </a:solidFill>
                <a:latin typeface="Arial" panose="020B0604020202020204" pitchFamily="34" charset="0"/>
                <a:cs typeface="Arial" panose="020B0604020202020204" pitchFamily="34" charset="0"/>
              </a:rPr>
              <a:t>Tomas Fritioff, Henrik </a:t>
            </a:r>
            <a:r>
              <a:rPr lang="en-GB" sz="1200" dirty="0" smtClean="0">
                <a:solidFill>
                  <a:srgbClr val="1A3A64"/>
                </a:solidFill>
                <a:latin typeface="Arial" panose="020B0604020202020204" pitchFamily="34" charset="0"/>
                <a:cs typeface="Arial" panose="020B0604020202020204" pitchFamily="34" charset="0"/>
              </a:rPr>
              <a:t>Olsson and </a:t>
            </a:r>
            <a:r>
              <a:rPr lang="en-GB" sz="1200" dirty="0">
                <a:solidFill>
                  <a:srgbClr val="1A3A64"/>
                </a:solidFill>
                <a:latin typeface="Arial" panose="020B0604020202020204" pitchFamily="34" charset="0"/>
                <a:cs typeface="Arial" panose="020B0604020202020204" pitchFamily="34" charset="0"/>
              </a:rPr>
              <a:t>Catharina Söderström </a:t>
            </a:r>
          </a:p>
        </p:txBody>
      </p:sp>
      <p:sp>
        <p:nvSpPr>
          <p:cNvPr id="19" name="Rechteck 18">
            <a:extLst>
              <a:ext uri="{FF2B5EF4-FFF2-40B4-BE49-F238E27FC236}">
                <a16:creationId xmlns:a16="http://schemas.microsoft.com/office/drawing/2014/main" id="{FA85A00B-E9A9-0FEB-865E-D426336C8668}"/>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4" name="TextBox 3">
            <a:extLst>
              <a:ext uri="{FF2B5EF4-FFF2-40B4-BE49-F238E27FC236}">
                <a16:creationId xmlns:a16="http://schemas.microsoft.com/office/drawing/2014/main" id="{A34004C7-4749-B7E3-E7D7-B3572BC231EF}"/>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smtClean="0"/>
              <a:t>Site preparation</a:t>
            </a:r>
            <a:endParaRPr lang="en-GB" dirty="0"/>
          </a:p>
        </p:txBody>
      </p:sp>
      <p:sp>
        <p:nvSpPr>
          <p:cNvPr id="26" name="TextBox 3">
            <a:extLst>
              <a:ext uri="{FF2B5EF4-FFF2-40B4-BE49-F238E27FC236}">
                <a16:creationId xmlns:a16="http://schemas.microsoft.com/office/drawing/2014/main" id="{79016AB2-B6CD-8ED7-A756-5A1288745A4D}"/>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pPr algn="l">
              <a:lnSpc>
                <a:spcPct val="100000"/>
              </a:lnSpc>
              <a:spcBef>
                <a:spcPts val="600"/>
              </a:spcBef>
            </a:pPr>
            <a:r>
              <a:rPr lang="en-US" dirty="0" smtClean="0"/>
              <a:t>Site </a:t>
            </a:r>
            <a:r>
              <a:rPr lang="en-GB" dirty="0" smtClean="0"/>
              <a:t>characterisation</a:t>
            </a:r>
            <a:endParaRPr lang="en-GB" dirty="0"/>
          </a:p>
        </p:txBody>
      </p:sp>
      <p:sp>
        <p:nvSpPr>
          <p:cNvPr id="27" name="TextBox 3">
            <a:extLst>
              <a:ext uri="{FF2B5EF4-FFF2-40B4-BE49-F238E27FC236}">
                <a16:creationId xmlns:a16="http://schemas.microsoft.com/office/drawing/2014/main" id="{35C23D38-1D02-FA1F-40B5-BBB882222001}"/>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smtClean="0"/>
              <a:t>Infiltration and sampling rate</a:t>
            </a:r>
            <a:r>
              <a:rPr lang="sv-SE" dirty="0" smtClean="0"/>
              <a:t> </a:t>
            </a:r>
            <a:endParaRPr lang="en-GB" dirty="0"/>
          </a:p>
        </p:txBody>
      </p:sp>
      <p:pic>
        <p:nvPicPr>
          <p:cNvPr id="3" name="Picture 2"/>
          <p:cNvPicPr>
            <a:picLocks noChangeAspect="1"/>
          </p:cNvPicPr>
          <p:nvPr/>
        </p:nvPicPr>
        <p:blipFill>
          <a:blip r:embed="rId3"/>
          <a:stretch>
            <a:fillRect/>
          </a:stretch>
        </p:blipFill>
        <p:spPr>
          <a:xfrm>
            <a:off x="187156" y="1471927"/>
            <a:ext cx="2238071" cy="1673763"/>
          </a:xfrm>
          <a:prstGeom prst="rect">
            <a:avLst/>
          </a:prstGeom>
        </p:spPr>
      </p:pic>
      <p:pic>
        <p:nvPicPr>
          <p:cNvPr id="4" name="Pictur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655972" y="1855479"/>
            <a:ext cx="2880049" cy="1623405"/>
          </a:xfrm>
          <a:prstGeom prst="rect">
            <a:avLst/>
          </a:prstGeom>
        </p:spPr>
      </p:pic>
      <p:pic>
        <p:nvPicPr>
          <p:cNvPr id="6" name="Picture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567161" y="1854000"/>
            <a:ext cx="2923798" cy="1623600"/>
          </a:xfrm>
          <a:prstGeom prst="rect">
            <a:avLst/>
          </a:prstGeom>
        </p:spPr>
      </p:pic>
      <p:pic>
        <p:nvPicPr>
          <p:cNvPr id="9" name="Picture 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212009" y="5397529"/>
            <a:ext cx="3010024" cy="1296000"/>
          </a:xfrm>
          <a:prstGeom prst="rect">
            <a:avLst/>
          </a:prstGeom>
        </p:spPr>
      </p:pic>
      <p:pic>
        <p:nvPicPr>
          <p:cNvPr id="10" name="Picture 9"/>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167383" y="5394401"/>
            <a:ext cx="3036302" cy="1296000"/>
          </a:xfrm>
          <a:prstGeom prst="rect">
            <a:avLst/>
          </a:prstGeom>
        </p:spPr>
      </p:pic>
      <p:pic>
        <p:nvPicPr>
          <p:cNvPr id="22" name="Picture 21"/>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452364" y="1487362"/>
            <a:ext cx="1238630" cy="1721639"/>
          </a:xfrm>
          <a:prstGeom prst="rect">
            <a:avLst/>
          </a:prstGeom>
        </p:spPr>
      </p:pic>
      <p:pic>
        <p:nvPicPr>
          <p:cNvPr id="23" name="Picture 22"/>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1290698" y="6246000"/>
            <a:ext cx="739923" cy="536400"/>
          </a:xfrm>
          <a:prstGeom prst="rect">
            <a:avLst/>
          </a:prstGeom>
        </p:spPr>
      </p:pic>
      <p:sp>
        <p:nvSpPr>
          <p:cNvPr id="25" name="TextBox 3">
            <a:extLst>
              <a:ext uri="{FF2B5EF4-FFF2-40B4-BE49-F238E27FC236}">
                <a16:creationId xmlns:a16="http://schemas.microsoft.com/office/drawing/2014/main" id="{D44A0D56-4CCC-CD44-4432-02AE7D654D6B}"/>
              </a:ext>
            </a:extLst>
          </p:cNvPr>
          <p:cNvSpPr txBox="1"/>
          <p:nvPr/>
        </p:nvSpPr>
        <p:spPr>
          <a:xfrm>
            <a:off x="187156" y="6440942"/>
            <a:ext cx="3899400" cy="369332"/>
          </a:xfrm>
          <a:prstGeom prst="rect">
            <a:avLst/>
          </a:prstGeom>
          <a:noFill/>
        </p:spPr>
        <p:txBody>
          <a:bodyPr wrap="square" lIns="0" tIns="0" rIns="0" bIns="0" anchor="ctr">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900" dirty="0"/>
              <a:t>Measurements of the natural background of radioxenon isotopes in soil gas.</a:t>
            </a:r>
          </a:p>
          <a:p>
            <a:r>
              <a:rPr lang="en-GB" sz="900" dirty="0"/>
              <a:t>https://doi.org/10.1016/j.jenvrad.2025.107711</a:t>
            </a:r>
          </a:p>
        </p:txBody>
      </p:sp>
    </p:spTree>
    <p:extLst>
      <p:ext uri="{BB962C8B-B14F-4D97-AF65-F5344CB8AC3E}">
        <p14:creationId xmlns:p14="http://schemas.microsoft.com/office/powerpoint/2010/main" val="346730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a:extLst>
              <a:ext uri="{FF2B5EF4-FFF2-40B4-BE49-F238E27FC236}">
                <a16:creationId xmlns:a16="http://schemas.microsoft.com/office/drawing/2014/main" id="{E5B67DD5-AF62-4996-BFC8-D0709EAAF04C}"/>
              </a:ext>
            </a:extLst>
          </p:cNvPr>
          <p:cNvSpPr txBox="1"/>
          <p:nvPr/>
        </p:nvSpPr>
        <p:spPr>
          <a:xfrm>
            <a:off x="8252072" y="1495846"/>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a:p>
          <a:p>
            <a:pPr marL="171450" indent="-171450">
              <a:buFont typeface="Arial" panose="020B0604020202020204" pitchFamily="34" charset="0"/>
              <a:buChar char="•"/>
            </a:pPr>
            <a:r>
              <a:rPr lang="en-US" sz="1200" dirty="0" smtClean="0"/>
              <a:t>Scaling </a:t>
            </a:r>
            <a:r>
              <a:rPr lang="en-US" sz="1200" dirty="0"/>
              <a:t>the theoretical calculations made by Hebel to a </a:t>
            </a:r>
            <a:r>
              <a:rPr lang="en-US" sz="1200" baseline="30000" dirty="0"/>
              <a:t>238</a:t>
            </a:r>
            <a:r>
              <a:rPr lang="en-US" sz="1200" dirty="0"/>
              <a:t>U concentration of 150 ppm and averaging over several common soil types, gives </a:t>
            </a:r>
            <a:r>
              <a:rPr lang="en-US" sz="1200" baseline="30000" dirty="0"/>
              <a:t>133</a:t>
            </a:r>
            <a:r>
              <a:rPr lang="en-US" sz="1200" dirty="0"/>
              <a:t>Xe concentrations in soil gas of about 100 </a:t>
            </a:r>
            <a:r>
              <a:rPr lang="en-US" sz="1200" dirty="0" err="1"/>
              <a:t>mBq</a:t>
            </a:r>
            <a:r>
              <a:rPr lang="en-US" sz="1200" dirty="0"/>
              <a:t>/m</a:t>
            </a:r>
            <a:r>
              <a:rPr lang="en-US" sz="1200" baseline="30000" dirty="0"/>
              <a:t>3</a:t>
            </a:r>
            <a:r>
              <a:rPr lang="en-US" sz="1200" dirty="0"/>
              <a:t>,well above what is detected. </a:t>
            </a:r>
          </a:p>
          <a:p>
            <a:pPr marL="171450" indent="-171450">
              <a:buFont typeface="Arial" panose="020B0604020202020204" pitchFamily="34" charset="0"/>
              <a:buChar char="•"/>
            </a:pPr>
            <a:r>
              <a:rPr lang="en-US" sz="1200" dirty="0"/>
              <a:t>The modelled and measured values would agree if other parameters for the soil are used, </a:t>
            </a:r>
            <a:r>
              <a:rPr lang="en-US" sz="1200" i="1" dirty="0"/>
              <a:t>e.g.</a:t>
            </a:r>
            <a:r>
              <a:rPr lang="en-US" sz="1200" dirty="0"/>
              <a:t> using an emanation factor of 0.1 and porosity of 0.5. Reasonable values for this type of soil</a:t>
            </a:r>
            <a:r>
              <a:rPr lang="en-US" sz="1200" dirty="0" smtClean="0"/>
              <a:t>.</a:t>
            </a:r>
          </a:p>
          <a:p>
            <a:pPr marL="171450" indent="-171450">
              <a:buFont typeface="Arial" panose="020B0604020202020204" pitchFamily="34" charset="0"/>
              <a:buChar char="•"/>
            </a:pPr>
            <a:r>
              <a:rPr lang="en-US" sz="1200" dirty="0" smtClean="0"/>
              <a:t>The ratio </a:t>
            </a:r>
            <a:r>
              <a:rPr lang="en-US" sz="1200" baseline="30000" dirty="0" smtClean="0"/>
              <a:t>135</a:t>
            </a:r>
            <a:r>
              <a:rPr lang="en-US" sz="1200" dirty="0" smtClean="0"/>
              <a:t>Xe/</a:t>
            </a:r>
            <a:r>
              <a:rPr lang="en-US" sz="1200" baseline="30000" dirty="0" smtClean="0"/>
              <a:t>133</a:t>
            </a:r>
            <a:r>
              <a:rPr lang="en-US" sz="1200" dirty="0" smtClean="0"/>
              <a:t>Xe is </a:t>
            </a:r>
            <a:r>
              <a:rPr lang="en-US" sz="1200" dirty="0" smtClean="0"/>
              <a:t>higher than theoretical values.</a:t>
            </a:r>
            <a:endParaRPr lang="en-US" sz="1200" dirty="0"/>
          </a:p>
          <a:p>
            <a:pPr marL="285750" indent="-285750">
              <a:buFont typeface="Arial" panose="020B0604020202020204" pitchFamily="34" charset="0"/>
              <a:buChar char="•"/>
            </a:pPr>
            <a:endParaRPr lang="en-US" sz="1200" dirty="0"/>
          </a:p>
        </p:txBody>
      </p:sp>
      <p:sp>
        <p:nvSpPr>
          <p:cNvPr id="20" name="TextBox 3">
            <a:extLst>
              <a:ext uri="{FF2B5EF4-FFF2-40B4-BE49-F238E27FC236}">
                <a16:creationId xmlns:a16="http://schemas.microsoft.com/office/drawing/2014/main" id="{1E89CD43-FF80-3593-7026-BDF338BBFF94}"/>
              </a:ext>
            </a:extLst>
          </p:cNvPr>
          <p:cNvSpPr txBox="1"/>
          <p:nvPr/>
        </p:nvSpPr>
        <p:spPr>
          <a:xfrm>
            <a:off x="4219614" y="1510519"/>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marL="285750" indent="-285750">
              <a:buFont typeface="Arial" panose="020B0604020202020204" pitchFamily="34" charset="0"/>
              <a:buChar char="•"/>
            </a:pPr>
            <a:endParaRPr lang="en-US" sz="1200" dirty="0" smtClean="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smtClean="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smtClean="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smtClean="0"/>
          </a:p>
          <a:p>
            <a:pPr marL="285750" indent="-285750">
              <a:buFont typeface="Arial" panose="020B0604020202020204" pitchFamily="34" charset="0"/>
              <a:buChar char="•"/>
            </a:pPr>
            <a:r>
              <a:rPr lang="en-US" sz="1200" baseline="30000" dirty="0"/>
              <a:t>133</a:t>
            </a:r>
            <a:r>
              <a:rPr lang="en-US" sz="1200" dirty="0"/>
              <a:t>Xe were detected in almost all of the samples.</a:t>
            </a:r>
          </a:p>
          <a:p>
            <a:pPr marL="285750" indent="-285750">
              <a:buFont typeface="Arial" panose="020B0604020202020204" pitchFamily="34" charset="0"/>
              <a:buChar char="•"/>
            </a:pPr>
            <a:r>
              <a:rPr lang="en-US" sz="1200" dirty="0"/>
              <a:t>No obvious correlation with ambient pressure observed. </a:t>
            </a:r>
          </a:p>
          <a:p>
            <a:pPr marL="285750" indent="-285750">
              <a:buFont typeface="Arial" panose="020B0604020202020204" pitchFamily="34" charset="0"/>
              <a:buChar char="•"/>
            </a:pPr>
            <a:r>
              <a:rPr lang="en-US" sz="1200" dirty="0"/>
              <a:t>Similar levels of </a:t>
            </a:r>
            <a:r>
              <a:rPr lang="en-US" sz="1200" baseline="30000" dirty="0"/>
              <a:t>133</a:t>
            </a:r>
            <a:r>
              <a:rPr lang="en-US" sz="1200" dirty="0"/>
              <a:t>Xe detected on all three campaigns.</a:t>
            </a:r>
          </a:p>
          <a:p>
            <a:pPr marL="285750" indent="-285750">
              <a:buFont typeface="Arial" panose="020B0604020202020204" pitchFamily="34" charset="0"/>
              <a:buChar char="•"/>
            </a:pPr>
            <a:r>
              <a:rPr lang="en-US" sz="1200" dirty="0"/>
              <a:t>Site with relatively high levels of uranium ( ~150 ppm).</a:t>
            </a:r>
          </a:p>
          <a:p>
            <a:pPr marL="285750" indent="-285750">
              <a:buFont typeface="Arial" panose="020B0604020202020204" pitchFamily="34" charset="0"/>
              <a:buChar char="•"/>
            </a:pPr>
            <a:r>
              <a:rPr lang="en-US" sz="1200" dirty="0"/>
              <a:t>SOD17, 18 and 19 shallow sites (push rods, 70cm).</a:t>
            </a:r>
          </a:p>
          <a:p>
            <a:pPr marL="285750" indent="-285750">
              <a:buFont typeface="Arial" panose="020B0604020202020204" pitchFamily="34" charset="0"/>
              <a:buChar char="•"/>
            </a:pPr>
            <a:r>
              <a:rPr lang="en-US" sz="1200" dirty="0" smtClean="0"/>
              <a:t>Logistics improved to detect shorter lived isotopes.</a:t>
            </a:r>
          </a:p>
          <a:p>
            <a:pPr marL="285750" indent="-285750">
              <a:buFont typeface="Arial" panose="020B0604020202020204" pitchFamily="34" charset="0"/>
              <a:buChar char="•"/>
            </a:pPr>
            <a:r>
              <a:rPr lang="en-US" sz="1200" baseline="30000" dirty="0" smtClean="0"/>
              <a:t>135</a:t>
            </a:r>
            <a:r>
              <a:rPr lang="en-US" sz="1200" dirty="0" smtClean="0"/>
              <a:t>Xe detected in multiple samples.</a:t>
            </a:r>
            <a:endParaRPr lang="en-US" sz="1200" dirty="0"/>
          </a:p>
        </p:txBody>
      </p:sp>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GB" sz="1600" b="1" dirty="0">
                <a:solidFill>
                  <a:schemeClr val="bg1"/>
                </a:solidFill>
                <a:latin typeface="Arial" panose="020B0604020202020204" pitchFamily="34" charset="0"/>
                <a:cs typeface="Arial" panose="020B0604020202020204" pitchFamily="34" charset="0"/>
              </a:rPr>
              <a:t>Detections of the short-lived </a:t>
            </a:r>
            <a:r>
              <a:rPr lang="en-GB" sz="1600" b="1" baseline="30000" dirty="0">
                <a:solidFill>
                  <a:schemeClr val="bg1"/>
                </a:solidFill>
                <a:latin typeface="Arial" panose="020B0604020202020204" pitchFamily="34" charset="0"/>
                <a:cs typeface="Arial" panose="020B0604020202020204" pitchFamily="34" charset="0"/>
              </a:rPr>
              <a:t>135</a:t>
            </a:r>
            <a:r>
              <a:rPr lang="en-GB" sz="1600" b="1" dirty="0">
                <a:solidFill>
                  <a:schemeClr val="bg1"/>
                </a:solidFill>
                <a:latin typeface="Arial" panose="020B0604020202020204" pitchFamily="34" charset="0"/>
                <a:cs typeface="Arial" panose="020B0604020202020204" pitchFamily="34" charset="0"/>
              </a:rPr>
              <a:t>Xe in the natural background of xenon isotopes in the soil</a:t>
            </a:r>
            <a:endParaRPr lang="en-GB" sz="1600" b="1" noProof="0" dirty="0">
              <a:solidFill>
                <a:schemeClr val="bg1"/>
              </a:solidFill>
              <a:latin typeface="Arial" panose="020B0604020202020204" pitchFamily="34" charset="0"/>
              <a:cs typeface="Arial" panose="020B0604020202020204" pitchFamily="34" charset="0"/>
            </a:endParaRPr>
          </a:p>
        </p:txBody>
      </p:sp>
      <p:sp>
        <p:nvSpPr>
          <p:cNvPr id="8" name="TextBox 3">
            <a:extLst>
              <a:ext uri="{FF2B5EF4-FFF2-40B4-BE49-F238E27FC236}">
                <a16:creationId xmlns:a16="http://schemas.microsoft.com/office/drawing/2014/main" id="{E90810EB-C9FE-C1F2-4CE1-32C95CB36FE8}"/>
              </a:ext>
            </a:extLst>
          </p:cNvPr>
          <p:cNvSpPr txBox="1"/>
          <p:nvPr/>
        </p:nvSpPr>
        <p:spPr>
          <a:xfrm>
            <a:off x="160019" y="1471928"/>
            <a:ext cx="3798000" cy="506316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marL="285750" indent="-285750">
              <a:buFont typeface="Arial" panose="020B0604020202020204" pitchFamily="34" charset="0"/>
              <a:buChar char="•"/>
            </a:pPr>
            <a:endParaRPr lang="sv-SE" sz="1200" dirty="0"/>
          </a:p>
          <a:p>
            <a:pPr marL="285750" indent="-285750">
              <a:buFont typeface="Arial" panose="020B0604020202020204" pitchFamily="34" charset="0"/>
              <a:buChar char="•"/>
            </a:pPr>
            <a:endParaRPr lang="sv-SE" sz="900" dirty="0"/>
          </a:p>
        </p:txBody>
      </p:sp>
      <p:sp>
        <p:nvSpPr>
          <p:cNvPr id="14" name="Title 1">
            <a:extLst>
              <a:ext uri="{FF2B5EF4-FFF2-40B4-BE49-F238E27FC236}">
                <a16:creationId xmlns:a16="http://schemas.microsoft.com/office/drawing/2014/main" id="{493369F5-AFB4-AD74-119E-526F3D69E606}"/>
              </a:ext>
            </a:extLst>
          </p:cNvPr>
          <p:cNvSpPr txBox="1">
            <a:spLocks/>
          </p:cNvSpPr>
          <p:nvPr/>
        </p:nvSpPr>
        <p:spPr>
          <a:xfrm>
            <a:off x="11490959" y="868536"/>
            <a:ext cx="701041" cy="396586"/>
          </a:xfrm>
          <a:prstGeom prst="rect">
            <a:avLst/>
          </a:prstGeom>
        </p:spPr>
        <p:txBody>
          <a:bodyPr lIns="0" tIns="0" rIns="0" bIns="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smtClean="0">
                <a:solidFill>
                  <a:srgbClr val="1B3B65"/>
                </a:solidFill>
                <a:latin typeface="Arial" panose="020B0604020202020204" pitchFamily="34" charset="0"/>
                <a:cs typeface="Arial" panose="020B0604020202020204" pitchFamily="34" charset="0"/>
              </a:rPr>
              <a:t>P2.3-638</a:t>
            </a:r>
            <a:endParaRPr lang="en-GB" sz="2800" b="1" noProof="0" dirty="0">
              <a:solidFill>
                <a:srgbClr val="1B3B65"/>
              </a:solidFill>
              <a:latin typeface="Arial" panose="020B0604020202020204" pitchFamily="34" charset="0"/>
              <a:cs typeface="Arial" panose="020B0604020202020204" pitchFamily="34" charset="0"/>
            </a:endParaRPr>
          </a:p>
        </p:txBody>
      </p:sp>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dirty="0">
                <a:solidFill>
                  <a:srgbClr val="1A3A64"/>
                </a:solidFill>
                <a:latin typeface="Arial" panose="020B0604020202020204" pitchFamily="34" charset="0"/>
                <a:cs typeface="Arial" panose="020B0604020202020204" pitchFamily="34" charset="0"/>
              </a:rPr>
              <a:t>Mattias Aldener, Klas </a:t>
            </a:r>
            <a:r>
              <a:rPr lang="en-GB" sz="1200" dirty="0" smtClean="0">
                <a:solidFill>
                  <a:srgbClr val="1A3A64"/>
                </a:solidFill>
                <a:latin typeface="Arial" panose="020B0604020202020204" pitchFamily="34" charset="0"/>
                <a:cs typeface="Arial" panose="020B0604020202020204" pitchFamily="34" charset="0"/>
              </a:rPr>
              <a:t>Elmgren, </a:t>
            </a:r>
            <a:r>
              <a:rPr lang="en-GB" sz="1200" dirty="0">
                <a:solidFill>
                  <a:srgbClr val="1A3A64"/>
                </a:solidFill>
                <a:latin typeface="Arial" panose="020B0604020202020204" pitchFamily="34" charset="0"/>
                <a:cs typeface="Arial" panose="020B0604020202020204" pitchFamily="34" charset="0"/>
              </a:rPr>
              <a:t>Tomas Fritioff, Henrik </a:t>
            </a:r>
            <a:r>
              <a:rPr lang="en-GB" sz="1200" dirty="0" smtClean="0">
                <a:solidFill>
                  <a:srgbClr val="1A3A64"/>
                </a:solidFill>
                <a:latin typeface="Arial" panose="020B0604020202020204" pitchFamily="34" charset="0"/>
                <a:cs typeface="Arial" panose="020B0604020202020204" pitchFamily="34" charset="0"/>
              </a:rPr>
              <a:t>Olsson and </a:t>
            </a:r>
            <a:r>
              <a:rPr lang="en-GB" sz="1200" dirty="0">
                <a:solidFill>
                  <a:srgbClr val="1A3A64"/>
                </a:solidFill>
                <a:latin typeface="Arial" panose="020B0604020202020204" pitchFamily="34" charset="0"/>
                <a:cs typeface="Arial" panose="020B0604020202020204" pitchFamily="34" charset="0"/>
              </a:rPr>
              <a:t>Catharina Söderström </a:t>
            </a:r>
          </a:p>
        </p:txBody>
      </p:sp>
      <p:sp>
        <p:nvSpPr>
          <p:cNvPr id="16" name="TextBox 3">
            <a:extLst>
              <a:ext uri="{FF2B5EF4-FFF2-40B4-BE49-F238E27FC236}">
                <a16:creationId xmlns:a16="http://schemas.microsoft.com/office/drawing/2014/main" id="{D44A0D56-4CCC-CD44-4432-02AE7D654D6B}"/>
              </a:ext>
            </a:extLst>
          </p:cNvPr>
          <p:cNvSpPr txBox="1"/>
          <p:nvPr/>
        </p:nvSpPr>
        <p:spPr>
          <a:xfrm>
            <a:off x="190498" y="6414586"/>
            <a:ext cx="3798000" cy="369332"/>
          </a:xfrm>
          <a:prstGeom prst="rect">
            <a:avLst/>
          </a:prstGeom>
          <a:noFill/>
        </p:spPr>
        <p:txBody>
          <a:bodyPr wrap="square" lIns="0" tIns="0" rIns="0" bIns="0" anchor="ctr">
            <a:normAutofit fontScale="62500" lnSpcReduction="20000"/>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dirty="0"/>
              <a:t>Hebel, Simon. 2010. “Genesis and Equilibrium of Natural Lithospheric Radioxenon and its Influence on Subsurface Noble Gas Samples for CTBT On-Site Inspections.” </a:t>
            </a:r>
            <a:r>
              <a:rPr lang="en-GB" i="1" dirty="0"/>
              <a:t>Pure and Applied Geophysics</a:t>
            </a:r>
            <a:r>
              <a:rPr lang="en-GB" dirty="0"/>
              <a:t> 167: 463-470</a:t>
            </a:r>
            <a:endParaRPr lang="en-GB" sz="800" noProof="0" dirty="0">
              <a:solidFill>
                <a:schemeClr val="bg1">
                  <a:lumMod val="65000"/>
                </a:schemeClr>
              </a:solidFill>
            </a:endParaRPr>
          </a:p>
        </p:txBody>
      </p:sp>
      <p:sp>
        <p:nvSpPr>
          <p:cNvPr id="19" name="Rechteck 18">
            <a:extLst>
              <a:ext uri="{FF2B5EF4-FFF2-40B4-BE49-F238E27FC236}">
                <a16:creationId xmlns:a16="http://schemas.microsoft.com/office/drawing/2014/main" id="{FA85A00B-E9A9-0FEB-865E-D426336C8668}"/>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4" name="TextBox 3">
            <a:extLst>
              <a:ext uri="{FF2B5EF4-FFF2-40B4-BE49-F238E27FC236}">
                <a16:creationId xmlns:a16="http://schemas.microsoft.com/office/drawing/2014/main" id="{A34004C7-4749-B7E3-E7D7-B3572BC231EF}"/>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baseline="30000" dirty="0" smtClean="0"/>
              <a:t>133</a:t>
            </a:r>
            <a:r>
              <a:rPr lang="en-GB" dirty="0" smtClean="0"/>
              <a:t>Xe time series</a:t>
            </a:r>
            <a:endParaRPr lang="en-GB" dirty="0"/>
          </a:p>
        </p:txBody>
      </p:sp>
      <p:sp>
        <p:nvSpPr>
          <p:cNvPr id="26" name="TextBox 3">
            <a:extLst>
              <a:ext uri="{FF2B5EF4-FFF2-40B4-BE49-F238E27FC236}">
                <a16:creationId xmlns:a16="http://schemas.microsoft.com/office/drawing/2014/main" id="{79016AB2-B6CD-8ED7-A756-5A1288745A4D}"/>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pPr algn="l">
              <a:lnSpc>
                <a:spcPct val="100000"/>
              </a:lnSpc>
              <a:spcBef>
                <a:spcPts val="600"/>
              </a:spcBef>
            </a:pPr>
            <a:r>
              <a:rPr lang="en-US" baseline="30000" dirty="0" smtClean="0"/>
              <a:t>135</a:t>
            </a:r>
            <a:r>
              <a:rPr lang="en-US" dirty="0" smtClean="0"/>
              <a:t>Xe detections </a:t>
            </a:r>
            <a:r>
              <a:rPr lang="en-US" baseline="30000" dirty="0"/>
              <a:t>135</a:t>
            </a:r>
            <a:r>
              <a:rPr lang="en-US" dirty="0"/>
              <a:t>Xe/</a:t>
            </a:r>
            <a:r>
              <a:rPr lang="en-US" baseline="30000" dirty="0"/>
              <a:t>133</a:t>
            </a:r>
            <a:r>
              <a:rPr lang="en-US" dirty="0"/>
              <a:t>Xe</a:t>
            </a:r>
            <a:r>
              <a:rPr lang="sv-SE" dirty="0"/>
              <a:t> </a:t>
            </a:r>
            <a:r>
              <a:rPr lang="en-US" dirty="0" smtClean="0"/>
              <a:t>ratio</a:t>
            </a:r>
            <a:endParaRPr lang="en-GB" dirty="0"/>
          </a:p>
        </p:txBody>
      </p:sp>
      <p:sp>
        <p:nvSpPr>
          <p:cNvPr id="27" name="TextBox 3">
            <a:extLst>
              <a:ext uri="{FF2B5EF4-FFF2-40B4-BE49-F238E27FC236}">
                <a16:creationId xmlns:a16="http://schemas.microsoft.com/office/drawing/2014/main" id="{35C23D38-1D02-FA1F-40B5-BBB882222001}"/>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smtClean="0"/>
              <a:t>Concentrations and ratios</a:t>
            </a:r>
            <a:endParaRPr lang="en-US" dirty="0"/>
          </a:p>
        </p:txBody>
      </p:sp>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8042" y="1495846"/>
            <a:ext cx="3561884" cy="1528209"/>
          </a:xfrm>
          <a:prstGeom prst="rect">
            <a:avLst/>
          </a:prstGeom>
        </p:spPr>
      </p:pic>
      <p:pic>
        <p:nvPicPr>
          <p:cNvPr id="4" name="Pictur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78042" y="3161215"/>
            <a:ext cx="3553504" cy="1530000"/>
          </a:xfrm>
          <a:prstGeom prst="rect">
            <a:avLst/>
          </a:prstGeom>
        </p:spPr>
      </p:pic>
      <p:pic>
        <p:nvPicPr>
          <p:cNvPr id="5" name="Picture 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65380" y="4802400"/>
            <a:ext cx="3566166" cy="1530000"/>
          </a:xfrm>
          <a:prstGeom prst="rect">
            <a:avLst/>
          </a:prstGeom>
        </p:spPr>
      </p:pic>
      <p:pic>
        <p:nvPicPr>
          <p:cNvPr id="6" name="Picture 5"/>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067383" y="1497600"/>
            <a:ext cx="1781739" cy="1080000"/>
          </a:xfrm>
          <a:prstGeom prst="rect">
            <a:avLst/>
          </a:prstGeom>
        </p:spPr>
      </p:pic>
      <p:pic>
        <p:nvPicPr>
          <p:cNvPr id="9" name="Picture 8"/>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285643" y="1497600"/>
            <a:ext cx="1781740" cy="1080000"/>
          </a:xfrm>
          <a:prstGeom prst="rect">
            <a:avLst/>
          </a:prstGeom>
        </p:spPr>
      </p:pic>
      <p:pic>
        <p:nvPicPr>
          <p:cNvPr id="10" name="Picture 9"/>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334496" y="4803724"/>
            <a:ext cx="3566166" cy="1530000"/>
          </a:xfrm>
          <a:prstGeom prst="rect">
            <a:avLst/>
          </a:prstGeom>
        </p:spPr>
      </p:pic>
      <p:pic>
        <p:nvPicPr>
          <p:cNvPr id="12" name="Picture 11"/>
          <p:cNvPicPr>
            <a:picLocks noChangeAspect="1"/>
          </p:cNvPicPr>
          <p:nvPr/>
        </p:nvPicPr>
        <p:blipFill>
          <a:blip r:embed="rId9"/>
          <a:stretch>
            <a:fillRect/>
          </a:stretch>
        </p:blipFill>
        <p:spPr>
          <a:xfrm>
            <a:off x="8279209" y="1510519"/>
            <a:ext cx="3718945" cy="1087566"/>
          </a:xfrm>
          <a:prstGeom prst="rect">
            <a:avLst/>
          </a:prstGeom>
        </p:spPr>
      </p:pic>
      <p:pic>
        <p:nvPicPr>
          <p:cNvPr id="22" name="Picture 21"/>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1289600" y="6247518"/>
            <a:ext cx="739923" cy="536400"/>
          </a:xfrm>
          <a:prstGeom prst="rect">
            <a:avLst/>
          </a:prstGeom>
        </p:spPr>
      </p:pic>
    </p:spTree>
    <p:extLst>
      <p:ext uri="{BB962C8B-B14F-4D97-AF65-F5344CB8AC3E}">
        <p14:creationId xmlns:p14="http://schemas.microsoft.com/office/powerpoint/2010/main" val="1743902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a:extLst>
              <a:ext uri="{FF2B5EF4-FFF2-40B4-BE49-F238E27FC236}">
                <a16:creationId xmlns:a16="http://schemas.microsoft.com/office/drawing/2014/main" id="{E5B67DD5-AF62-4996-BFC8-D0709EAAF04C}"/>
              </a:ext>
            </a:extLst>
          </p:cNvPr>
          <p:cNvSpPr txBox="1"/>
          <p:nvPr/>
        </p:nvSpPr>
        <p:spPr>
          <a:xfrm>
            <a:off x="8252072"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marL="285750" indent="-285750">
              <a:buFont typeface="Arial" panose="020B0604020202020204" pitchFamily="34" charset="0"/>
              <a:buChar char="•"/>
            </a:pPr>
            <a:r>
              <a:rPr lang="sv-SE" sz="1200" baseline="30000" dirty="0"/>
              <a:t>133</a:t>
            </a:r>
            <a:r>
              <a:rPr lang="sv-SE" sz="1200" dirty="0"/>
              <a:t>Xe </a:t>
            </a:r>
            <a:r>
              <a:rPr lang="en-US" sz="1200" dirty="0"/>
              <a:t>detected in most of the 124 soil samples </a:t>
            </a:r>
            <a:r>
              <a:rPr lang="en-US" sz="1200" dirty="0" smtClean="0"/>
              <a:t>collected.</a:t>
            </a:r>
          </a:p>
          <a:p>
            <a:pPr marL="285750" indent="-285750">
              <a:buFont typeface="Arial" panose="020B0604020202020204" pitchFamily="34" charset="0"/>
              <a:buChar char="•"/>
            </a:pPr>
            <a:r>
              <a:rPr lang="en-US" sz="1200" baseline="30000" dirty="0" smtClean="0"/>
              <a:t>135</a:t>
            </a:r>
            <a:r>
              <a:rPr lang="en-US" sz="1200" dirty="0" smtClean="0"/>
              <a:t>Xe detected in several samples when logistics was improved.</a:t>
            </a:r>
          </a:p>
          <a:p>
            <a:pPr marL="285750" indent="-285750">
              <a:buFont typeface="Arial" panose="020B0604020202020204" pitchFamily="34" charset="0"/>
              <a:buChar char="•"/>
            </a:pPr>
            <a:r>
              <a:rPr lang="en-US" sz="1200" baseline="30000" dirty="0" smtClean="0"/>
              <a:t>131m</a:t>
            </a:r>
            <a:r>
              <a:rPr lang="en-US" sz="1200" dirty="0" smtClean="0"/>
              <a:t>Xe or </a:t>
            </a:r>
            <a:r>
              <a:rPr lang="en-US" sz="1200" baseline="30000" dirty="0" smtClean="0"/>
              <a:t>133m</a:t>
            </a:r>
            <a:r>
              <a:rPr lang="en-US" sz="1200" dirty="0" smtClean="0"/>
              <a:t>Xe was not detected, this agrees with the lower production yields. </a:t>
            </a:r>
            <a:endParaRPr lang="en-US" sz="1200" dirty="0"/>
          </a:p>
          <a:p>
            <a:pPr marL="285750" indent="-285750">
              <a:buFont typeface="Arial" panose="020B0604020202020204" pitchFamily="34" charset="0"/>
              <a:buChar char="•"/>
            </a:pPr>
            <a:r>
              <a:rPr lang="en-US" sz="1200" dirty="0" smtClean="0"/>
              <a:t>Large sample volumes can be collected in this type of soil without impairing the quality of the sample.</a:t>
            </a:r>
          </a:p>
          <a:p>
            <a:pPr marL="285750" indent="-285750">
              <a:buFont typeface="Arial" panose="020B0604020202020204" pitchFamily="34" charset="0"/>
              <a:buChar char="•"/>
            </a:pPr>
            <a:r>
              <a:rPr lang="en-US" sz="1200" dirty="0" smtClean="0"/>
              <a:t>More </a:t>
            </a:r>
            <a:r>
              <a:rPr lang="en-US" sz="1200" dirty="0"/>
              <a:t>measurements in other geology needed to find correlations for </a:t>
            </a:r>
            <a:r>
              <a:rPr lang="en-US" sz="1200" dirty="0" smtClean="0"/>
              <a:t>modelling.</a:t>
            </a:r>
            <a:endParaRPr lang="en-US" sz="1200" dirty="0"/>
          </a:p>
          <a:p>
            <a:pPr marL="285750" indent="-285750">
              <a:buFont typeface="Arial" panose="020B0604020202020204" pitchFamily="34" charset="0"/>
              <a:buChar char="•"/>
            </a:pPr>
            <a:r>
              <a:rPr lang="en-US" sz="1200" dirty="0" smtClean="0"/>
              <a:t>Estimate </a:t>
            </a:r>
            <a:r>
              <a:rPr lang="en-US" sz="1200" dirty="0"/>
              <a:t>of natural background of </a:t>
            </a:r>
            <a:r>
              <a:rPr lang="en-US" sz="1200" baseline="30000" dirty="0" smtClean="0"/>
              <a:t>133</a:t>
            </a:r>
            <a:r>
              <a:rPr lang="en-US" sz="1200" dirty="0" smtClean="0"/>
              <a:t>Xe and </a:t>
            </a:r>
            <a:r>
              <a:rPr lang="en-US" sz="1200" baseline="30000" dirty="0" smtClean="0"/>
              <a:t>135</a:t>
            </a:r>
            <a:r>
              <a:rPr lang="en-US" sz="1200" dirty="0" smtClean="0"/>
              <a:t>Xe </a:t>
            </a:r>
            <a:r>
              <a:rPr lang="en-US" sz="1200" dirty="0"/>
              <a:t>in areas with high levels of </a:t>
            </a:r>
            <a:r>
              <a:rPr lang="en-US" sz="1200" baseline="30000" dirty="0" smtClean="0"/>
              <a:t>238</a:t>
            </a:r>
            <a:r>
              <a:rPr lang="en-US" sz="1200" dirty="0" smtClean="0"/>
              <a:t>U</a:t>
            </a:r>
            <a:r>
              <a:rPr lang="en-US" sz="1200" dirty="0"/>
              <a:t>, could serve as a discrimination limit during an </a:t>
            </a:r>
            <a:r>
              <a:rPr lang="en-US" sz="1200" dirty="0" smtClean="0"/>
              <a:t>OSI.</a:t>
            </a:r>
            <a:endParaRPr lang="en-US" sz="1200" dirty="0"/>
          </a:p>
        </p:txBody>
      </p:sp>
      <p:sp>
        <p:nvSpPr>
          <p:cNvPr id="20" name="TextBox 3">
            <a:extLst>
              <a:ext uri="{FF2B5EF4-FFF2-40B4-BE49-F238E27FC236}">
                <a16:creationId xmlns:a16="http://schemas.microsoft.com/office/drawing/2014/main" id="{1E89CD43-FF80-3593-7026-BDF338BBFF94}"/>
              </a:ext>
            </a:extLst>
          </p:cNvPr>
          <p:cNvSpPr txBox="1"/>
          <p:nvPr/>
        </p:nvSpPr>
        <p:spPr>
          <a:xfrm>
            <a:off x="419699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marL="285750" indent="-285750">
              <a:buFont typeface="Arial" panose="020B0604020202020204" pitchFamily="34" charset="0"/>
              <a:buChar char="•"/>
            </a:pPr>
            <a:r>
              <a:rPr lang="en-GB" sz="1200" dirty="0"/>
              <a:t>All </a:t>
            </a:r>
            <a:r>
              <a:rPr lang="en-GB" sz="1200" baseline="30000" dirty="0"/>
              <a:t>133</a:t>
            </a:r>
            <a:r>
              <a:rPr lang="en-GB" sz="1200" dirty="0"/>
              <a:t>Xe data, averaged per site and campaign, shown vs </a:t>
            </a:r>
            <a:r>
              <a:rPr lang="en-GB" sz="1200" baseline="30000" dirty="0"/>
              <a:t>222</a:t>
            </a:r>
            <a:r>
              <a:rPr lang="en-GB" sz="1200" dirty="0"/>
              <a:t>Rn, </a:t>
            </a:r>
            <a:r>
              <a:rPr lang="en-GB" sz="1200" baseline="30000" dirty="0" smtClean="0"/>
              <a:t>238</a:t>
            </a:r>
            <a:r>
              <a:rPr lang="en-GB" sz="1200" dirty="0" smtClean="0"/>
              <a:t>U. </a:t>
            </a:r>
            <a:r>
              <a:rPr lang="en-GB" sz="1200" baseline="30000" dirty="0"/>
              <a:t>133</a:t>
            </a:r>
            <a:r>
              <a:rPr lang="en-GB" sz="1200" dirty="0"/>
              <a:t>Xe </a:t>
            </a:r>
            <a:r>
              <a:rPr lang="en-GB" sz="1200" dirty="0" smtClean="0"/>
              <a:t>data is also shown vs the measured diffusion constants, </a:t>
            </a:r>
            <a:r>
              <a:rPr lang="en-GB" sz="1200" dirty="0" err="1" smtClean="0"/>
              <a:t>D</a:t>
            </a:r>
            <a:r>
              <a:rPr lang="en-GB" sz="1200" baseline="30000" dirty="0" err="1" smtClean="0"/>
              <a:t>eff</a:t>
            </a:r>
            <a:r>
              <a:rPr lang="en-GB" sz="1200" dirty="0" smtClean="0"/>
              <a:t>.</a:t>
            </a:r>
            <a:endParaRPr lang="en-GB" sz="1200" dirty="0"/>
          </a:p>
          <a:p>
            <a:pPr marL="285750" indent="-285750">
              <a:buFont typeface="Arial" panose="020B0604020202020204" pitchFamily="34" charset="0"/>
              <a:buChar char="•"/>
            </a:pPr>
            <a:r>
              <a:rPr lang="en-GB" sz="1200" dirty="0"/>
              <a:t>Larger dynamic range needed to better observe potential correlations.</a:t>
            </a:r>
          </a:p>
          <a:p>
            <a:pPr marL="285750" indent="-285750">
              <a:buFont typeface="Arial" panose="020B0604020202020204" pitchFamily="34" charset="0"/>
              <a:buChar char="•"/>
            </a:pPr>
            <a:r>
              <a:rPr lang="en-US" sz="1200" dirty="0"/>
              <a:t>To check this two extra data points were collected in the vicinity of Stockholm, </a:t>
            </a:r>
            <a:r>
              <a:rPr lang="en-US" sz="1200" dirty="0" smtClean="0"/>
              <a:t>in a different </a:t>
            </a:r>
            <a:r>
              <a:rPr lang="en-US" sz="1200" dirty="0"/>
              <a:t>geology with sandy moraine. Labeled UVA (green) in plots. Larger samples were collected, up to 7 m</a:t>
            </a:r>
            <a:r>
              <a:rPr lang="en-US" sz="1200" baseline="30000" dirty="0"/>
              <a:t>3 </a:t>
            </a:r>
            <a:r>
              <a:rPr lang="en-US" sz="1200" dirty="0"/>
              <a:t>, by using several samplers and pushrods nearby each others.</a:t>
            </a:r>
          </a:p>
          <a:p>
            <a:pPr marL="285750" indent="-285750">
              <a:buFont typeface="Arial" panose="020B0604020202020204" pitchFamily="34" charset="0"/>
              <a:buChar char="•"/>
            </a:pPr>
            <a:r>
              <a:rPr lang="en-US" sz="1200" dirty="0"/>
              <a:t>Lower </a:t>
            </a:r>
            <a:r>
              <a:rPr lang="en-US" sz="1200" baseline="30000" dirty="0"/>
              <a:t>133</a:t>
            </a:r>
            <a:r>
              <a:rPr lang="en-US" sz="1200" dirty="0"/>
              <a:t>Xe and </a:t>
            </a:r>
            <a:r>
              <a:rPr lang="en-US" sz="1200" baseline="30000" dirty="0"/>
              <a:t>238</a:t>
            </a:r>
            <a:r>
              <a:rPr lang="en-US" sz="1200" dirty="0"/>
              <a:t>U was measured, but the </a:t>
            </a:r>
            <a:r>
              <a:rPr lang="en-US" sz="1200" baseline="30000" dirty="0"/>
              <a:t>222</a:t>
            </a:r>
            <a:r>
              <a:rPr lang="en-US" sz="1200" dirty="0"/>
              <a:t>Rn concentration was similar to </a:t>
            </a:r>
            <a:r>
              <a:rPr lang="en-US" sz="1200" dirty="0" err="1"/>
              <a:t>Kvarntorp</a:t>
            </a:r>
            <a:r>
              <a:rPr lang="en-US" sz="1200" dirty="0"/>
              <a:t>.</a:t>
            </a:r>
          </a:p>
        </p:txBody>
      </p:sp>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GB" sz="1600" b="1" dirty="0">
                <a:solidFill>
                  <a:schemeClr val="bg1"/>
                </a:solidFill>
                <a:latin typeface="Arial" panose="020B0604020202020204" pitchFamily="34" charset="0"/>
                <a:cs typeface="Arial" panose="020B0604020202020204" pitchFamily="34" charset="0"/>
              </a:rPr>
              <a:t>Detections of the short-lived </a:t>
            </a:r>
            <a:r>
              <a:rPr lang="en-GB" sz="1600" b="1" baseline="30000" dirty="0">
                <a:solidFill>
                  <a:schemeClr val="bg1"/>
                </a:solidFill>
                <a:latin typeface="Arial" panose="020B0604020202020204" pitchFamily="34" charset="0"/>
                <a:cs typeface="Arial" panose="020B0604020202020204" pitchFamily="34" charset="0"/>
              </a:rPr>
              <a:t>135</a:t>
            </a:r>
            <a:r>
              <a:rPr lang="en-GB" sz="1600" b="1" dirty="0">
                <a:solidFill>
                  <a:schemeClr val="bg1"/>
                </a:solidFill>
                <a:latin typeface="Arial" panose="020B0604020202020204" pitchFamily="34" charset="0"/>
                <a:cs typeface="Arial" panose="020B0604020202020204" pitchFamily="34" charset="0"/>
              </a:rPr>
              <a:t>Xe in the natural background of xenon isotopes in the soil</a:t>
            </a:r>
            <a:endParaRPr lang="en-GB" sz="1600" b="1" noProof="0" dirty="0">
              <a:solidFill>
                <a:schemeClr val="bg1"/>
              </a:solidFill>
              <a:latin typeface="Arial" panose="020B0604020202020204" pitchFamily="34" charset="0"/>
              <a:cs typeface="Arial" panose="020B0604020202020204" pitchFamily="34" charset="0"/>
            </a:endParaRPr>
          </a:p>
        </p:txBody>
      </p:sp>
      <p:sp>
        <p:nvSpPr>
          <p:cNvPr id="8" name="TextBox 3">
            <a:extLst>
              <a:ext uri="{FF2B5EF4-FFF2-40B4-BE49-F238E27FC236}">
                <a16:creationId xmlns:a16="http://schemas.microsoft.com/office/drawing/2014/main" id="{E90810EB-C9FE-C1F2-4CE1-32C95CB36FE8}"/>
              </a:ext>
            </a:extLst>
          </p:cNvPr>
          <p:cNvSpPr txBox="1"/>
          <p:nvPr/>
        </p:nvSpPr>
        <p:spPr>
          <a:xfrm>
            <a:off x="160019" y="1471928"/>
            <a:ext cx="3798000" cy="506316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marL="285750" indent="-285750">
              <a:buFont typeface="Arial" panose="020B0604020202020204" pitchFamily="34" charset="0"/>
              <a:buChar char="•"/>
            </a:pPr>
            <a:endParaRPr lang="sv-SE" sz="1200" dirty="0"/>
          </a:p>
          <a:p>
            <a:pPr marL="285750" indent="-285750">
              <a:buFont typeface="Arial" panose="020B0604020202020204" pitchFamily="34" charset="0"/>
              <a:buChar char="•"/>
            </a:pPr>
            <a:endParaRPr lang="sv-SE" sz="900" dirty="0"/>
          </a:p>
        </p:txBody>
      </p:sp>
      <p:sp>
        <p:nvSpPr>
          <p:cNvPr id="14" name="Title 1">
            <a:extLst>
              <a:ext uri="{FF2B5EF4-FFF2-40B4-BE49-F238E27FC236}">
                <a16:creationId xmlns:a16="http://schemas.microsoft.com/office/drawing/2014/main" id="{493369F5-AFB4-AD74-119E-526F3D69E606}"/>
              </a:ext>
            </a:extLst>
          </p:cNvPr>
          <p:cNvSpPr txBox="1">
            <a:spLocks/>
          </p:cNvSpPr>
          <p:nvPr/>
        </p:nvSpPr>
        <p:spPr>
          <a:xfrm>
            <a:off x="11490959" y="868536"/>
            <a:ext cx="701041" cy="396586"/>
          </a:xfrm>
          <a:prstGeom prst="rect">
            <a:avLst/>
          </a:prstGeom>
        </p:spPr>
        <p:txBody>
          <a:bodyPr lIns="0" tIns="0" rIns="0" bIns="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smtClean="0">
                <a:solidFill>
                  <a:srgbClr val="1B3B65"/>
                </a:solidFill>
                <a:latin typeface="Arial" panose="020B0604020202020204" pitchFamily="34" charset="0"/>
                <a:cs typeface="Arial" panose="020B0604020202020204" pitchFamily="34" charset="0"/>
              </a:rPr>
              <a:t>P2.3-638</a:t>
            </a:r>
            <a:endParaRPr lang="en-GB" sz="2800" b="1" noProof="0" dirty="0">
              <a:solidFill>
                <a:srgbClr val="1B3B65"/>
              </a:solidFill>
              <a:latin typeface="Arial" panose="020B0604020202020204" pitchFamily="34" charset="0"/>
              <a:cs typeface="Arial" panose="020B0604020202020204" pitchFamily="34" charset="0"/>
            </a:endParaRPr>
          </a:p>
        </p:txBody>
      </p:sp>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dirty="0">
                <a:solidFill>
                  <a:srgbClr val="1A3A64"/>
                </a:solidFill>
                <a:latin typeface="Arial" panose="020B0604020202020204" pitchFamily="34" charset="0"/>
                <a:cs typeface="Arial" panose="020B0604020202020204" pitchFamily="34" charset="0"/>
              </a:rPr>
              <a:t>Mattias Aldener, Klas </a:t>
            </a:r>
            <a:r>
              <a:rPr lang="en-GB" sz="1200" dirty="0" smtClean="0">
                <a:solidFill>
                  <a:srgbClr val="1A3A64"/>
                </a:solidFill>
                <a:latin typeface="Arial" panose="020B0604020202020204" pitchFamily="34" charset="0"/>
                <a:cs typeface="Arial" panose="020B0604020202020204" pitchFamily="34" charset="0"/>
              </a:rPr>
              <a:t>Elmgren, </a:t>
            </a:r>
            <a:r>
              <a:rPr lang="en-GB" sz="1200" dirty="0">
                <a:solidFill>
                  <a:srgbClr val="1A3A64"/>
                </a:solidFill>
                <a:latin typeface="Arial" panose="020B0604020202020204" pitchFamily="34" charset="0"/>
                <a:cs typeface="Arial" panose="020B0604020202020204" pitchFamily="34" charset="0"/>
              </a:rPr>
              <a:t>Tomas Fritioff, Henrik </a:t>
            </a:r>
            <a:r>
              <a:rPr lang="en-GB" sz="1200" dirty="0" smtClean="0">
                <a:solidFill>
                  <a:srgbClr val="1A3A64"/>
                </a:solidFill>
                <a:latin typeface="Arial" panose="020B0604020202020204" pitchFamily="34" charset="0"/>
                <a:cs typeface="Arial" panose="020B0604020202020204" pitchFamily="34" charset="0"/>
              </a:rPr>
              <a:t>Olsson and </a:t>
            </a:r>
            <a:r>
              <a:rPr lang="en-GB" sz="1200" dirty="0">
                <a:solidFill>
                  <a:srgbClr val="1A3A64"/>
                </a:solidFill>
                <a:latin typeface="Arial" panose="020B0604020202020204" pitchFamily="34" charset="0"/>
                <a:cs typeface="Arial" panose="020B0604020202020204" pitchFamily="34" charset="0"/>
              </a:rPr>
              <a:t>Catharina Söderström </a:t>
            </a:r>
          </a:p>
        </p:txBody>
      </p:sp>
      <p:sp>
        <p:nvSpPr>
          <p:cNvPr id="16" name="TextBox 3">
            <a:extLst>
              <a:ext uri="{FF2B5EF4-FFF2-40B4-BE49-F238E27FC236}">
                <a16:creationId xmlns:a16="http://schemas.microsoft.com/office/drawing/2014/main" id="{D44A0D56-4CCC-CD44-4432-02AE7D654D6B}"/>
              </a:ext>
            </a:extLst>
          </p:cNvPr>
          <p:cNvSpPr txBox="1"/>
          <p:nvPr/>
        </p:nvSpPr>
        <p:spPr>
          <a:xfrm>
            <a:off x="187156" y="6440942"/>
            <a:ext cx="3899400" cy="369332"/>
          </a:xfrm>
          <a:prstGeom prst="rect">
            <a:avLst/>
          </a:prstGeom>
          <a:noFill/>
        </p:spPr>
        <p:txBody>
          <a:bodyPr wrap="square" lIns="0" tIns="0" rIns="0" bIns="0" anchor="ctr">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900" dirty="0"/>
              <a:t>Measurements of the natural background of radioxenon isotopes in soil gas.</a:t>
            </a:r>
          </a:p>
          <a:p>
            <a:r>
              <a:rPr lang="en-GB" sz="900" dirty="0"/>
              <a:t>https://doi.org/10.1016/j.jenvrad.2025.107711</a:t>
            </a:r>
          </a:p>
        </p:txBody>
      </p:sp>
      <p:sp>
        <p:nvSpPr>
          <p:cNvPr id="19" name="Rechteck 18">
            <a:extLst>
              <a:ext uri="{FF2B5EF4-FFF2-40B4-BE49-F238E27FC236}">
                <a16:creationId xmlns:a16="http://schemas.microsoft.com/office/drawing/2014/main" id="{FA85A00B-E9A9-0FEB-865E-D426336C8668}"/>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4" name="TextBox 3">
            <a:extLst>
              <a:ext uri="{FF2B5EF4-FFF2-40B4-BE49-F238E27FC236}">
                <a16:creationId xmlns:a16="http://schemas.microsoft.com/office/drawing/2014/main" id="{A34004C7-4749-B7E3-E7D7-B3572BC231EF}"/>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smtClean="0"/>
              <a:t>Measured </a:t>
            </a:r>
            <a:r>
              <a:rPr lang="en-GB" baseline="30000" dirty="0" smtClean="0"/>
              <a:t>133</a:t>
            </a:r>
            <a:r>
              <a:rPr lang="en-GB" dirty="0" smtClean="0"/>
              <a:t>Xe vs </a:t>
            </a:r>
            <a:r>
              <a:rPr lang="en-GB" baseline="30000" dirty="0" smtClean="0"/>
              <a:t>222</a:t>
            </a:r>
            <a:r>
              <a:rPr lang="en-GB" dirty="0" smtClean="0"/>
              <a:t>Rn and </a:t>
            </a:r>
            <a:r>
              <a:rPr lang="en-GB" baseline="30000" dirty="0" smtClean="0"/>
              <a:t>238</a:t>
            </a:r>
            <a:r>
              <a:rPr lang="en-GB" dirty="0" smtClean="0"/>
              <a:t>U</a:t>
            </a:r>
            <a:endParaRPr lang="en-GB" dirty="0"/>
          </a:p>
        </p:txBody>
      </p:sp>
      <p:sp>
        <p:nvSpPr>
          <p:cNvPr id="26" name="TextBox 3">
            <a:extLst>
              <a:ext uri="{FF2B5EF4-FFF2-40B4-BE49-F238E27FC236}">
                <a16:creationId xmlns:a16="http://schemas.microsoft.com/office/drawing/2014/main" id="{79016AB2-B6CD-8ED7-A756-5A1288745A4D}"/>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pPr algn="l">
              <a:lnSpc>
                <a:spcPct val="100000"/>
              </a:lnSpc>
              <a:spcBef>
                <a:spcPts val="600"/>
              </a:spcBef>
            </a:pPr>
            <a:r>
              <a:rPr lang="en-US" baseline="30000" dirty="0" smtClean="0"/>
              <a:t>135</a:t>
            </a:r>
            <a:r>
              <a:rPr lang="en-US" dirty="0" smtClean="0"/>
              <a:t>Xe detections </a:t>
            </a:r>
            <a:r>
              <a:rPr lang="en-US" baseline="30000" dirty="0"/>
              <a:t>135</a:t>
            </a:r>
            <a:r>
              <a:rPr lang="en-US" dirty="0"/>
              <a:t>Xe/</a:t>
            </a:r>
            <a:r>
              <a:rPr lang="en-US" baseline="30000" dirty="0"/>
              <a:t>133</a:t>
            </a:r>
            <a:r>
              <a:rPr lang="en-US" dirty="0"/>
              <a:t>Xe</a:t>
            </a:r>
            <a:r>
              <a:rPr lang="sv-SE" dirty="0"/>
              <a:t> </a:t>
            </a:r>
            <a:r>
              <a:rPr lang="en-US" dirty="0" smtClean="0"/>
              <a:t>ratio</a:t>
            </a:r>
            <a:endParaRPr lang="en-GB" dirty="0"/>
          </a:p>
        </p:txBody>
      </p:sp>
      <p:sp>
        <p:nvSpPr>
          <p:cNvPr id="27" name="TextBox 3">
            <a:extLst>
              <a:ext uri="{FF2B5EF4-FFF2-40B4-BE49-F238E27FC236}">
                <a16:creationId xmlns:a16="http://schemas.microsoft.com/office/drawing/2014/main" id="{35C23D38-1D02-FA1F-40B5-BBB882222001}"/>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smtClean="0"/>
              <a:t>Conclusion and outlook </a:t>
            </a:r>
            <a:endParaRPr lang="en-US" dirty="0"/>
          </a:p>
        </p:txBody>
      </p:sp>
      <p:pic>
        <p:nvPicPr>
          <p:cNvPr id="11" name="Picture 1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6452" y="1549110"/>
            <a:ext cx="3832010" cy="2160000"/>
          </a:xfrm>
          <a:prstGeom prst="rect">
            <a:avLst/>
          </a:prstGeom>
        </p:spPr>
      </p:pic>
      <p:pic>
        <p:nvPicPr>
          <p:cNvPr id="12" name="Picture 1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45499" y="4021200"/>
            <a:ext cx="3832010" cy="2160000"/>
          </a:xfrm>
          <a:prstGeom prst="rect">
            <a:avLst/>
          </a:prstGeom>
        </p:spPr>
      </p:pic>
      <p:pic>
        <p:nvPicPr>
          <p:cNvPr id="13" name="Picture 1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199966" y="4020365"/>
            <a:ext cx="3832010" cy="2160000"/>
          </a:xfrm>
          <a:prstGeom prst="rect">
            <a:avLst/>
          </a:prstGeom>
        </p:spPr>
      </p:pic>
      <p:pic>
        <p:nvPicPr>
          <p:cNvPr id="17" name="Picture 1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632792" y="4021200"/>
            <a:ext cx="3131178" cy="2160000"/>
          </a:xfrm>
          <a:prstGeom prst="rect">
            <a:avLst/>
          </a:prstGeom>
        </p:spPr>
      </p:pic>
      <p:pic>
        <p:nvPicPr>
          <p:cNvPr id="18" name="Picture 17"/>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289600" y="6247518"/>
            <a:ext cx="739923" cy="536400"/>
          </a:xfrm>
          <a:prstGeom prst="rect">
            <a:avLst/>
          </a:prstGeom>
        </p:spPr>
      </p:pic>
    </p:spTree>
    <p:extLst>
      <p:ext uri="{BB962C8B-B14F-4D97-AF65-F5344CB8AC3E}">
        <p14:creationId xmlns:p14="http://schemas.microsoft.com/office/powerpoint/2010/main" val="176038167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E-Poster Template_w CTBT Logo_250609" id="{AF3DD76B-D390-40F3-B436-E9592B882728}" vid="{5D422207-CF25-4227-9F32-1BAAF4FCD7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SnT2025_E-Poster Template_CLEAN_250609</Template>
  <TotalTime>590</TotalTime>
  <Words>1738</Words>
  <Application>Microsoft Office PowerPoint</Application>
  <PresentationFormat>Widescreen</PresentationFormat>
  <Paragraphs>177</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vt:lpstr>
      <vt:lpstr>Aptos Display</vt:lpstr>
      <vt:lpstr>Arial</vt:lpstr>
      <vt:lpstr>Calibri</vt:lpstr>
      <vt:lpstr>Times New Roman</vt:lpstr>
      <vt:lpstr>Office</vt:lpstr>
      <vt:lpstr>PowerPoint Presentation</vt:lpstr>
      <vt:lpstr>PowerPoint Presentation</vt:lpstr>
      <vt:lpstr>PowerPoint Presentation</vt:lpstr>
      <vt:lpstr>PowerPoint Presentation</vt:lpstr>
      <vt:lpstr>PowerPoint Presentation</vt:lpstr>
    </vt:vector>
  </TitlesOfParts>
  <Company>FOI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Mattias Aldener</dc:creator>
  <cp:lastModifiedBy>Mattias Aldener</cp:lastModifiedBy>
  <cp:revision>48</cp:revision>
  <dcterms:created xsi:type="dcterms:W3CDTF">2025-06-18T06:03:29Z</dcterms:created>
  <dcterms:modified xsi:type="dcterms:W3CDTF">2025-08-30T09:20:26Z</dcterms:modified>
</cp:coreProperties>
</file>