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6" r:id="rId6"/>
    <p:sldId id="258"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5F5"/>
    <a:srgbClr val="996633"/>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FCB6AA-3F79-789F-B528-C0EFB9BE984B}" v="1" dt="2025-07-28T17:54:26.241"/>
    <p1510:client id="{1F480B4C-A766-4A77-AC66-2022BD0BC512}" v="33" dt="2025-07-27T23:48:23.706"/>
    <p1510:client id="{6FF669E6-A327-4EED-91E8-50463DC55024}" v="521" dt="2025-07-28T20:07:58.0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36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tbe.com/energy/xenon-international" TargetMode="External"/><Relationship Id="rId7" Type="http://schemas.openxmlformats.org/officeDocument/2006/relationships/image" Target="../media/image3.png"/><Relationship Id="rId2" Type="http://schemas.openxmlformats.org/officeDocument/2006/relationships/hyperlink" Target="https://doi.org/10.1016/j.envrad.2015.06.022" TargetMode="External"/><Relationship Id="rId1" Type="http://schemas.openxmlformats.org/officeDocument/2006/relationships/slideLayout" Target="../slideLayouts/slideLayout7.xml"/><Relationship Id="rId6" Type="http://schemas.openxmlformats.org/officeDocument/2006/relationships/hyperlink" Target="https://www.engineeringtoolbox.com/air-absolute-kinematic-viscosity-d_601.html" TargetMode="External"/><Relationship Id="rId5" Type="http://schemas.openxmlformats.org/officeDocument/2006/relationships/hyperlink" Target="https://doi.org/10.1038/s41598-025-96835-5" TargetMode="External"/><Relationship Id="rId4" Type="http://schemas.openxmlformats.org/officeDocument/2006/relationships/hyperlink" Target="https://atomicarchive.com/resources/documents/effects/glasstone-dolan" TargetMode="External"/><Relationship Id="rId9" Type="http://schemas.openxmlformats.org/officeDocument/2006/relationships/hyperlink" Target="https://all-geo.org/highlyallochthonous/2011/01/geology-is-destiny-globally-mapping-permeability-by-rock-ty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en-US" sz="2400" b="1" noProof="0">
                <a:solidFill>
                  <a:srgbClr val="1A3A64"/>
                </a:solidFill>
                <a:latin typeface="Arial" panose="020B0604020202020204" pitchFamily="34" charset="0"/>
                <a:cs typeface="Arial" panose="020B0604020202020204" pitchFamily="34" charset="0"/>
              </a:rPr>
              <a:t>Exploring bounding parameters for modeling subsurface transport of radioxenon</a:t>
            </a:r>
            <a:endParaRPr lang="en-GB" sz="2400" b="1" noProof="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a:solidFill>
                  <a:srgbClr val="1A3A64"/>
                </a:solidFill>
                <a:latin typeface="Arial" panose="020B0604020202020204" pitchFamily="34" charset="0"/>
                <a:cs typeface="Arial" panose="020B0604020202020204" pitchFamily="34" charset="0"/>
              </a:rPr>
              <a:t>Carolyn E. Seifert, Christine Johnson, Jana Simo, Paul Eslinger</a:t>
            </a:r>
          </a:p>
          <a:p>
            <a:endParaRPr lang="en-GB" noProof="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noProof="0"/>
              <a:t>Pacific Northwest National Laboratory</a:t>
            </a:r>
          </a:p>
        </p:txBody>
      </p:sp>
      <p:sp>
        <p:nvSpPr>
          <p:cNvPr id="13" name="TextBox 3">
            <a:extLst>
              <a:ext uri="{FF2B5EF4-FFF2-40B4-BE49-F238E27FC236}">
                <a16:creationId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fontScale="92500"/>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This Low-Yield Nuclear Monitoring (LYNM) research was funded by the National Nuclear Security Administration, Defense Nuclear Nonproliferation Research and Development (NNSA DNN R&amp;D). The authors acknowledge important interdisciplinary collaboration with scientists and engineers from LANL, LLNL, NNSS, PNNL, and SNL. The views expressed here do not necessarily reflect the opinion of the United States Government, the United States Department of Energy, or Pacific Northwest National Laboratory.</a:t>
            </a:r>
            <a:endParaRPr lang="en-GB" sz="800" noProof="0" dirty="0">
              <a:solidFill>
                <a:schemeClr val="bg1">
                  <a:lumMod val="65000"/>
                </a:schemeClr>
              </a:solidFill>
            </a:endParaRPr>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a:t>In this work, we use an analytical toy model to explore the phase space of viable subsurface transport conditions that can result in detectable radioxenon from underground nuclear explosions at downwind stations. This analysis demonstrates that a minimum release ~10</a:t>
            </a:r>
            <a:r>
              <a:rPr lang="en-GB" baseline="30000"/>
              <a:t>8</a:t>
            </a:r>
            <a:r>
              <a:rPr lang="en-GB"/>
              <a:t> Bq of </a:t>
            </a:r>
            <a:r>
              <a:rPr lang="en-GB" baseline="30000"/>
              <a:t>133</a:t>
            </a:r>
            <a:r>
              <a:rPr lang="en-GB"/>
              <a:t>Xe is needed for downwind detection at 50 km, and that quantity increases to ~10</a:t>
            </a:r>
            <a:r>
              <a:rPr lang="en-GB" baseline="30000"/>
              <a:t>11</a:t>
            </a:r>
            <a:r>
              <a:rPr lang="en-GB"/>
              <a:t> Bq for 2000 km. We calculate that effective permeabilities less than 10</a:t>
            </a:r>
            <a:r>
              <a:rPr lang="en-GB" baseline="30000"/>
              <a:t>-14 </a:t>
            </a:r>
            <a:r>
              <a:rPr lang="en-GB"/>
              <a:t>m</a:t>
            </a:r>
            <a:r>
              <a:rPr lang="en-GB" baseline="30000"/>
              <a:t>2</a:t>
            </a:r>
            <a:r>
              <a:rPr lang="en-GB"/>
              <a:t> are not likely to result in detectable </a:t>
            </a:r>
            <a:r>
              <a:rPr lang="en-GB" baseline="30000"/>
              <a:t>133</a:t>
            </a:r>
            <a:r>
              <a:rPr lang="en-GB"/>
              <a:t>Xe for a 1-kt explosion at 100-m and 200-m depths of burial. Smaller downwind distances, more </a:t>
            </a:r>
            <a:r>
              <a:rPr lang="en-GB" err="1"/>
              <a:t>favorable</a:t>
            </a:r>
            <a:r>
              <a:rPr lang="en-GB"/>
              <a:t> wind conditions, and the presence of fast subsurface pathways would broaden the range of subsurface conditions that lead to detectable downwind signals. </a:t>
            </a:r>
          </a:p>
          <a:p>
            <a:endParaRPr lang="en-GB"/>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a:solidFill>
                  <a:srgbClr val="1B3B65"/>
                </a:solidFill>
                <a:latin typeface="Arial" panose="020B0604020202020204" pitchFamily="34" charset="0"/>
                <a:cs typeface="Arial" panose="020B0604020202020204" pitchFamily="34" charset="0"/>
              </a:rPr>
              <a:t>P2.3-840</a:t>
            </a:r>
            <a:endParaRPr lang="en-GB" sz="2800" b="1">
              <a:solidFill>
                <a:srgbClr val="1B3B65"/>
              </a:solidFill>
              <a:latin typeface="Arial" panose="020B0604020202020204" pitchFamily="34" charset="0"/>
              <a:cs typeface="Arial" panose="020B0604020202020204" pitchFamily="34" charset="0"/>
            </a:endParaRPr>
          </a:p>
        </p:txBody>
      </p:sp>
      <p:pic>
        <p:nvPicPr>
          <p:cNvPr id="17" name="Picture 16" descr="Logo&#10;&#10;AI-generated content may be incorrect.">
            <a:extLst>
              <a:ext uri="{FF2B5EF4-FFF2-40B4-BE49-F238E27FC236}">
                <a16:creationId xmlns:a16="http://schemas.microsoft.com/office/drawing/2014/main" id="{DD3EC592-FA31-8D98-AC75-ACBADC670E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3519" y="2395639"/>
            <a:ext cx="2678283" cy="1164472"/>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id="{E5B67DD5-AF62-4996-BFC8-D0709EAAF04C}"/>
              </a:ext>
            </a:extLst>
          </p:cNvPr>
          <p:cNvSpPr txBox="1"/>
          <p:nvPr/>
        </p:nvSpPr>
        <p:spPr>
          <a:xfrm>
            <a:off x="8252072" y="1427499"/>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GB" sz="1200" noProof="0"/>
          </a:p>
          <a:p>
            <a:endParaRPr lang="en-GB" sz="1200"/>
          </a:p>
          <a:p>
            <a:endParaRPr lang="en-GB" sz="1200" noProof="0"/>
          </a:p>
          <a:p>
            <a:endParaRPr lang="en-GB" sz="1200"/>
          </a:p>
          <a:p>
            <a:endParaRPr lang="en-GB" sz="1200" noProof="0"/>
          </a:p>
          <a:p>
            <a:endParaRPr lang="en-GB" sz="1200"/>
          </a:p>
          <a:p>
            <a:endParaRPr lang="en-GB" sz="1200" noProof="0"/>
          </a:p>
          <a:p>
            <a:endParaRPr lang="en-GB" sz="1200"/>
          </a:p>
          <a:p>
            <a:endParaRPr lang="en-GB" sz="1200" noProof="0"/>
          </a:p>
          <a:p>
            <a:r>
              <a:rPr lang="en-GB" sz="1200" noProof="0"/>
              <a:t> </a:t>
            </a:r>
          </a:p>
          <a:p>
            <a:endParaRPr lang="en-GB" sz="1200" noProof="0"/>
          </a:p>
          <a:p>
            <a:endParaRPr lang="en-GB" sz="1200" noProof="0"/>
          </a:p>
          <a:p>
            <a:endParaRPr lang="en-GB" sz="1200"/>
          </a:p>
          <a:p>
            <a:r>
              <a:rPr lang="en-GB" sz="1200" b="1"/>
              <a:t>Key relationships:</a:t>
            </a:r>
          </a:p>
          <a:p>
            <a:pPr marL="171450" indent="-171450">
              <a:buFont typeface="Arial" panose="020B0604020202020204" pitchFamily="34" charset="0"/>
              <a:buChar char="•"/>
            </a:pPr>
            <a:r>
              <a:rPr lang="en-GB" sz="1200" noProof="0"/>
              <a:t>Time to surface </a:t>
            </a:r>
            <a:r>
              <a:rPr lang="en-GB" sz="1200"/>
              <a:t>∝ permeability</a:t>
            </a:r>
            <a:r>
              <a:rPr lang="en-GB" sz="1200" baseline="30000"/>
              <a:t>-1</a:t>
            </a:r>
          </a:p>
          <a:p>
            <a:pPr marL="171450" indent="-171450">
              <a:buFont typeface="Arial" panose="020B0604020202020204" pitchFamily="34" charset="0"/>
              <a:buChar char="•"/>
            </a:pPr>
            <a:r>
              <a:rPr lang="en-GB" sz="1200"/>
              <a:t>Emission rate without decay ∝ permeability</a:t>
            </a:r>
            <a:r>
              <a:rPr lang="en-GB" sz="1200" baseline="30000"/>
              <a:t>-2</a:t>
            </a:r>
          </a:p>
          <a:p>
            <a:pPr marL="171450" indent="-171450" algn="l">
              <a:buFont typeface="Arial" panose="020B0604020202020204" pitchFamily="34" charset="0"/>
              <a:buChar char="•"/>
            </a:pPr>
            <a:r>
              <a:rPr lang="en-GB" sz="1200"/>
              <a:t>Emission rate with decay </a:t>
            </a:r>
            <a:br>
              <a:rPr lang="en-GB" sz="1200">
                <a:latin typeface="Cambria Math" panose="02040503050406030204" pitchFamily="18" charset="0"/>
                <a:ea typeface="Cambria Math" panose="02040503050406030204" pitchFamily="18" charset="0"/>
              </a:rPr>
            </a:br>
            <a:r>
              <a:rPr lang="en-GB" sz="1200">
                <a:latin typeface="Cambria Math" panose="02040503050406030204" pitchFamily="18" charset="0"/>
                <a:ea typeface="Cambria Math" panose="02040503050406030204" pitchFamily="18" charset="0"/>
              </a:rPr>
              <a:t>~ </a:t>
            </a:r>
            <a:r>
              <a:rPr lang="en-GB" sz="1200"/>
              <a:t>exp(- C / permeability) / permeability</a:t>
            </a:r>
            <a:r>
              <a:rPr lang="en-GB" sz="1200" baseline="30000"/>
              <a:t>2</a:t>
            </a:r>
          </a:p>
          <a:p>
            <a:r>
              <a:rPr lang="en-GB" sz="1200" noProof="0"/>
              <a:t>This analysis assumes homogeneous permeability and porosity in the subsurface with no fast fracture pathways. Any subsurface conditions that combine to exhibit the same </a:t>
            </a:r>
            <a:r>
              <a:rPr lang="en-GB" sz="1200" i="1" noProof="0"/>
              <a:t>effective permeability </a:t>
            </a:r>
            <a:r>
              <a:rPr lang="en-GB" sz="1200" noProof="0"/>
              <a:t>would produce similar results. Atmospheric pumping is also neglected, but will be an important contributor to late-time seepage.</a:t>
            </a:r>
          </a:p>
          <a:p>
            <a:endParaRPr lang="en-GB" sz="1200"/>
          </a:p>
          <a:p>
            <a:r>
              <a:rPr lang="en-GB" sz="1200"/>
              <a:t>With this analytical toy model, we find that </a:t>
            </a:r>
            <a:r>
              <a:rPr lang="en-GB" sz="1200" noProof="0"/>
              <a:t>subsurface permeabilities below 10</a:t>
            </a:r>
            <a:r>
              <a:rPr lang="en-GB" sz="1200" baseline="30000" noProof="0"/>
              <a:t>-14</a:t>
            </a:r>
            <a:r>
              <a:rPr lang="en-GB" sz="1200" noProof="0"/>
              <a:t> m</a:t>
            </a:r>
            <a:r>
              <a:rPr lang="en-GB" sz="1200" baseline="30000" noProof="0"/>
              <a:t>2</a:t>
            </a:r>
            <a:r>
              <a:rPr lang="en-GB" sz="1200" noProof="0"/>
              <a:t> do not likely yield sufficient </a:t>
            </a:r>
            <a:r>
              <a:rPr lang="en-GB" sz="1200" baseline="30000" noProof="0"/>
              <a:t>133</a:t>
            </a:r>
            <a:r>
              <a:rPr lang="en-GB" sz="1200" noProof="0"/>
              <a:t>Xe to be detected between 50-2000 km downwind. </a:t>
            </a:r>
          </a:p>
        </p:txBody>
      </p:sp>
      <p:sp>
        <p:nvSpPr>
          <p:cNvPr id="20" name="TextBox 3">
            <a:extLst>
              <a:ext uri="{FF2B5EF4-FFF2-40B4-BE49-F238E27FC236}">
                <a16:creationId xmlns:a16="http://schemas.microsoft.com/office/drawing/2014/main" id="{1E89CD43-FF80-3593-7026-BDF338BBFF94}"/>
              </a:ext>
            </a:extLst>
          </p:cNvPr>
          <p:cNvSpPr txBox="1"/>
          <p:nvPr/>
        </p:nvSpPr>
        <p:spPr>
          <a:xfrm>
            <a:off x="419699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b="1"/>
              <a:t>Calculation steps:</a:t>
            </a:r>
          </a:p>
          <a:p>
            <a:pPr marL="228600" indent="-228600">
              <a:buFont typeface="+mj-lt"/>
              <a:buAutoNum type="arabicPeriod"/>
            </a:pPr>
            <a:r>
              <a:rPr lang="en-US" sz="1200"/>
              <a:t>Determine initial pressure and radius of cavity based on 1 kt yield [3, 4], assuming sufficiently deep burial.</a:t>
            </a:r>
          </a:p>
          <a:p>
            <a:pPr marL="228600" indent="-228600">
              <a:buFont typeface="+mj-lt"/>
              <a:buAutoNum type="arabicPeriod"/>
            </a:pPr>
            <a:r>
              <a:rPr lang="en-US" sz="1200"/>
              <a:t>Calculate increased subsurface plume volume and pressure for a fixed step change in plume radius, assuming instantaneous equilibrium conditions.</a:t>
            </a:r>
          </a:p>
          <a:p>
            <a:pPr marL="228600" indent="-228600">
              <a:buFont typeface="+mj-lt"/>
              <a:buAutoNum type="arabicPeriod"/>
            </a:pPr>
            <a:r>
              <a:rPr lang="en-US" sz="1200"/>
              <a:t>Calculate velocity of pressure front based on 1-D Darcy’s Law (constants derived from ref. [5-6]).</a:t>
            </a:r>
          </a:p>
          <a:p>
            <a:pPr marL="228600" indent="-228600">
              <a:buFont typeface="+mj-lt"/>
              <a:buAutoNum type="arabicPeriod"/>
            </a:pPr>
            <a:r>
              <a:rPr lang="en-US" sz="1200"/>
              <a:t>Calculate time needed for this expansion to occur, given the calculated velocity of the pressure front.</a:t>
            </a:r>
          </a:p>
          <a:p>
            <a:pPr marL="228600" indent="-228600">
              <a:buFont typeface="+mj-lt"/>
              <a:buAutoNum type="arabicPeriod"/>
            </a:pPr>
            <a:r>
              <a:rPr lang="en-US" sz="1200"/>
              <a:t>Repeat Steps 2-5 until the plume extends beyond the surface for at least one downwind collection period. </a:t>
            </a:r>
          </a:p>
          <a:p>
            <a:pPr marL="228600" indent="-228600">
              <a:buFont typeface="+mj-lt"/>
              <a:buAutoNum type="arabicPeriod"/>
            </a:pPr>
            <a:r>
              <a:rPr lang="en-US" sz="1200"/>
              <a:t>Calculate the fraction of the plume above the ground in the first collection period after it reaches the surface, estimate total </a:t>
            </a:r>
            <a:r>
              <a:rPr lang="en-US" sz="1200" baseline="30000"/>
              <a:t>133</a:t>
            </a:r>
            <a:r>
              <a:rPr lang="en-US" sz="1200"/>
              <a:t>Xe release in that period, assuming no subsurface fractionation, and correct for decay during subsurface transport. </a:t>
            </a:r>
          </a:p>
          <a:p>
            <a:endParaRPr lang="en-US" sz="1200"/>
          </a:p>
          <a:p>
            <a:pPr marL="171450" indent="-171450">
              <a:buFont typeface="Arial" panose="020B0604020202020204" pitchFamily="34" charset="0"/>
              <a:buChar char="•"/>
            </a:pPr>
            <a:endParaRPr lang="en-GB" sz="1200" noProof="0"/>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Autofit/>
          </a:bodyPr>
          <a:lstStyle/>
          <a:p>
            <a:r>
              <a:rPr lang="en-US" sz="1600" b="1" noProof="0">
                <a:solidFill>
                  <a:schemeClr val="bg1"/>
                </a:solidFill>
                <a:latin typeface="Arial" panose="020B0604020202020204" pitchFamily="34" charset="0"/>
                <a:cs typeface="Arial" panose="020B0604020202020204" pitchFamily="34" charset="0"/>
              </a:rPr>
              <a:t>Exploring bounding parameters for modeling subsurface transport of radioxenon</a:t>
            </a:r>
          </a:p>
        </p:txBody>
      </p:sp>
      <p:sp>
        <p:nvSpPr>
          <p:cNvPr id="8" name="TextBox 3">
            <a:extLst>
              <a:ext uri="{FF2B5EF4-FFF2-40B4-BE49-F238E27FC236}">
                <a16:creationId xmlns:a16="http://schemas.microsoft.com/office/drawing/2014/main" id="{E90810EB-C9FE-C1F2-4CE1-32C95CB36FE8}"/>
              </a:ext>
            </a:extLst>
          </p:cNvPr>
          <p:cNvSpPr txBox="1"/>
          <p:nvPr/>
        </p:nvSpPr>
        <p:spPr>
          <a:xfrm>
            <a:off x="16001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a:t>Using the median analytical </a:t>
            </a:r>
            <a:r>
              <a:rPr lang="en-GB" sz="1200" noProof="0" err="1"/>
              <a:t>dilu</a:t>
            </a:r>
            <a:r>
              <a:rPr lang="en-GB" sz="1200" err="1"/>
              <a:t>tion</a:t>
            </a:r>
            <a:r>
              <a:rPr lang="en-GB" sz="1200"/>
              <a:t> factors with radioactive decay from Eslinger, et al.[1], and the stated sensitivity of the Xenon International radioxenon collection and analysis system (0.15 </a:t>
            </a:r>
            <a:r>
              <a:rPr lang="en-GB" sz="1200" err="1"/>
              <a:t>mBq</a:t>
            </a:r>
            <a:r>
              <a:rPr lang="en-GB" sz="1200"/>
              <a:t>/m</a:t>
            </a:r>
            <a:r>
              <a:rPr lang="en-GB" sz="1200" baseline="30000"/>
              <a:t>3</a:t>
            </a:r>
            <a:r>
              <a:rPr lang="en-GB" sz="1200"/>
              <a:t>) [2], we calculate the minimum required </a:t>
            </a:r>
            <a:r>
              <a:rPr lang="en-GB" sz="1200" baseline="30000"/>
              <a:t>133</a:t>
            </a:r>
            <a:r>
              <a:rPr lang="en-GB" sz="1200"/>
              <a:t>Xe release from an underground nuclear explosion that would result in downwind concentrations above the expected minimum detectable concentration (MDC).  </a:t>
            </a:r>
            <a:endParaRPr lang="en-GB" sz="1200" noProof="0"/>
          </a:p>
          <a:p>
            <a:endParaRPr lang="en-GB" sz="1200" noProof="0"/>
          </a:p>
          <a:p>
            <a:endParaRPr lang="en-GB" sz="1200" noProof="0"/>
          </a:p>
          <a:p>
            <a:endParaRPr lang="en-GB" sz="1200"/>
          </a:p>
          <a:p>
            <a:endParaRPr lang="en-GB" sz="1200" noProof="0"/>
          </a:p>
          <a:p>
            <a:endParaRPr lang="en-GB" sz="1200"/>
          </a:p>
          <a:p>
            <a:endParaRPr lang="en-GB" sz="1200" noProof="0"/>
          </a:p>
          <a:p>
            <a:endParaRPr lang="en-GB" sz="1200"/>
          </a:p>
          <a:p>
            <a:endParaRPr lang="en-GB" sz="1200" noProof="0"/>
          </a:p>
          <a:p>
            <a:endParaRPr lang="en-GB" sz="1200"/>
          </a:p>
          <a:p>
            <a:endParaRPr lang="en-GB" sz="1200" noProof="0"/>
          </a:p>
          <a:p>
            <a:endParaRPr lang="en-GB" sz="1200"/>
          </a:p>
          <a:p>
            <a:endParaRPr lang="en-GB" sz="1200" noProof="0"/>
          </a:p>
          <a:p>
            <a:endParaRPr lang="en-GB" sz="1200"/>
          </a:p>
          <a:p>
            <a:r>
              <a:rPr lang="en-GB" sz="1200"/>
              <a:t>Here we use the median dilution factor, but these factors are observed to vary by several orders of magnitude depending on wind conditions.[1] We also assume that background conditions are such that any measured quantity over the expected MDC is detectable. The required minimum release quantities are used to bound the viable range of subsurface transport conditions.</a:t>
            </a:r>
            <a:endParaRPr lang="en-GB" sz="1200" noProof="0"/>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a:solidFill>
                  <a:srgbClr val="1A3A64"/>
                </a:solidFill>
                <a:latin typeface="Arial" panose="020B0604020202020204" pitchFamily="34" charset="0"/>
                <a:cs typeface="Arial" panose="020B0604020202020204" pitchFamily="34" charset="0"/>
              </a:rPr>
              <a:t>Carolyn E. Seifert, Christine Johnson, Jana Simo, Paul Eslinger</a:t>
            </a:r>
          </a:p>
        </p:txBody>
      </p:sp>
      <p:sp>
        <p:nvSpPr>
          <p:cNvPr id="24" name="TextBox 3">
            <a:extLst>
              <a:ext uri="{FF2B5EF4-FFF2-40B4-BE49-F238E27FC236}">
                <a16:creationId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Estimated Minimum </a:t>
            </a:r>
            <a:r>
              <a:rPr lang="en-GB" baseline="30000"/>
              <a:t>133</a:t>
            </a:r>
            <a:r>
              <a:rPr lang="en-GB"/>
              <a:t>Xe Release Quantities Required for Downwind Detection </a:t>
            </a:r>
          </a:p>
        </p:txBody>
      </p:sp>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An Analytical Toy Model for Estimating </a:t>
            </a:r>
            <a:r>
              <a:rPr lang="en-GB" baseline="30000"/>
              <a:t>133</a:t>
            </a:r>
            <a:r>
              <a:rPr lang="en-GB"/>
              <a:t>Xe Release Quantities from Underground Nuclear Explosions</a:t>
            </a:r>
          </a:p>
        </p:txBody>
      </p:sp>
      <p:sp>
        <p:nvSpPr>
          <p:cNvPr id="27" name="TextBox 3">
            <a:extLst>
              <a:ext uri="{FF2B5EF4-FFF2-40B4-BE49-F238E27FC236}">
                <a16:creationId xmlns:a16="http://schemas.microsoft.com/office/drawing/2014/main" id="{35C23D38-1D02-FA1F-40B5-BBB882222001}"/>
              </a:ext>
            </a:extLst>
          </p:cNvPr>
          <p:cNvSpPr txBox="1"/>
          <p:nvPr/>
        </p:nvSpPr>
        <p:spPr>
          <a:xfrm>
            <a:off x="8233976" y="109077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Results and Implications for Subsurface Transport </a:t>
            </a:r>
            <a:r>
              <a:rPr lang="en-GB" err="1"/>
              <a:t>Modeling</a:t>
            </a:r>
            <a:r>
              <a:rPr lang="en-GB"/>
              <a:t> and Simulations</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a:solidFill>
                  <a:srgbClr val="1B3B65"/>
                </a:solidFill>
                <a:latin typeface="Arial" panose="020B0604020202020204" pitchFamily="34" charset="0"/>
                <a:cs typeface="Arial" panose="020B0604020202020204" pitchFamily="34" charset="0"/>
              </a:rPr>
              <a:t>P2.3-840</a:t>
            </a:r>
            <a:endParaRPr lang="en-GB" sz="2800" b="1" noProof="0">
              <a:solidFill>
                <a:srgbClr val="1B3B65"/>
              </a:solidFill>
              <a:latin typeface="Arial" panose="020B0604020202020204" pitchFamily="34" charset="0"/>
              <a:cs typeface="Arial" panose="020B0604020202020204" pitchFamily="34" charset="0"/>
            </a:endParaRPr>
          </a:p>
        </p:txBody>
      </p:sp>
      <p:pic>
        <p:nvPicPr>
          <p:cNvPr id="3" name="Picture 2" descr="Logo&#10;&#10;AI-generated content may be incorrect.">
            <a:extLst>
              <a:ext uri="{FF2B5EF4-FFF2-40B4-BE49-F238E27FC236}">
                <a16:creationId xmlns:a16="http://schemas.microsoft.com/office/drawing/2014/main" id="{2CBD285E-CD3E-239E-36B3-AD90FEF12E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5073" y="12354"/>
            <a:ext cx="1371755" cy="596416"/>
          </a:xfrm>
          <a:prstGeom prst="rect">
            <a:avLst/>
          </a:prstGeom>
        </p:spPr>
      </p:pic>
      <p:pic>
        <p:nvPicPr>
          <p:cNvPr id="5" name="Picture 4">
            <a:extLst>
              <a:ext uri="{FF2B5EF4-FFF2-40B4-BE49-F238E27FC236}">
                <a16:creationId xmlns:a16="http://schemas.microsoft.com/office/drawing/2014/main" id="{0FED124C-F4E3-1EA0-8F6F-E94076AB527D}"/>
              </a:ext>
            </a:extLst>
          </p:cNvPr>
          <p:cNvPicPr>
            <a:picLocks noChangeAspect="1"/>
          </p:cNvPicPr>
          <p:nvPr/>
        </p:nvPicPr>
        <p:blipFill>
          <a:blip r:embed="rId3"/>
          <a:stretch>
            <a:fillRect/>
          </a:stretch>
        </p:blipFill>
        <p:spPr>
          <a:xfrm>
            <a:off x="160019" y="3044965"/>
            <a:ext cx="3766530" cy="2263925"/>
          </a:xfrm>
          <a:prstGeom prst="rect">
            <a:avLst/>
          </a:prstGeom>
        </p:spPr>
      </p:pic>
      <p:pic>
        <p:nvPicPr>
          <p:cNvPr id="49" name="Picture 48">
            <a:extLst>
              <a:ext uri="{FF2B5EF4-FFF2-40B4-BE49-F238E27FC236}">
                <a16:creationId xmlns:a16="http://schemas.microsoft.com/office/drawing/2014/main" id="{23788B75-5D64-07DB-2F47-D6EEFE1E1871}"/>
              </a:ext>
            </a:extLst>
          </p:cNvPr>
          <p:cNvPicPr>
            <a:picLocks noChangeAspect="1"/>
          </p:cNvPicPr>
          <p:nvPr/>
        </p:nvPicPr>
        <p:blipFill>
          <a:blip r:embed="rId4"/>
          <a:srcRect t="8854"/>
          <a:stretch>
            <a:fillRect/>
          </a:stretch>
        </p:blipFill>
        <p:spPr>
          <a:xfrm>
            <a:off x="4489710" y="4926788"/>
            <a:ext cx="3280263" cy="1867932"/>
          </a:xfrm>
          <a:prstGeom prst="rect">
            <a:avLst/>
          </a:prstGeom>
        </p:spPr>
      </p:pic>
      <p:pic>
        <p:nvPicPr>
          <p:cNvPr id="6" name="Picture 5">
            <a:extLst>
              <a:ext uri="{FF2B5EF4-FFF2-40B4-BE49-F238E27FC236}">
                <a16:creationId xmlns:a16="http://schemas.microsoft.com/office/drawing/2014/main" id="{E37FA858-0A04-049E-092A-06D0ED0F2B1B}"/>
              </a:ext>
            </a:extLst>
          </p:cNvPr>
          <p:cNvPicPr>
            <a:picLocks noChangeAspect="1"/>
          </p:cNvPicPr>
          <p:nvPr/>
        </p:nvPicPr>
        <p:blipFill>
          <a:blip r:embed="rId5"/>
          <a:stretch>
            <a:fillRect/>
          </a:stretch>
        </p:blipFill>
        <p:spPr>
          <a:xfrm>
            <a:off x="8337021" y="1518236"/>
            <a:ext cx="3628102" cy="2262126"/>
          </a:xfrm>
          <a:prstGeom prst="rect">
            <a:avLst/>
          </a:prstGeom>
        </p:spPr>
      </p:pic>
    </p:spTree>
    <p:extLst>
      <p:ext uri="{BB962C8B-B14F-4D97-AF65-F5344CB8AC3E}">
        <p14:creationId xmlns:p14="http://schemas.microsoft.com/office/powerpoint/2010/main" val="115423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6D0C0458-42B2-1B76-E9E2-1461512D023D}"/>
              </a:ext>
            </a:extLst>
          </p:cNvPr>
          <p:cNvSpPr txBox="1"/>
          <p:nvPr/>
        </p:nvSpPr>
        <p:spPr>
          <a:xfrm>
            <a:off x="160019" y="1549110"/>
            <a:ext cx="3950508"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l"/>
            <a:r>
              <a:rPr lang="en-GB" sz="1200"/>
              <a:t>[1] P.W. Eslinger, et al., “Atmospheric plume progression as a function of time and distance from the release point for radioactive isotopes,” JER 148, October 2015, pp. 123-129. </a:t>
            </a:r>
            <a:r>
              <a:rPr lang="en-GB" sz="1200">
                <a:hlinkClick r:id="rId2"/>
              </a:rPr>
              <a:t>https://doi.org/10.1016/j.envrad.2015.06.022</a:t>
            </a:r>
            <a:r>
              <a:rPr lang="en-GB" sz="1200"/>
              <a:t>.  </a:t>
            </a:r>
          </a:p>
          <a:p>
            <a:pPr algn="l"/>
            <a:endParaRPr lang="en-GB" sz="1200" noProof="0"/>
          </a:p>
          <a:p>
            <a:pPr algn="l"/>
            <a:r>
              <a:rPr lang="en-GB" sz="1200"/>
              <a:t>[2] “Xenon International,” Teledyne Brown Engineering. Available at: </a:t>
            </a:r>
            <a:r>
              <a:rPr lang="en-GB" sz="1200">
                <a:hlinkClick r:id="rId3"/>
              </a:rPr>
              <a:t>https://www.tbe.com/energy/xenon-international</a:t>
            </a:r>
            <a:r>
              <a:rPr lang="en-GB" sz="1200"/>
              <a:t>. </a:t>
            </a:r>
          </a:p>
          <a:p>
            <a:pPr algn="l"/>
            <a:endParaRPr lang="en-GB" sz="1200" noProof="0"/>
          </a:p>
          <a:p>
            <a:pPr algn="l"/>
            <a:r>
              <a:rPr lang="en-GB" sz="1200" noProof="0"/>
              <a:t>[3] T.R. Butkovich, “Cavities Produced by Underground Nuclear Explosions,” UCRL-52097, 1976. </a:t>
            </a:r>
          </a:p>
          <a:p>
            <a:pPr algn="l"/>
            <a:endParaRPr lang="en-GB" sz="1200"/>
          </a:p>
          <a:p>
            <a:pPr algn="l"/>
            <a:r>
              <a:rPr lang="en-GB" sz="1200" noProof="0"/>
              <a:t>[4] S. Glasstone and P.J. Dolan, “Effects of Nuclear Weapons,” 1977. Available at: </a:t>
            </a:r>
            <a:r>
              <a:rPr lang="en-GB" sz="1200" noProof="0">
                <a:hlinkClick r:id="rId4"/>
              </a:rPr>
              <a:t>https://atomicarchive.com/resources/documents/effects/glasstone-dolan</a:t>
            </a:r>
            <a:r>
              <a:rPr lang="en-GB" sz="1200" noProof="0"/>
              <a:t>. </a:t>
            </a:r>
          </a:p>
          <a:p>
            <a:pPr algn="l"/>
            <a:endParaRPr lang="en-GB" sz="1200"/>
          </a:p>
          <a:p>
            <a:pPr algn="l"/>
            <a:r>
              <a:rPr lang="en-GB" sz="1200" noProof="0"/>
              <a:t>[5] D.D. </a:t>
            </a:r>
            <a:r>
              <a:rPr lang="en-US" sz="1200" noProof="0"/>
              <a:t>Lucero, et al., “Permeability scaling relationships of volcanic tuff from core to field scale measurements,” Sci Rep 15, 12938 (2025). </a:t>
            </a:r>
            <a:r>
              <a:rPr lang="en-US" sz="1200" noProof="0">
                <a:hlinkClick r:id="rId5"/>
              </a:rPr>
              <a:t>https://doi.org/10.1038/s41598-025-96835-5</a:t>
            </a:r>
            <a:r>
              <a:rPr lang="en-US" sz="1200" noProof="0"/>
              <a:t>.</a:t>
            </a:r>
          </a:p>
          <a:p>
            <a:pPr algn="l"/>
            <a:endParaRPr lang="en-US" sz="1200"/>
          </a:p>
          <a:p>
            <a:pPr algn="l"/>
            <a:r>
              <a:rPr lang="en-US" sz="1200" noProof="0"/>
              <a:t>[6] “Air Viscosity: Dynamic and Kinematic Viscosity at Various Temperatures and Pressures,” The Engineering Toolbox. Available at: </a:t>
            </a:r>
            <a:r>
              <a:rPr lang="en-US" sz="1200" noProof="0">
                <a:hlinkClick r:id="rId6"/>
              </a:rPr>
              <a:t>https://www.engineeringtoolbox.com/air-absolute-kinematic-viscosity-d_601.html</a:t>
            </a:r>
            <a:r>
              <a:rPr lang="en-US" sz="1200" noProof="0"/>
              <a:t>.</a:t>
            </a:r>
          </a:p>
          <a:p>
            <a:pPr algn="l"/>
            <a:endParaRPr lang="en-US" sz="1200"/>
          </a:p>
          <a:p>
            <a:pPr algn="l"/>
            <a:endParaRPr lang="en-US" sz="1200"/>
          </a:p>
          <a:p>
            <a:pPr algn="l"/>
            <a:endParaRPr lang="en-US" sz="1200" noProof="0"/>
          </a:p>
          <a:p>
            <a:pPr algn="l"/>
            <a:endParaRPr lang="en-GB" sz="1200" noProof="0"/>
          </a:p>
        </p:txBody>
      </p:sp>
      <p:sp>
        <p:nvSpPr>
          <p:cNvPr id="3" name="TextBox 3">
            <a:extLst>
              <a:ext uri="{FF2B5EF4-FFF2-40B4-BE49-F238E27FC236}">
                <a16:creationId xmlns:a16="http://schemas.microsoft.com/office/drawing/2014/main" id="{78D58A08-608C-8A01-8DBB-A279F74E889D}"/>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GB"/>
              <a:t>REFERENCES</a:t>
            </a:r>
          </a:p>
        </p:txBody>
      </p:sp>
      <p:sp>
        <p:nvSpPr>
          <p:cNvPr id="4" name="TextBox 3">
            <a:extLst>
              <a:ext uri="{FF2B5EF4-FFF2-40B4-BE49-F238E27FC236}">
                <a16:creationId xmlns:a16="http://schemas.microsoft.com/office/drawing/2014/main" id="{2773B1A2-C892-5EB3-51D2-E0EFA6093A09}"/>
              </a:ext>
            </a:extLst>
          </p:cNvPr>
          <p:cNvSpPr txBox="1"/>
          <p:nvPr/>
        </p:nvSpPr>
        <p:spPr>
          <a:xfrm>
            <a:off x="4196999" y="55008"/>
            <a:ext cx="7133942" cy="492443"/>
          </a:xfrm>
          <a:prstGeom prst="rect">
            <a:avLst/>
          </a:prstGeom>
          <a:noFill/>
        </p:spPr>
        <p:txBody>
          <a:bodyPr wrap="square" lIns="0" tIns="0" rIns="0" bIns="0" rtlCol="0" anchor="ctr">
            <a:noAutofit/>
          </a:bodyPr>
          <a:lstStyle/>
          <a:p>
            <a:r>
              <a:rPr lang="en-US" sz="1600" b="1" noProof="0">
                <a:solidFill>
                  <a:schemeClr val="bg1"/>
                </a:solidFill>
                <a:latin typeface="Arial" panose="020B0604020202020204" pitchFamily="34" charset="0"/>
                <a:cs typeface="Arial" panose="020B0604020202020204" pitchFamily="34" charset="0"/>
              </a:rPr>
              <a:t>Exploring bounding parameters for modeling subsurface transport of radioxenon</a:t>
            </a:r>
          </a:p>
        </p:txBody>
      </p:sp>
      <p:sp>
        <p:nvSpPr>
          <p:cNvPr id="5" name="TextBox 3">
            <a:extLst>
              <a:ext uri="{FF2B5EF4-FFF2-40B4-BE49-F238E27FC236}">
                <a16:creationId xmlns:a16="http://schemas.microsoft.com/office/drawing/2014/main" id="{68B35814-5870-69C4-6761-D0D6A657E137}"/>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a:solidFill>
                  <a:srgbClr val="1A3A64"/>
                </a:solidFill>
                <a:latin typeface="Arial" panose="020B0604020202020204" pitchFamily="34" charset="0"/>
                <a:cs typeface="Arial" panose="020B0604020202020204" pitchFamily="34" charset="0"/>
              </a:rPr>
              <a:t>Carolyn E. Seifert, Christine Johnson, Jana Simo, Paul Eslinger</a:t>
            </a:r>
          </a:p>
        </p:txBody>
      </p:sp>
      <p:sp>
        <p:nvSpPr>
          <p:cNvPr id="6" name="Title 1">
            <a:extLst>
              <a:ext uri="{FF2B5EF4-FFF2-40B4-BE49-F238E27FC236}">
                <a16:creationId xmlns:a16="http://schemas.microsoft.com/office/drawing/2014/main" id="{1325CB3D-166C-6BA8-E5DC-1359683F9DD0}"/>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a:solidFill>
                  <a:srgbClr val="1B3B65"/>
                </a:solidFill>
                <a:latin typeface="Arial" panose="020B0604020202020204" pitchFamily="34" charset="0"/>
                <a:cs typeface="Arial" panose="020B0604020202020204" pitchFamily="34" charset="0"/>
              </a:rPr>
              <a:t>P2.3-840</a:t>
            </a:r>
            <a:endParaRPr lang="en-GB" sz="2800" b="1" noProof="0">
              <a:solidFill>
                <a:srgbClr val="1B3B65"/>
              </a:solidFill>
              <a:latin typeface="Arial" panose="020B0604020202020204" pitchFamily="34" charset="0"/>
              <a:cs typeface="Arial" panose="020B0604020202020204" pitchFamily="34" charset="0"/>
            </a:endParaRPr>
          </a:p>
        </p:txBody>
      </p:sp>
      <p:pic>
        <p:nvPicPr>
          <p:cNvPr id="7" name="Picture 6" descr="Logo&#10;&#10;AI-generated content may be incorrect.">
            <a:extLst>
              <a:ext uri="{FF2B5EF4-FFF2-40B4-BE49-F238E27FC236}">
                <a16:creationId xmlns:a16="http://schemas.microsoft.com/office/drawing/2014/main" id="{71383FD1-ADBE-9817-D1C7-3E2172DB010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87362" y="6198303"/>
            <a:ext cx="1371755" cy="596416"/>
          </a:xfrm>
          <a:prstGeom prst="rect">
            <a:avLst/>
          </a:prstGeom>
        </p:spPr>
      </p:pic>
      <p:pic>
        <p:nvPicPr>
          <p:cNvPr id="1028" name="Picture 4">
            <a:extLst>
              <a:ext uri="{FF2B5EF4-FFF2-40B4-BE49-F238E27FC236}">
                <a16:creationId xmlns:a16="http://schemas.microsoft.com/office/drawing/2014/main" id="{2ED4241E-1884-E4F1-B571-39C94826461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6684" y="1515255"/>
            <a:ext cx="6431940" cy="432492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3B321D5-7F18-5B03-1AC5-EB8C00B409E6}"/>
              </a:ext>
            </a:extLst>
          </p:cNvPr>
          <p:cNvSpPr txBox="1"/>
          <p:nvPr/>
        </p:nvSpPr>
        <p:spPr>
          <a:xfrm>
            <a:off x="4849738" y="5896598"/>
            <a:ext cx="6032352" cy="646331"/>
          </a:xfrm>
          <a:prstGeom prst="rect">
            <a:avLst/>
          </a:prstGeom>
          <a:noFill/>
        </p:spPr>
        <p:txBody>
          <a:bodyPr wrap="square" rtlCol="0">
            <a:spAutoFit/>
          </a:bodyPr>
          <a:lstStyle/>
          <a:p>
            <a:r>
              <a:rPr lang="en-US" sz="1200"/>
              <a:t>[7]  A. Jefferson, “Geology is destiny: globally mapping permeability by rock type,” Available at: </a:t>
            </a:r>
            <a:r>
              <a:rPr lang="en-US" sz="1200">
                <a:hlinkClick r:id="rId9"/>
              </a:rPr>
              <a:t>https://all-geo.org/highlyallochthonous/2011/01/geology-is-destiny-globally-mapping-permeability-by-rock-type/</a:t>
            </a:r>
            <a:r>
              <a:rPr lang="en-US" sz="1200"/>
              <a:t>. </a:t>
            </a:r>
          </a:p>
        </p:txBody>
      </p:sp>
      <p:sp>
        <p:nvSpPr>
          <p:cNvPr id="11" name="TextBox 10">
            <a:extLst>
              <a:ext uri="{FF2B5EF4-FFF2-40B4-BE49-F238E27FC236}">
                <a16:creationId xmlns:a16="http://schemas.microsoft.com/office/drawing/2014/main" id="{C9563C52-FCD3-3919-B785-7BDA21808847}"/>
              </a:ext>
            </a:extLst>
          </p:cNvPr>
          <p:cNvSpPr txBox="1"/>
          <p:nvPr/>
        </p:nvSpPr>
        <p:spPr>
          <a:xfrm>
            <a:off x="4766684" y="1151061"/>
            <a:ext cx="6431940" cy="307777"/>
          </a:xfrm>
          <a:prstGeom prst="rect">
            <a:avLst/>
          </a:prstGeom>
          <a:noFill/>
        </p:spPr>
        <p:txBody>
          <a:bodyPr wrap="square" rtlCol="0">
            <a:spAutoFit/>
          </a:bodyPr>
          <a:lstStyle/>
          <a:p>
            <a:pPr algn="ctr"/>
            <a:r>
              <a:rPr lang="en-US" sz="1400" b="1">
                <a:solidFill>
                  <a:srgbClr val="1A3A64"/>
                </a:solidFill>
                <a:latin typeface="Arial" panose="020B0604020202020204" pitchFamily="34" charset="0"/>
                <a:ea typeface="+mj-ea"/>
                <a:cs typeface="Arial" panose="020B0604020202020204" pitchFamily="34" charset="0"/>
              </a:rPr>
              <a:t>Permeability in Various Geologic Media [7]</a:t>
            </a:r>
          </a:p>
        </p:txBody>
      </p:sp>
      <p:cxnSp>
        <p:nvCxnSpPr>
          <p:cNvPr id="13" name="Straight Connector 12">
            <a:extLst>
              <a:ext uri="{FF2B5EF4-FFF2-40B4-BE49-F238E27FC236}">
                <a16:creationId xmlns:a16="http://schemas.microsoft.com/office/drawing/2014/main" id="{77B2A183-75E9-B052-72AB-2FE8898A59F7}"/>
              </a:ext>
            </a:extLst>
          </p:cNvPr>
          <p:cNvCxnSpPr/>
          <p:nvPr/>
        </p:nvCxnSpPr>
        <p:spPr>
          <a:xfrm>
            <a:off x="8477428" y="4037889"/>
            <a:ext cx="1533970" cy="0"/>
          </a:xfrm>
          <a:prstGeom prst="line">
            <a:avLst/>
          </a:prstGeom>
          <a:ln w="28575"/>
        </p:spPr>
        <p:style>
          <a:lnRef idx="2">
            <a:schemeClr val="accent5"/>
          </a:lnRef>
          <a:fillRef idx="0">
            <a:schemeClr val="accent5"/>
          </a:fillRef>
          <a:effectRef idx="1">
            <a:schemeClr val="accent5"/>
          </a:effectRef>
          <a:fontRef idx="minor">
            <a:schemeClr val="tx1"/>
          </a:fontRef>
        </p:style>
      </p:cxnSp>
      <p:sp>
        <p:nvSpPr>
          <p:cNvPr id="14" name="TextBox 13">
            <a:extLst>
              <a:ext uri="{FF2B5EF4-FFF2-40B4-BE49-F238E27FC236}">
                <a16:creationId xmlns:a16="http://schemas.microsoft.com/office/drawing/2014/main" id="{E9F22FB1-3069-FB47-09B2-6BEABEC9B5AB}"/>
              </a:ext>
            </a:extLst>
          </p:cNvPr>
          <p:cNvSpPr txBox="1"/>
          <p:nvPr/>
        </p:nvSpPr>
        <p:spPr>
          <a:xfrm>
            <a:off x="10011398" y="3910931"/>
            <a:ext cx="1256231" cy="253916"/>
          </a:xfrm>
          <a:prstGeom prst="rect">
            <a:avLst/>
          </a:prstGeom>
          <a:noFill/>
        </p:spPr>
        <p:txBody>
          <a:bodyPr wrap="square" rtlCol="0">
            <a:spAutoFit/>
          </a:bodyPr>
          <a:lstStyle/>
          <a:p>
            <a:r>
              <a:rPr lang="en-US" sz="1050">
                <a:solidFill>
                  <a:schemeClr val="accent5">
                    <a:lumMod val="75000"/>
                  </a:schemeClr>
                </a:solidFill>
              </a:rPr>
              <a:t>NNSS P-Tunnel [5]</a:t>
            </a:r>
          </a:p>
        </p:txBody>
      </p:sp>
    </p:spTree>
    <p:extLst>
      <p:ext uri="{BB962C8B-B14F-4D97-AF65-F5344CB8AC3E}">
        <p14:creationId xmlns:p14="http://schemas.microsoft.com/office/powerpoint/2010/main" val="136505817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2E9F2A04774B4B9EB3214598E61ACB" ma:contentTypeVersion="35" ma:contentTypeDescription="Create a new document." ma:contentTypeScope="" ma:versionID="fb7c4893ed7333c35c8e827c676af178">
  <xsd:schema xmlns:xsd="http://www.w3.org/2001/XMLSchema" xmlns:xs="http://www.w3.org/2001/XMLSchema" xmlns:p="http://schemas.microsoft.com/office/2006/metadata/properties" xmlns:ns2="846d2355-e3da-48f1-8191-238095d8c4a5" xmlns:ns3="80bc07cc-2253-4b6e-9813-2a4ce3b0cd35" xmlns:ns4="5cece13e-3376-4417-9525-be60b11a89a8" targetNamespace="http://schemas.microsoft.com/office/2006/metadata/properties" ma:root="true" ma:fieldsID="2b9cf00f3573ca50e1e10c4e52295009" ns2:_="" ns3:_="" ns4:_="">
    <xsd:import namespace="846d2355-e3da-48f1-8191-238095d8c4a5"/>
    <xsd:import namespace="80bc07cc-2253-4b6e-9813-2a4ce3b0cd35"/>
    <xsd:import namespace="5cece13e-3376-4417-9525-be60b11a89a8"/>
    <xsd:element name="properties">
      <xsd:complexType>
        <xsd:sequence>
          <xsd:element name="documentManagement">
            <xsd:complexType>
              <xsd:all>
                <xsd:element ref="ns2:Comments" minOccurs="0"/>
                <xsd:element ref="ns2:DCReviewer" minOccurs="0"/>
                <xsd:element ref="ns2:MichaelOKtoUpload_x003f_" minOccurs="0"/>
                <xsd:element ref="ns2:CatOKtoUpload" minOccurs="0"/>
                <xsd:element ref="ns2:MariaUploadtoConfluence" minOccurs="0"/>
                <xsd:element ref="ns2:MariaInitiateIR"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4:TaxCatchAll" minOccurs="0"/>
                <xsd:element ref="ns2:MediaServiceGenerationTime" minOccurs="0"/>
                <xsd:element ref="ns2:MediaServiceEventHashCode" minOccurs="0"/>
                <xsd:element ref="ns2:MediaServiceOCR" minOccurs="0"/>
                <xsd:element ref="ns2:lcf76f155ced4ddcb4097134ff3c332f" minOccurs="0"/>
                <xsd:element ref="ns2:MediaServiceSearchProperties" minOccurs="0"/>
                <xsd:element ref="ns2:MediaServiceMetadata" minOccurs="0"/>
                <xsd:element ref="ns2:HQApproved" minOccurs="0"/>
                <xsd:element ref="ns2:HQedits_x002f_comments" minOccurs="0"/>
                <xsd:element ref="ns2:SubmittedtoHQ" minOccurs="0"/>
                <xsd:element ref="ns2:HQApproved_x002e_" minOccurs="0"/>
                <xsd:element ref="ns2:SubmittedtoIR_x002e_" minOccurs="0"/>
                <xsd:element ref="ns2:IRApproved" minOccurs="0"/>
                <xsd:element ref="ns2:MediaServiceBillingMetadata" minOccurs="0"/>
                <xsd:element ref="ns2:DCreviewer0" minOccurs="0"/>
                <xsd:element ref="ns2:PeerReviewer" minOccurs="0"/>
                <xsd:element ref="ns2:SubmittedtoI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d2355-e3da-48f1-8191-238095d8c4a5" elementFormDefault="qualified">
    <xsd:import namespace="http://schemas.microsoft.com/office/2006/documentManagement/types"/>
    <xsd:import namespace="http://schemas.microsoft.com/office/infopath/2007/PartnerControls"/>
    <xsd:element name="Comments" ma:index="3" nillable="true" ma:displayName="Comments" ma:format="Dropdown" ma:internalName="Comments" ma:readOnly="false">
      <xsd:simpleType>
        <xsd:restriction base="dms:Text">
          <xsd:maxLength value="255"/>
        </xsd:restriction>
      </xsd:simpleType>
    </xsd:element>
    <xsd:element name="DCReviewer" ma:index="4" nillable="true" ma:displayName="DC Reviewer" ma:format="Dropdown" ma:internalName="DCReviewer" ma:readOnly="false">
      <xsd:simpleType>
        <xsd:restriction base="dms:Text">
          <xsd:maxLength value="255"/>
        </xsd:restriction>
      </xsd:simpleType>
    </xsd:element>
    <xsd:element name="MichaelOKtoUpload_x003f_" ma:index="5" nillable="true" ma:displayName="Michael OK to Upload?" ma:default="1" ma:format="Dropdown" ma:internalName="MichaelOKtoUpload_x003f_" ma:readOnly="false">
      <xsd:simpleType>
        <xsd:restriction base="dms:Boolean"/>
      </xsd:simpleType>
    </xsd:element>
    <xsd:element name="CatOKtoUpload" ma:index="6" nillable="true" ma:displayName="Cat OK to Upload" ma:default="1" ma:format="Dropdown" ma:internalName="CatOKtoUpload" ma:readOnly="false">
      <xsd:simpleType>
        <xsd:restriction base="dms:Boolean"/>
      </xsd:simpleType>
    </xsd:element>
    <xsd:element name="MariaUploadtoConfluence" ma:index="7" nillable="true" ma:displayName="Maria Upload to Confluence" ma:format="Dropdown" ma:internalName="MariaUploadtoConfluence" ma:readOnly="false">
      <xsd:simpleType>
        <xsd:restriction base="dms:Text">
          <xsd:maxLength value="255"/>
        </xsd:restriction>
      </xsd:simpleType>
    </xsd:element>
    <xsd:element name="MariaInitiateIR" ma:index="8" nillable="true" ma:displayName="Maria Initiate IR" ma:format="Dropdown" ma:internalName="MariaInitiateIR" ma:readOnly="false">
      <xsd:simpleType>
        <xsd:restriction base="dms:Text">
          <xsd:maxLength value="255"/>
        </xsd:restriction>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hidden="true" ma:internalName="MediaServiceOCR"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Metadata" ma:index="27" nillable="true" ma:displayName="MediaServiceMetadata" ma:hidden="true" ma:internalName="MediaServiceMetadata" ma:readOnly="true">
      <xsd:simpleType>
        <xsd:restriction base="dms:Note"/>
      </xsd:simpleType>
    </xsd:element>
    <xsd:element name="HQApproved" ma:index="28" nillable="true" ma:displayName="HQ Approved " ma:format="Dropdown" ma:internalName="HQApproved">
      <xsd:simpleType>
        <xsd:restriction base="dms:Text">
          <xsd:maxLength value="255"/>
        </xsd:restriction>
      </xsd:simpleType>
    </xsd:element>
    <xsd:element name="HQedits_x002f_comments" ma:index="29" nillable="true" ma:displayName="HQ edits/comments " ma:format="Dropdown" ma:internalName="HQedits_x002f_comments">
      <xsd:simpleType>
        <xsd:restriction base="dms:Text">
          <xsd:maxLength value="255"/>
        </xsd:restriction>
      </xsd:simpleType>
    </xsd:element>
    <xsd:element name="SubmittedtoHQ" ma:index="30" nillable="true" ma:displayName="Submitted to HQ" ma:default="1" ma:format="Dropdown" ma:internalName="SubmittedtoHQ">
      <xsd:simpleType>
        <xsd:restriction base="dms:Boolean"/>
      </xsd:simpleType>
    </xsd:element>
    <xsd:element name="HQApproved_x002e_" ma:index="31" nillable="true" ma:displayName="HQ Approved." ma:default="1" ma:format="Dropdown" ma:internalName="HQApproved_x002e_">
      <xsd:simpleType>
        <xsd:restriction base="dms:Boolean"/>
      </xsd:simpleType>
    </xsd:element>
    <xsd:element name="SubmittedtoIR_x002e_" ma:index="32" nillable="true" ma:displayName="Submitted to IR. " ma:default="1" ma:format="Dropdown" ma:internalName="SubmittedtoIR_x002e_">
      <xsd:simpleType>
        <xsd:restriction base="dms:Boolean"/>
      </xsd:simpleType>
    </xsd:element>
    <xsd:element name="IRApproved" ma:index="33" nillable="true" ma:displayName="IR Approved" ma:default="1" ma:format="Dropdown" ma:internalName="IRApproved">
      <xsd:simpleType>
        <xsd:restriction base="dms:Boolean"/>
      </xsd:simpleType>
    </xsd:element>
    <xsd:element name="MediaServiceBillingMetadata" ma:index="34" nillable="true" ma:displayName="MediaServiceBillingMetadata" ma:hidden="true" ma:internalName="MediaServiceBillingMetadata" ma:readOnly="true">
      <xsd:simpleType>
        <xsd:restriction base="dms:Note"/>
      </xsd:simpleType>
    </xsd:element>
    <xsd:element name="DCreviewer0" ma:index="35" nillable="true" ma:displayName="DC reviewer" ma:format="Dropdown" ma:list="UserInfo" ma:SharePointGroup="0" ma:internalName="DCreviewer0">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eerReviewer" ma:index="36" nillable="true" ma:displayName="Peer Reviewer" ma:format="Dropdown" ma:internalName="PeerReviewer">
      <xsd:simpleType>
        <xsd:restriction base="dms:Text">
          <xsd:maxLength value="255"/>
        </xsd:restriction>
      </xsd:simpleType>
    </xsd:element>
    <xsd:element name="SubmittedtoIR" ma:index="37" nillable="true" ma:displayName="Submitted to IR" ma:format="Dropdown" ma:internalName="SubmittedtoI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bc07cc-2253-4b6e-9813-2a4ce3b0cd35" elementFormDefault="qualified">
    <xsd:import namespace="http://schemas.microsoft.com/office/2006/documentManagement/types"/>
    <xsd:import namespace="http://schemas.microsoft.com/office/infopath/2007/PartnerControls"/>
    <xsd:element name="SharedWithUsers" ma:index="10"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d84841b-a95c-4458-b28c-464c8bd3411f}" ma:internalName="TaxCatchAll" ma:readOnly="false" ma:showField="CatchAllData" ma:web="80bc07cc-2253-4b6e-9813-2a4ce3b0cd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riaInitiateIR xmlns="846d2355-e3da-48f1-8191-238095d8c4a5" xsi:nil="true"/>
    <TaxCatchAll xmlns="5cece13e-3376-4417-9525-be60b11a89a8" xsi:nil="true"/>
    <SubmittedtoHQ xmlns="846d2355-e3da-48f1-8191-238095d8c4a5">true</SubmittedtoHQ>
    <Comments xmlns="846d2355-e3da-48f1-8191-238095d8c4a5" xsi:nil="true"/>
    <lcf76f155ced4ddcb4097134ff3c332f xmlns="846d2355-e3da-48f1-8191-238095d8c4a5">
      <Terms xmlns="http://schemas.microsoft.com/office/infopath/2007/PartnerControls"/>
    </lcf76f155ced4ddcb4097134ff3c332f>
    <SubmittedtoIR_x002e_ xmlns="846d2355-e3da-48f1-8191-238095d8c4a5">true</SubmittedtoIR_x002e_>
    <MariaUploadtoConfluence xmlns="846d2355-e3da-48f1-8191-238095d8c4a5" xsi:nil="true"/>
    <MichaelOKtoUpload_x003f_ xmlns="846d2355-e3da-48f1-8191-238095d8c4a5">true</MichaelOKtoUpload_x003f_>
    <IRApproved xmlns="846d2355-e3da-48f1-8191-238095d8c4a5">true</IRApproved>
    <DCReviewer xmlns="846d2355-e3da-48f1-8191-238095d8c4a5" xsi:nil="true"/>
    <HQApproved_x002e_ xmlns="846d2355-e3da-48f1-8191-238095d8c4a5">true</HQApproved_x002e_>
    <HQedits_x002f_comments xmlns="846d2355-e3da-48f1-8191-238095d8c4a5" xsi:nil="true"/>
    <CatOKtoUpload xmlns="846d2355-e3da-48f1-8191-238095d8c4a5">true</CatOKtoUpload>
    <HQApproved xmlns="846d2355-e3da-48f1-8191-238095d8c4a5" xsi:nil="true"/>
    <DCreviewer0 xmlns="846d2355-e3da-48f1-8191-238095d8c4a5">
      <UserInfo>
        <DisplayName>Lowrey, Justin D</DisplayName>
        <AccountId>13</AccountId>
        <AccountType/>
      </UserInfo>
    </DCreviewer0>
    <PeerReviewer xmlns="846d2355-e3da-48f1-8191-238095d8c4a5">Ely, James</PeerReviewer>
    <SubmittedtoIR xmlns="846d2355-e3da-48f1-8191-238095d8c4a5">Yes 8.19.2025</SubmittedtoIR>
  </documentManagement>
</p:properties>
</file>

<file path=customXml/itemProps1.xml><?xml version="1.0" encoding="utf-8"?>
<ds:datastoreItem xmlns:ds="http://schemas.openxmlformats.org/officeDocument/2006/customXml" ds:itemID="{58A527F1-97F0-49C7-867A-DEFBC5BA4A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d2355-e3da-48f1-8191-238095d8c4a5"/>
    <ds:schemaRef ds:uri="80bc07cc-2253-4b6e-9813-2a4ce3b0cd35"/>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2F69E4-A04E-4E9F-A47D-37E829D73224}">
  <ds:schemaRefs>
    <ds:schemaRef ds:uri="http://schemas.microsoft.com/sharepoint/v3/contenttype/forms"/>
  </ds:schemaRefs>
</ds:datastoreItem>
</file>

<file path=customXml/itemProps3.xml><?xml version="1.0" encoding="utf-8"?>
<ds:datastoreItem xmlns:ds="http://schemas.openxmlformats.org/officeDocument/2006/customXml" ds:itemID="{98706EF8-8ACB-485E-85AE-35D60FAFC693}">
  <ds:schemaRefs>
    <ds:schemaRef ds:uri="5cece13e-3376-4417-9525-be60b11a89a8"/>
    <ds:schemaRef ds:uri="846d2355-e3da-48f1-8191-238095d8c4a5"/>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SnT2025_E-Poster Template_CLEAN_250702</Template>
  <TotalTime>3</TotalTime>
  <Words>957</Words>
  <Application>Microsoft Office PowerPoint</Application>
  <PresentationFormat>Widescreen</PresentationFormat>
  <Paragraphs>74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Cambria Math</vt:lpstr>
      <vt:lpstr>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Seifert, Cari</dc:creator>
  <cp:lastModifiedBy>Seifert, Cari</cp:lastModifiedBy>
  <cp:revision>3</cp:revision>
  <dcterms:created xsi:type="dcterms:W3CDTF">2025-07-27T19:09:30Z</dcterms:created>
  <dcterms:modified xsi:type="dcterms:W3CDTF">2025-09-01T22:48:28Z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0x010100202E9F2A04774B4B9EB3214598E61ACB</vt:lpwstr>
  </property>
  <property fmtid="{D5CDD505-2E9C-101B-9397-08002B2CF9AE}" pid="3" name="MediaServiceImageTags">
    <vt:lpwstr/>
  </property>
</Properties>
</file>