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CA846-E517-4E88-BD03-DF9C0BAAFB28}" v="3" dt="2025-07-28T00:02:56.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47" autoAdjust="0"/>
    <p:restoredTop sz="94660"/>
  </p:normalViewPr>
  <p:slideViewPr>
    <p:cSldViewPr snapToGrid="0">
      <p:cViewPr varScale="1">
        <p:scale>
          <a:sx n="102" d="100"/>
          <a:sy n="102" d="100"/>
        </p:scale>
        <p:origin x="973"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01.09.2025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01.09.2025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3">
            <a:extLst>
              <a:ext uri="{FF2B5EF4-FFF2-40B4-BE49-F238E27FC236}">
                <a16:creationId xmlns:a16="http://schemas.microsoft.com/office/drawing/2014/main" id="{D5AE4295-86D6-0ED9-4F2B-A8BCD338E5F5}"/>
              </a:ext>
            </a:extLst>
          </p:cNvPr>
          <p:cNvSpPr txBox="1"/>
          <p:nvPr/>
        </p:nvSpPr>
        <p:spPr>
          <a:xfrm>
            <a:off x="187156" y="6263640"/>
            <a:ext cx="3798000" cy="546634"/>
          </a:xfrm>
          <a:prstGeom prst="rect">
            <a:avLst/>
          </a:prstGeom>
          <a:noFill/>
        </p:spPr>
        <p:txBody>
          <a:bodyPr wrap="square" lIns="0" tIns="0" rIns="0" bIns="0" anchor="ctr">
            <a:normAutofit fontScale="85000" lnSpcReduction="20000"/>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dirty="0">
                <a:solidFill>
                  <a:schemeClr val="bg1">
                    <a:lumMod val="65000"/>
                  </a:schemeClr>
                </a:solidFill>
              </a:rPr>
              <a:t>This Low-Yield Nuclear Monitoring (LYNM) research was funded by the National Nuclear Security Administration, Defense Nuclear Nonproliferation Research and Development (NNSA DNN R&amp;D). The authors acknowledge important interdisciplinary collaboration with scientists and engineers from LANL, LLNL, NNSS, PNNL, and SNL. The views expressed here do not necessarily reflect the opinion of the United States Government, the United States Department of Energy, or Pacific Northwest National Laboratory.</a:t>
            </a:r>
            <a:endParaRPr lang="en-GB" sz="800" dirty="0">
              <a:solidFill>
                <a:schemeClr val="bg1">
                  <a:lumMod val="65000"/>
                </a:schemeClr>
              </a:solidFill>
            </a:endParaRPr>
          </a:p>
        </p:txBody>
      </p:sp>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595515" y="1136649"/>
            <a:ext cx="7793154" cy="4930775"/>
          </a:xfrm>
          <a:prstGeom prst="rect">
            <a:avLst/>
          </a:prstGeom>
          <a:noFill/>
          <a:ln w="9525">
            <a:noFill/>
          </a:ln>
        </p:spPr>
        <p:txBody>
          <a:bodyPr wrap="square" lIns="0" tIns="0" rIns="0" bIns="0" rtlCol="0" anchor="t">
            <a:noAutofit/>
          </a:bodyPr>
          <a:lstStyle/>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We use a simple analytical toy model to estimate bounding parameters for subsurface transport, neglecting fast fracture pathways and atmospheric pumping. </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We find that for a 1-kt underground nuclear explosion at 100-m and 200-m depths of burial, geologic permeabilities below 10</a:t>
            </a:r>
            <a:r>
              <a:rPr lang="en-GB" sz="1400" baseline="30000" dirty="0">
                <a:solidFill>
                  <a:srgbClr val="1A3A64"/>
                </a:solidFill>
                <a:latin typeface="Arial" panose="020B0604020202020204" pitchFamily="34" charset="0"/>
                <a:cs typeface="Arial" panose="020B0604020202020204" pitchFamily="34" charset="0"/>
              </a:rPr>
              <a:t>-14</a:t>
            </a:r>
            <a:r>
              <a:rPr lang="en-GB" sz="1400" dirty="0">
                <a:solidFill>
                  <a:srgbClr val="1A3A64"/>
                </a:solidFill>
                <a:latin typeface="Arial" panose="020B0604020202020204" pitchFamily="34" charset="0"/>
                <a:cs typeface="Arial" panose="020B0604020202020204" pitchFamily="34" charset="0"/>
              </a:rPr>
              <a:t> m</a:t>
            </a:r>
            <a:r>
              <a:rPr lang="en-GB" sz="1400" baseline="30000" dirty="0">
                <a:solidFill>
                  <a:srgbClr val="1A3A64"/>
                </a:solidFill>
                <a:latin typeface="Arial" panose="020B0604020202020204" pitchFamily="34" charset="0"/>
                <a:cs typeface="Arial" panose="020B0604020202020204" pitchFamily="34" charset="0"/>
              </a:rPr>
              <a:t>2</a:t>
            </a:r>
            <a:r>
              <a:rPr lang="en-GB" sz="1400" dirty="0">
                <a:solidFill>
                  <a:srgbClr val="1A3A64"/>
                </a:solidFill>
                <a:latin typeface="Arial" panose="020B0604020202020204" pitchFamily="34" charset="0"/>
                <a:cs typeface="Arial" panose="020B0604020202020204" pitchFamily="34" charset="0"/>
              </a:rPr>
              <a:t> did not release sufficient quantities of </a:t>
            </a:r>
            <a:r>
              <a:rPr lang="en-GB" sz="1400" baseline="30000" dirty="0">
                <a:solidFill>
                  <a:srgbClr val="1A3A64"/>
                </a:solidFill>
                <a:latin typeface="Arial" panose="020B0604020202020204" pitchFamily="34" charset="0"/>
                <a:cs typeface="Arial" panose="020B0604020202020204" pitchFamily="34" charset="0"/>
              </a:rPr>
              <a:t>133</a:t>
            </a:r>
            <a:r>
              <a:rPr lang="en-GB" sz="1400" dirty="0">
                <a:solidFill>
                  <a:srgbClr val="1A3A64"/>
                </a:solidFill>
                <a:latin typeface="Arial" panose="020B0604020202020204" pitchFamily="34" charset="0"/>
                <a:cs typeface="Arial" panose="020B0604020202020204" pitchFamily="34" charset="0"/>
              </a:rPr>
              <a:t>Xe at the surface to be detected by a Xenon International station 50 km downwind. </a:t>
            </a: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Exploring bounding parameters for modeling subsurface transport of radioxenon</a:t>
            </a: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rmAutofit/>
          </a:bodyPr>
          <a:lstStyle/>
          <a:p>
            <a:r>
              <a:rPr lang="fr-FR" sz="1200" noProof="0" dirty="0">
                <a:solidFill>
                  <a:srgbClr val="1A3A64"/>
                </a:solidFill>
                <a:latin typeface="Arial" panose="020B0604020202020204" pitchFamily="34" charset="0"/>
                <a:cs typeface="Arial" panose="020B0604020202020204" pitchFamily="34" charset="0"/>
              </a:rPr>
              <a:t>Carolyn E. Seifert, Christine Johnson, Jana Simo, Paul Eslinger</a:t>
            </a:r>
            <a:endParaRPr lang="en-GB" sz="1200" noProof="0" dirty="0">
              <a:solidFill>
                <a:srgbClr val="1A3A64"/>
              </a:solidFill>
              <a:latin typeface="Arial" panose="020B0604020202020204" pitchFamily="34" charset="0"/>
              <a:cs typeface="Arial" panose="020B0604020202020204" pitchFamily="34" charset="0"/>
            </a:endParaRPr>
          </a:p>
          <a:p>
            <a:r>
              <a:rPr lang="en-GB" sz="1200" noProof="0" dirty="0">
                <a:solidFill>
                  <a:srgbClr val="1A3A64"/>
                </a:solidFill>
                <a:latin typeface="Arial" panose="020B0604020202020204" pitchFamily="34" charset="0"/>
                <a:cs typeface="Arial" panose="020B0604020202020204" pitchFamily="34" charset="0"/>
              </a:rPr>
              <a:t>Pacific Northwest National Laboratory</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P2.3-840</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F8856CC-DFEA-7B1E-EA7A-782F1CB294CD}"/>
              </a:ext>
            </a:extLst>
          </p:cNvPr>
          <p:cNvPicPr>
            <a:picLocks noChangeAspect="1"/>
          </p:cNvPicPr>
          <p:nvPr/>
        </p:nvPicPr>
        <p:blipFill>
          <a:blip r:embed="rId3"/>
          <a:srcRect t="8854"/>
          <a:stretch>
            <a:fillRect/>
          </a:stretch>
        </p:blipFill>
        <p:spPr>
          <a:xfrm>
            <a:off x="4153256" y="3329555"/>
            <a:ext cx="5463885" cy="3111387"/>
          </a:xfrm>
          <a:prstGeom prst="rect">
            <a:avLst/>
          </a:prstGeom>
        </p:spPr>
      </p:pic>
      <p:pic>
        <p:nvPicPr>
          <p:cNvPr id="6" name="Picture 5" descr="Logo&#10;&#10;AI-generated content may be incorrect.">
            <a:extLst>
              <a:ext uri="{FF2B5EF4-FFF2-40B4-BE49-F238E27FC236}">
                <a16:creationId xmlns:a16="http://schemas.microsoft.com/office/drawing/2014/main" id="{424CC43E-B03C-BBF5-70D7-BCD8B38EAA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87362" y="6198303"/>
            <a:ext cx="1371755" cy="596416"/>
          </a:xfrm>
          <a:prstGeom prst="rect">
            <a:avLst/>
          </a:prstGeom>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ariaInitiateIR xmlns="846d2355-e3da-48f1-8191-238095d8c4a5" xsi:nil="true"/>
    <TaxCatchAll xmlns="5cece13e-3376-4417-9525-be60b11a89a8" xsi:nil="true"/>
    <SubmittedtoHQ xmlns="846d2355-e3da-48f1-8191-238095d8c4a5">true</SubmittedtoHQ>
    <Comments xmlns="846d2355-e3da-48f1-8191-238095d8c4a5" xsi:nil="true"/>
    <lcf76f155ced4ddcb4097134ff3c332f xmlns="846d2355-e3da-48f1-8191-238095d8c4a5">
      <Terms xmlns="http://schemas.microsoft.com/office/infopath/2007/PartnerControls"/>
    </lcf76f155ced4ddcb4097134ff3c332f>
    <SubmittedtoIR_x002e_ xmlns="846d2355-e3da-48f1-8191-238095d8c4a5">true</SubmittedtoIR_x002e_>
    <MariaUploadtoConfluence xmlns="846d2355-e3da-48f1-8191-238095d8c4a5" xsi:nil="true"/>
    <MichaelOKtoUpload_x003f_ xmlns="846d2355-e3da-48f1-8191-238095d8c4a5">true</MichaelOKtoUpload_x003f_>
    <IRApproved xmlns="846d2355-e3da-48f1-8191-238095d8c4a5">true</IRApproved>
    <DCReviewer xmlns="846d2355-e3da-48f1-8191-238095d8c4a5" xsi:nil="true"/>
    <HQApproved_x002e_ xmlns="846d2355-e3da-48f1-8191-238095d8c4a5">true</HQApproved_x002e_>
    <HQedits_x002f_comments xmlns="846d2355-e3da-48f1-8191-238095d8c4a5" xsi:nil="true"/>
    <CatOKtoUpload xmlns="846d2355-e3da-48f1-8191-238095d8c4a5">true</CatOKtoUpload>
    <HQApproved xmlns="846d2355-e3da-48f1-8191-238095d8c4a5" xsi:nil="true"/>
    <DCreviewer0 xmlns="846d2355-e3da-48f1-8191-238095d8c4a5">
      <UserInfo>
        <DisplayName>Lowrey, Justin D</DisplayName>
        <AccountId>13</AccountId>
        <AccountType/>
      </UserInfo>
    </DCreviewer0>
    <PeerReviewer xmlns="846d2355-e3da-48f1-8191-238095d8c4a5">Ely, James</PeerReviewer>
    <SubmittedtoIR xmlns="846d2355-e3da-48f1-8191-238095d8c4a5">Yes 8.19.2025</SubmittedtoI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2E9F2A04774B4B9EB3214598E61ACB" ma:contentTypeVersion="35" ma:contentTypeDescription="Create a new document." ma:contentTypeScope="" ma:versionID="fb7c4893ed7333c35c8e827c676af178">
  <xsd:schema xmlns:xsd="http://www.w3.org/2001/XMLSchema" xmlns:xs="http://www.w3.org/2001/XMLSchema" xmlns:p="http://schemas.microsoft.com/office/2006/metadata/properties" xmlns:ns2="846d2355-e3da-48f1-8191-238095d8c4a5" xmlns:ns3="80bc07cc-2253-4b6e-9813-2a4ce3b0cd35" xmlns:ns4="5cece13e-3376-4417-9525-be60b11a89a8" targetNamespace="http://schemas.microsoft.com/office/2006/metadata/properties" ma:root="true" ma:fieldsID="2b9cf00f3573ca50e1e10c4e52295009" ns2:_="" ns3:_="" ns4:_="">
    <xsd:import namespace="846d2355-e3da-48f1-8191-238095d8c4a5"/>
    <xsd:import namespace="80bc07cc-2253-4b6e-9813-2a4ce3b0cd35"/>
    <xsd:import namespace="5cece13e-3376-4417-9525-be60b11a89a8"/>
    <xsd:element name="properties">
      <xsd:complexType>
        <xsd:sequence>
          <xsd:element name="documentManagement">
            <xsd:complexType>
              <xsd:all>
                <xsd:element ref="ns2:Comments" minOccurs="0"/>
                <xsd:element ref="ns2:DCReviewer" minOccurs="0"/>
                <xsd:element ref="ns2:MichaelOKtoUpload_x003f_" minOccurs="0"/>
                <xsd:element ref="ns2:CatOKtoUpload" minOccurs="0"/>
                <xsd:element ref="ns2:MariaUploadtoConfluence" minOccurs="0"/>
                <xsd:element ref="ns2:MariaInitiateIR"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4:TaxCatchAll" minOccurs="0"/>
                <xsd:element ref="ns2:MediaServiceGenerationTime" minOccurs="0"/>
                <xsd:element ref="ns2:MediaServiceEventHashCode" minOccurs="0"/>
                <xsd:element ref="ns2:MediaServiceOCR" minOccurs="0"/>
                <xsd:element ref="ns2:lcf76f155ced4ddcb4097134ff3c332f" minOccurs="0"/>
                <xsd:element ref="ns2:MediaServiceSearchProperties" minOccurs="0"/>
                <xsd:element ref="ns2:MediaServiceMetadata" minOccurs="0"/>
                <xsd:element ref="ns2:HQApproved" minOccurs="0"/>
                <xsd:element ref="ns2:HQedits_x002f_comments" minOccurs="0"/>
                <xsd:element ref="ns2:SubmittedtoHQ" minOccurs="0"/>
                <xsd:element ref="ns2:HQApproved_x002e_" minOccurs="0"/>
                <xsd:element ref="ns2:SubmittedtoIR_x002e_" minOccurs="0"/>
                <xsd:element ref="ns2:IRApproved" minOccurs="0"/>
                <xsd:element ref="ns2:MediaServiceBillingMetadata" minOccurs="0"/>
                <xsd:element ref="ns2:DCreviewer0" minOccurs="0"/>
                <xsd:element ref="ns2:PeerReviewer" minOccurs="0"/>
                <xsd:element ref="ns2:SubmittedtoI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d2355-e3da-48f1-8191-238095d8c4a5" elementFormDefault="qualified">
    <xsd:import namespace="http://schemas.microsoft.com/office/2006/documentManagement/types"/>
    <xsd:import namespace="http://schemas.microsoft.com/office/infopath/2007/PartnerControls"/>
    <xsd:element name="Comments" ma:index="3" nillable="true" ma:displayName="Comments" ma:format="Dropdown" ma:internalName="Comments" ma:readOnly="false">
      <xsd:simpleType>
        <xsd:restriction base="dms:Text">
          <xsd:maxLength value="255"/>
        </xsd:restriction>
      </xsd:simpleType>
    </xsd:element>
    <xsd:element name="DCReviewer" ma:index="4" nillable="true" ma:displayName="DC Reviewer" ma:format="Dropdown" ma:internalName="DCReviewer" ma:readOnly="false">
      <xsd:simpleType>
        <xsd:restriction base="dms:Text">
          <xsd:maxLength value="255"/>
        </xsd:restriction>
      </xsd:simpleType>
    </xsd:element>
    <xsd:element name="MichaelOKtoUpload_x003f_" ma:index="5" nillable="true" ma:displayName="Michael OK to Upload?" ma:default="1" ma:format="Dropdown" ma:internalName="MichaelOKtoUpload_x003f_" ma:readOnly="false">
      <xsd:simpleType>
        <xsd:restriction base="dms:Boolean"/>
      </xsd:simpleType>
    </xsd:element>
    <xsd:element name="CatOKtoUpload" ma:index="6" nillable="true" ma:displayName="Cat OK to Upload" ma:default="1" ma:format="Dropdown" ma:internalName="CatOKtoUpload" ma:readOnly="false">
      <xsd:simpleType>
        <xsd:restriction base="dms:Boolean"/>
      </xsd:simpleType>
    </xsd:element>
    <xsd:element name="MariaUploadtoConfluence" ma:index="7" nillable="true" ma:displayName="Maria Upload to Confluence" ma:format="Dropdown" ma:internalName="MariaUploadtoConfluence" ma:readOnly="false">
      <xsd:simpleType>
        <xsd:restriction base="dms:Text">
          <xsd:maxLength value="255"/>
        </xsd:restriction>
      </xsd:simpleType>
    </xsd:element>
    <xsd:element name="MariaInitiateIR" ma:index="8" nillable="true" ma:displayName="Maria Initiate IR" ma:format="Dropdown" ma:internalName="MariaInitiateIR" ma:readOnly="false">
      <xsd:simpleType>
        <xsd:restriction base="dms:Text">
          <xsd:maxLength value="255"/>
        </xsd:restriction>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hidden="true" ma:internalName="MediaServiceOCR"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Metadata" ma:index="27" nillable="true" ma:displayName="MediaServiceMetadata" ma:hidden="true" ma:internalName="MediaServiceMetadata" ma:readOnly="true">
      <xsd:simpleType>
        <xsd:restriction base="dms:Note"/>
      </xsd:simpleType>
    </xsd:element>
    <xsd:element name="HQApproved" ma:index="28" nillable="true" ma:displayName="HQ Approved " ma:format="Dropdown" ma:internalName="HQApproved">
      <xsd:simpleType>
        <xsd:restriction base="dms:Text">
          <xsd:maxLength value="255"/>
        </xsd:restriction>
      </xsd:simpleType>
    </xsd:element>
    <xsd:element name="HQedits_x002f_comments" ma:index="29" nillable="true" ma:displayName="HQ edits/comments " ma:format="Dropdown" ma:internalName="HQedits_x002f_comments">
      <xsd:simpleType>
        <xsd:restriction base="dms:Text">
          <xsd:maxLength value="255"/>
        </xsd:restriction>
      </xsd:simpleType>
    </xsd:element>
    <xsd:element name="SubmittedtoHQ" ma:index="30" nillable="true" ma:displayName="Submitted to HQ" ma:default="1" ma:format="Dropdown" ma:internalName="SubmittedtoHQ">
      <xsd:simpleType>
        <xsd:restriction base="dms:Boolean"/>
      </xsd:simpleType>
    </xsd:element>
    <xsd:element name="HQApproved_x002e_" ma:index="31" nillable="true" ma:displayName="HQ Approved." ma:default="1" ma:format="Dropdown" ma:internalName="HQApproved_x002e_">
      <xsd:simpleType>
        <xsd:restriction base="dms:Boolean"/>
      </xsd:simpleType>
    </xsd:element>
    <xsd:element name="SubmittedtoIR_x002e_" ma:index="32" nillable="true" ma:displayName="Submitted to IR. " ma:default="1" ma:format="Dropdown" ma:internalName="SubmittedtoIR_x002e_">
      <xsd:simpleType>
        <xsd:restriction base="dms:Boolean"/>
      </xsd:simpleType>
    </xsd:element>
    <xsd:element name="IRApproved" ma:index="33" nillable="true" ma:displayName="IR Approved" ma:default="1" ma:format="Dropdown" ma:internalName="IRApproved">
      <xsd:simpleType>
        <xsd:restriction base="dms:Boolean"/>
      </xsd:simpleType>
    </xsd:element>
    <xsd:element name="MediaServiceBillingMetadata" ma:index="34" nillable="true" ma:displayName="MediaServiceBillingMetadata" ma:hidden="true" ma:internalName="MediaServiceBillingMetadata" ma:readOnly="true">
      <xsd:simpleType>
        <xsd:restriction base="dms:Note"/>
      </xsd:simpleType>
    </xsd:element>
    <xsd:element name="DCreviewer0" ma:index="35" nillable="true" ma:displayName="DC reviewer" ma:format="Dropdown" ma:list="UserInfo" ma:SharePointGroup="0" ma:internalName="DCreviewer0">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eerReviewer" ma:index="36" nillable="true" ma:displayName="Peer Reviewer" ma:format="Dropdown" ma:internalName="PeerReviewer">
      <xsd:simpleType>
        <xsd:restriction base="dms:Text">
          <xsd:maxLength value="255"/>
        </xsd:restriction>
      </xsd:simpleType>
    </xsd:element>
    <xsd:element name="SubmittedtoIR" ma:index="37" nillable="true" ma:displayName="Submitted to IR" ma:format="Dropdown" ma:internalName="SubmittedtoI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bc07cc-2253-4b6e-9813-2a4ce3b0cd35" elementFormDefault="qualified">
    <xsd:import namespace="http://schemas.microsoft.com/office/2006/documentManagement/types"/>
    <xsd:import namespace="http://schemas.microsoft.com/office/infopath/2007/PartnerControls"/>
    <xsd:element name="SharedWithUsers" ma:index="10"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d84841b-a95c-4458-b28c-464c8bd3411f}" ma:internalName="TaxCatchAll" ma:readOnly="false" ma:showField="CatchAllData" ma:web="80bc07cc-2253-4b6e-9813-2a4ce3b0cd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F49E1-703C-4BCE-9CC4-BE83F0E1EF2F}">
  <ds:schemaRefs>
    <ds:schemaRef ds:uri="http://schemas.microsoft.com/office/2006/metadata/properties"/>
    <ds:schemaRef ds:uri="http://schemas.microsoft.com/office/infopath/2007/PartnerControls"/>
    <ds:schemaRef ds:uri="846d2355-e3da-48f1-8191-238095d8c4a5"/>
    <ds:schemaRef ds:uri="5cece13e-3376-4417-9525-be60b11a89a8"/>
  </ds:schemaRefs>
</ds:datastoreItem>
</file>

<file path=customXml/itemProps2.xml><?xml version="1.0" encoding="utf-8"?>
<ds:datastoreItem xmlns:ds="http://schemas.openxmlformats.org/officeDocument/2006/customXml" ds:itemID="{439F1F1D-98C3-4B74-B026-A797866D9ED5}">
  <ds:schemaRefs>
    <ds:schemaRef ds:uri="http://schemas.microsoft.com/sharepoint/v3/contenttype/forms"/>
  </ds:schemaRefs>
</ds:datastoreItem>
</file>

<file path=customXml/itemProps3.xml><?xml version="1.0" encoding="utf-8"?>
<ds:datastoreItem xmlns:ds="http://schemas.openxmlformats.org/officeDocument/2006/customXml" ds:itemID="{E1AE8F63-96E9-4C03-A0AE-B78A250655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d2355-e3da-48f1-8191-238095d8c4a5"/>
    <ds:schemaRef ds:uri="80bc07cc-2253-4b6e-9813-2a4ce3b0cd35"/>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18</TotalTime>
  <Words>175</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Seifert, Cari</dc:creator>
  <cp:lastModifiedBy>Seifert, Cari</cp:lastModifiedBy>
  <cp:revision>3</cp:revision>
  <dcterms:created xsi:type="dcterms:W3CDTF">2025-07-27T23:57:07Z</dcterms:created>
  <dcterms:modified xsi:type="dcterms:W3CDTF">2025-09-01T22:49:40Z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0x010100202E9F2A04774B4B9EB3214598E61ACB</vt:lpwstr>
  </property>
  <property fmtid="{D5CDD505-2E9C-101B-9397-08002B2CF9AE}" pid="3" name="MediaServiceImageTags">
    <vt:lpwstr/>
  </property>
</Properties>
</file>